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7" r:id="rId3"/>
    <p:sldId id="258" r:id="rId4"/>
    <p:sldId id="259" r:id="rId5"/>
    <p:sldId id="275" r:id="rId6"/>
    <p:sldId id="276" r:id="rId7"/>
    <p:sldId id="280" r:id="rId8"/>
    <p:sldId id="260" r:id="rId9"/>
    <p:sldId id="278" r:id="rId10"/>
    <p:sldId id="281" r:id="rId11"/>
    <p:sldId id="301" r:id="rId12"/>
    <p:sldId id="302" r:id="rId13"/>
    <p:sldId id="303" r:id="rId14"/>
    <p:sldId id="306" r:id="rId15"/>
    <p:sldId id="307" r:id="rId16"/>
    <p:sldId id="308" r:id="rId17"/>
    <p:sldId id="311" r:id="rId18"/>
    <p:sldId id="312" r:id="rId19"/>
    <p:sldId id="309" r:id="rId20"/>
    <p:sldId id="310" r:id="rId21"/>
    <p:sldId id="313" r:id="rId22"/>
    <p:sldId id="314" r:id="rId23"/>
    <p:sldId id="304" r:id="rId24"/>
    <p:sldId id="305" r:id="rId25"/>
    <p:sldId id="315" r:id="rId26"/>
    <p:sldId id="316" r:id="rId27"/>
    <p:sldId id="317" r:id="rId28"/>
    <p:sldId id="318" r:id="rId29"/>
    <p:sldId id="319" r:id="rId30"/>
    <p:sldId id="320" r:id="rId31"/>
    <p:sldId id="321" r:id="rId32"/>
    <p:sldId id="322" r:id="rId33"/>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8" d="100"/>
          <a:sy n="98" d="100"/>
        </p:scale>
        <p:origin x="72" y="4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08F273-4AFE-4D86-9A54-0141F92DD77B}" type="doc">
      <dgm:prSet loTypeId="urn:microsoft.com/office/officeart/2008/layout/HorizontalMultiLevelHierarchy" loCatId="hierarchy" qsTypeId="urn:microsoft.com/office/officeart/2005/8/quickstyle/3d2" qsCatId="3D" csTypeId="urn:microsoft.com/office/officeart/2005/8/colors/accent1_2" csCatId="accent1" phldr="1"/>
      <dgm:spPr/>
      <dgm:t>
        <a:bodyPr/>
        <a:lstStyle/>
        <a:p>
          <a:endParaRPr lang="pl-PL"/>
        </a:p>
      </dgm:t>
    </dgm:pt>
    <dgm:pt modelId="{A1BC6B5D-0588-437D-832C-AEF7E3F5FE7E}">
      <dgm:prSet phldrT="[Tekst]"/>
      <dgm:spPr/>
      <dgm:t>
        <a:bodyPr/>
        <a:lstStyle/>
        <a:p>
          <a:r>
            <a:rPr lang="pl-PL" dirty="0"/>
            <a:t>Rynek finansowy</a:t>
          </a:r>
        </a:p>
      </dgm:t>
    </dgm:pt>
    <dgm:pt modelId="{46B46703-3A50-4D3D-A5F8-FAE879BB157C}" type="parTrans" cxnId="{8E3A0299-70EE-497A-87A7-F71B64AA8323}">
      <dgm:prSet/>
      <dgm:spPr/>
      <dgm:t>
        <a:bodyPr/>
        <a:lstStyle/>
        <a:p>
          <a:endParaRPr lang="pl-PL"/>
        </a:p>
      </dgm:t>
    </dgm:pt>
    <dgm:pt modelId="{54F997F2-80C8-4974-B49A-1F20CF4236BE}" type="sibTrans" cxnId="{8E3A0299-70EE-497A-87A7-F71B64AA8323}">
      <dgm:prSet/>
      <dgm:spPr/>
      <dgm:t>
        <a:bodyPr/>
        <a:lstStyle/>
        <a:p>
          <a:endParaRPr lang="pl-PL"/>
        </a:p>
      </dgm:t>
    </dgm:pt>
    <dgm:pt modelId="{7539CAF5-29AE-4405-8016-8D08101CC541}">
      <dgm:prSet phldrT="[Tekst]"/>
      <dgm:spPr/>
      <dgm:t>
        <a:bodyPr/>
        <a:lstStyle/>
        <a:p>
          <a:r>
            <a:rPr lang="pl-PL" dirty="0"/>
            <a:t>Rynek pieniężny</a:t>
          </a:r>
        </a:p>
      </dgm:t>
    </dgm:pt>
    <dgm:pt modelId="{F8F78133-61BE-4A56-BA91-097FA756DFBA}" type="parTrans" cxnId="{450AAAA2-A2AF-4695-BA37-B3676D7DFF84}">
      <dgm:prSet/>
      <dgm:spPr/>
      <dgm:t>
        <a:bodyPr/>
        <a:lstStyle/>
        <a:p>
          <a:endParaRPr lang="pl-PL"/>
        </a:p>
      </dgm:t>
    </dgm:pt>
    <dgm:pt modelId="{E3A9B590-4CB3-471F-BCCD-F54926EB7775}" type="sibTrans" cxnId="{450AAAA2-A2AF-4695-BA37-B3676D7DFF84}">
      <dgm:prSet/>
      <dgm:spPr/>
      <dgm:t>
        <a:bodyPr/>
        <a:lstStyle/>
        <a:p>
          <a:endParaRPr lang="pl-PL"/>
        </a:p>
      </dgm:t>
    </dgm:pt>
    <dgm:pt modelId="{FAB57DE2-D99E-4A2D-8746-44117FC15399}">
      <dgm:prSet phldrT="[Tekst]"/>
      <dgm:spPr/>
      <dgm:t>
        <a:bodyPr/>
        <a:lstStyle/>
        <a:p>
          <a:r>
            <a:rPr lang="pl-PL" dirty="0"/>
            <a:t>Rynek kapitałowy</a:t>
          </a:r>
        </a:p>
      </dgm:t>
    </dgm:pt>
    <dgm:pt modelId="{27A6473A-F04F-4AAF-999B-626DCF541397}" type="parTrans" cxnId="{48C69F01-A802-4948-A572-DB243201E879}">
      <dgm:prSet/>
      <dgm:spPr/>
      <dgm:t>
        <a:bodyPr/>
        <a:lstStyle/>
        <a:p>
          <a:endParaRPr lang="pl-PL"/>
        </a:p>
      </dgm:t>
    </dgm:pt>
    <dgm:pt modelId="{0BBD002D-AB1C-470C-98A7-59961F0FFC3C}" type="sibTrans" cxnId="{48C69F01-A802-4948-A572-DB243201E879}">
      <dgm:prSet/>
      <dgm:spPr/>
      <dgm:t>
        <a:bodyPr/>
        <a:lstStyle/>
        <a:p>
          <a:endParaRPr lang="pl-PL"/>
        </a:p>
      </dgm:t>
    </dgm:pt>
    <dgm:pt modelId="{64629BE3-4B5C-45DA-BC57-8F5D41F2EEAD}">
      <dgm:prSet phldrT="[Tekst]"/>
      <dgm:spPr/>
      <dgm:t>
        <a:bodyPr/>
        <a:lstStyle/>
        <a:p>
          <a:r>
            <a:rPr lang="pl-PL" dirty="0"/>
            <a:t>Rynek walutowy</a:t>
          </a:r>
        </a:p>
      </dgm:t>
    </dgm:pt>
    <dgm:pt modelId="{80F06CB9-1279-44D8-9502-19E844CDFFD1}" type="parTrans" cxnId="{A17D483E-2BB5-4503-A6B2-A66943AC50AF}">
      <dgm:prSet/>
      <dgm:spPr/>
      <dgm:t>
        <a:bodyPr/>
        <a:lstStyle/>
        <a:p>
          <a:endParaRPr lang="pl-PL"/>
        </a:p>
      </dgm:t>
    </dgm:pt>
    <dgm:pt modelId="{317AA97A-979C-44CF-B961-38F2ACB67DE5}" type="sibTrans" cxnId="{A17D483E-2BB5-4503-A6B2-A66943AC50AF}">
      <dgm:prSet/>
      <dgm:spPr/>
      <dgm:t>
        <a:bodyPr/>
        <a:lstStyle/>
        <a:p>
          <a:endParaRPr lang="pl-PL"/>
        </a:p>
      </dgm:t>
    </dgm:pt>
    <dgm:pt modelId="{0BF54094-E154-4739-81F8-0E1676719410}">
      <dgm:prSet/>
      <dgm:spPr/>
      <dgm:t>
        <a:bodyPr/>
        <a:lstStyle/>
        <a:p>
          <a:r>
            <a:rPr lang="pl-PL" dirty="0"/>
            <a:t>Rynek terminowy</a:t>
          </a:r>
        </a:p>
      </dgm:t>
    </dgm:pt>
    <dgm:pt modelId="{445461C7-FE84-472F-8CFB-9DB8F7810AA7}" type="parTrans" cxnId="{C0EC0CDB-DCFC-4462-B91B-82C07EE3F1C7}">
      <dgm:prSet/>
      <dgm:spPr/>
      <dgm:t>
        <a:bodyPr/>
        <a:lstStyle/>
        <a:p>
          <a:endParaRPr lang="pl-PL"/>
        </a:p>
      </dgm:t>
    </dgm:pt>
    <dgm:pt modelId="{3075E9B4-6F79-4B3E-96FE-54015F1CA05C}" type="sibTrans" cxnId="{C0EC0CDB-DCFC-4462-B91B-82C07EE3F1C7}">
      <dgm:prSet/>
      <dgm:spPr/>
      <dgm:t>
        <a:bodyPr/>
        <a:lstStyle/>
        <a:p>
          <a:endParaRPr lang="pl-PL"/>
        </a:p>
      </dgm:t>
    </dgm:pt>
    <dgm:pt modelId="{9726C017-1280-4053-BCB4-B83208953978}">
      <dgm:prSet/>
      <dgm:spPr/>
      <dgm:t>
        <a:bodyPr/>
        <a:lstStyle/>
        <a:p>
          <a:r>
            <a:rPr lang="pl-PL" dirty="0"/>
            <a:t>Rynek depozytowo-kredytowy</a:t>
          </a:r>
        </a:p>
      </dgm:t>
    </dgm:pt>
    <dgm:pt modelId="{BEDDE746-02DA-4EB0-9BC7-B2528292A9BA}" type="parTrans" cxnId="{80C00323-5881-4A8A-9F64-E8EE27323D30}">
      <dgm:prSet/>
      <dgm:spPr/>
      <dgm:t>
        <a:bodyPr/>
        <a:lstStyle/>
        <a:p>
          <a:endParaRPr lang="pl-PL"/>
        </a:p>
      </dgm:t>
    </dgm:pt>
    <dgm:pt modelId="{A06FE609-1BB9-44B7-A16D-8EB04449B6B7}" type="sibTrans" cxnId="{80C00323-5881-4A8A-9F64-E8EE27323D30}">
      <dgm:prSet/>
      <dgm:spPr/>
      <dgm:t>
        <a:bodyPr/>
        <a:lstStyle/>
        <a:p>
          <a:endParaRPr lang="pl-PL"/>
        </a:p>
      </dgm:t>
    </dgm:pt>
    <dgm:pt modelId="{1B91B918-D7D4-4127-8229-9303F9443D78}" type="pres">
      <dgm:prSet presAssocID="{2D08F273-4AFE-4D86-9A54-0141F92DD77B}" presName="Name0" presStyleCnt="0">
        <dgm:presLayoutVars>
          <dgm:chPref val="1"/>
          <dgm:dir/>
          <dgm:animOne val="branch"/>
          <dgm:animLvl val="lvl"/>
          <dgm:resizeHandles val="exact"/>
        </dgm:presLayoutVars>
      </dgm:prSet>
      <dgm:spPr/>
    </dgm:pt>
    <dgm:pt modelId="{BA12563E-A079-4CCE-94E2-B0721050C50A}" type="pres">
      <dgm:prSet presAssocID="{A1BC6B5D-0588-437D-832C-AEF7E3F5FE7E}" presName="root1" presStyleCnt="0"/>
      <dgm:spPr/>
    </dgm:pt>
    <dgm:pt modelId="{084A8448-BA16-4E56-9277-396355D814D6}" type="pres">
      <dgm:prSet presAssocID="{A1BC6B5D-0588-437D-832C-AEF7E3F5FE7E}" presName="LevelOneTextNode" presStyleLbl="node0" presStyleIdx="0" presStyleCnt="1">
        <dgm:presLayoutVars>
          <dgm:chPref val="3"/>
        </dgm:presLayoutVars>
      </dgm:prSet>
      <dgm:spPr/>
    </dgm:pt>
    <dgm:pt modelId="{A7E1E76D-9AB3-4E58-9EB6-C7A9AEBA2CBE}" type="pres">
      <dgm:prSet presAssocID="{A1BC6B5D-0588-437D-832C-AEF7E3F5FE7E}" presName="level2hierChild" presStyleCnt="0"/>
      <dgm:spPr/>
    </dgm:pt>
    <dgm:pt modelId="{7C4CA3CE-D826-4D25-AFB2-F141972EDCA2}" type="pres">
      <dgm:prSet presAssocID="{F8F78133-61BE-4A56-BA91-097FA756DFBA}" presName="conn2-1" presStyleLbl="parChTrans1D2" presStyleIdx="0" presStyleCnt="5"/>
      <dgm:spPr/>
    </dgm:pt>
    <dgm:pt modelId="{29F3A911-1081-4A01-8E33-F2C494F7AA57}" type="pres">
      <dgm:prSet presAssocID="{F8F78133-61BE-4A56-BA91-097FA756DFBA}" presName="connTx" presStyleLbl="parChTrans1D2" presStyleIdx="0" presStyleCnt="5"/>
      <dgm:spPr/>
    </dgm:pt>
    <dgm:pt modelId="{00181DDA-D830-41D6-A7CE-3996566E9080}" type="pres">
      <dgm:prSet presAssocID="{7539CAF5-29AE-4405-8016-8D08101CC541}" presName="root2" presStyleCnt="0"/>
      <dgm:spPr/>
    </dgm:pt>
    <dgm:pt modelId="{153F6C6B-6D29-40C4-A9D6-E33AD22BFEF4}" type="pres">
      <dgm:prSet presAssocID="{7539CAF5-29AE-4405-8016-8D08101CC541}" presName="LevelTwoTextNode" presStyleLbl="node2" presStyleIdx="0" presStyleCnt="5">
        <dgm:presLayoutVars>
          <dgm:chPref val="3"/>
        </dgm:presLayoutVars>
      </dgm:prSet>
      <dgm:spPr/>
    </dgm:pt>
    <dgm:pt modelId="{899A7D56-94A9-489F-9125-3BE90E4BAF6D}" type="pres">
      <dgm:prSet presAssocID="{7539CAF5-29AE-4405-8016-8D08101CC541}" presName="level3hierChild" presStyleCnt="0"/>
      <dgm:spPr/>
    </dgm:pt>
    <dgm:pt modelId="{0B0E2075-7539-4332-ABD1-7A5ABCBFB5D4}" type="pres">
      <dgm:prSet presAssocID="{27A6473A-F04F-4AAF-999B-626DCF541397}" presName="conn2-1" presStyleLbl="parChTrans1D2" presStyleIdx="1" presStyleCnt="5"/>
      <dgm:spPr/>
    </dgm:pt>
    <dgm:pt modelId="{B221D0B1-A33D-4EB9-919C-E94DA58801AF}" type="pres">
      <dgm:prSet presAssocID="{27A6473A-F04F-4AAF-999B-626DCF541397}" presName="connTx" presStyleLbl="parChTrans1D2" presStyleIdx="1" presStyleCnt="5"/>
      <dgm:spPr/>
    </dgm:pt>
    <dgm:pt modelId="{586B4C0A-39B5-4A11-87EB-55C7DEAFA7AC}" type="pres">
      <dgm:prSet presAssocID="{FAB57DE2-D99E-4A2D-8746-44117FC15399}" presName="root2" presStyleCnt="0"/>
      <dgm:spPr/>
    </dgm:pt>
    <dgm:pt modelId="{2AEAD64A-4E51-41B5-9A10-364FBDF9E682}" type="pres">
      <dgm:prSet presAssocID="{FAB57DE2-D99E-4A2D-8746-44117FC15399}" presName="LevelTwoTextNode" presStyleLbl="node2" presStyleIdx="1" presStyleCnt="5">
        <dgm:presLayoutVars>
          <dgm:chPref val="3"/>
        </dgm:presLayoutVars>
      </dgm:prSet>
      <dgm:spPr/>
    </dgm:pt>
    <dgm:pt modelId="{09E06BF3-061D-4D60-8919-90EA41372716}" type="pres">
      <dgm:prSet presAssocID="{FAB57DE2-D99E-4A2D-8746-44117FC15399}" presName="level3hierChild" presStyleCnt="0"/>
      <dgm:spPr/>
    </dgm:pt>
    <dgm:pt modelId="{B452B484-6CAB-4FF0-A85E-749322CE36AB}" type="pres">
      <dgm:prSet presAssocID="{80F06CB9-1279-44D8-9502-19E844CDFFD1}" presName="conn2-1" presStyleLbl="parChTrans1D2" presStyleIdx="2" presStyleCnt="5"/>
      <dgm:spPr/>
    </dgm:pt>
    <dgm:pt modelId="{F7CD076F-7AEC-43B7-B925-BED896C3F6B5}" type="pres">
      <dgm:prSet presAssocID="{80F06CB9-1279-44D8-9502-19E844CDFFD1}" presName="connTx" presStyleLbl="parChTrans1D2" presStyleIdx="2" presStyleCnt="5"/>
      <dgm:spPr/>
    </dgm:pt>
    <dgm:pt modelId="{890DEDEA-E73C-406D-ABB6-11D022A0B2D8}" type="pres">
      <dgm:prSet presAssocID="{64629BE3-4B5C-45DA-BC57-8F5D41F2EEAD}" presName="root2" presStyleCnt="0"/>
      <dgm:spPr/>
    </dgm:pt>
    <dgm:pt modelId="{E96E56BA-B2EB-4DC7-917E-CEC605D0DB56}" type="pres">
      <dgm:prSet presAssocID="{64629BE3-4B5C-45DA-BC57-8F5D41F2EEAD}" presName="LevelTwoTextNode" presStyleLbl="node2" presStyleIdx="2" presStyleCnt="5">
        <dgm:presLayoutVars>
          <dgm:chPref val="3"/>
        </dgm:presLayoutVars>
      </dgm:prSet>
      <dgm:spPr/>
    </dgm:pt>
    <dgm:pt modelId="{15C2373E-4FD2-406C-B5D8-8CC0583B9D1F}" type="pres">
      <dgm:prSet presAssocID="{64629BE3-4B5C-45DA-BC57-8F5D41F2EEAD}" presName="level3hierChild" presStyleCnt="0"/>
      <dgm:spPr/>
    </dgm:pt>
    <dgm:pt modelId="{6D423781-5850-4B7C-A986-4E9DFA01C580}" type="pres">
      <dgm:prSet presAssocID="{445461C7-FE84-472F-8CFB-9DB8F7810AA7}" presName="conn2-1" presStyleLbl="parChTrans1D2" presStyleIdx="3" presStyleCnt="5"/>
      <dgm:spPr/>
    </dgm:pt>
    <dgm:pt modelId="{25BA5A11-A351-4DCD-99C4-0DE6E1831AA6}" type="pres">
      <dgm:prSet presAssocID="{445461C7-FE84-472F-8CFB-9DB8F7810AA7}" presName="connTx" presStyleLbl="parChTrans1D2" presStyleIdx="3" presStyleCnt="5"/>
      <dgm:spPr/>
    </dgm:pt>
    <dgm:pt modelId="{E0C9859E-3A7B-43F2-AE1C-A954FDD2B6C0}" type="pres">
      <dgm:prSet presAssocID="{0BF54094-E154-4739-81F8-0E1676719410}" presName="root2" presStyleCnt="0"/>
      <dgm:spPr/>
    </dgm:pt>
    <dgm:pt modelId="{5EDFEDA9-46FD-4D50-9516-85641B8A1BB5}" type="pres">
      <dgm:prSet presAssocID="{0BF54094-E154-4739-81F8-0E1676719410}" presName="LevelTwoTextNode" presStyleLbl="node2" presStyleIdx="3" presStyleCnt="5">
        <dgm:presLayoutVars>
          <dgm:chPref val="3"/>
        </dgm:presLayoutVars>
      </dgm:prSet>
      <dgm:spPr/>
    </dgm:pt>
    <dgm:pt modelId="{A90A7354-67B3-4730-93D7-5CC1184147B1}" type="pres">
      <dgm:prSet presAssocID="{0BF54094-E154-4739-81F8-0E1676719410}" presName="level3hierChild" presStyleCnt="0"/>
      <dgm:spPr/>
    </dgm:pt>
    <dgm:pt modelId="{1541FE74-0199-4EF7-820B-9354F27A3D0E}" type="pres">
      <dgm:prSet presAssocID="{BEDDE746-02DA-4EB0-9BC7-B2528292A9BA}" presName="conn2-1" presStyleLbl="parChTrans1D2" presStyleIdx="4" presStyleCnt="5"/>
      <dgm:spPr/>
    </dgm:pt>
    <dgm:pt modelId="{61DE38D5-EAF5-4A1F-9D8C-233C13D7ADFB}" type="pres">
      <dgm:prSet presAssocID="{BEDDE746-02DA-4EB0-9BC7-B2528292A9BA}" presName="connTx" presStyleLbl="parChTrans1D2" presStyleIdx="4" presStyleCnt="5"/>
      <dgm:spPr/>
    </dgm:pt>
    <dgm:pt modelId="{828FF10C-84B3-4B62-8B4A-6ADA6621614A}" type="pres">
      <dgm:prSet presAssocID="{9726C017-1280-4053-BCB4-B83208953978}" presName="root2" presStyleCnt="0"/>
      <dgm:spPr/>
    </dgm:pt>
    <dgm:pt modelId="{1280757E-4FD2-4312-B162-9A9032E59EA2}" type="pres">
      <dgm:prSet presAssocID="{9726C017-1280-4053-BCB4-B83208953978}" presName="LevelTwoTextNode" presStyleLbl="node2" presStyleIdx="4" presStyleCnt="5">
        <dgm:presLayoutVars>
          <dgm:chPref val="3"/>
        </dgm:presLayoutVars>
      </dgm:prSet>
      <dgm:spPr/>
    </dgm:pt>
    <dgm:pt modelId="{DCB98F21-9EE1-45F2-A3AA-8DAD7C9D3D5B}" type="pres">
      <dgm:prSet presAssocID="{9726C017-1280-4053-BCB4-B83208953978}" presName="level3hierChild" presStyleCnt="0"/>
      <dgm:spPr/>
    </dgm:pt>
  </dgm:ptLst>
  <dgm:cxnLst>
    <dgm:cxn modelId="{48C69F01-A802-4948-A572-DB243201E879}" srcId="{A1BC6B5D-0588-437D-832C-AEF7E3F5FE7E}" destId="{FAB57DE2-D99E-4A2D-8746-44117FC15399}" srcOrd="1" destOrd="0" parTransId="{27A6473A-F04F-4AAF-999B-626DCF541397}" sibTransId="{0BBD002D-AB1C-470C-98A7-59961F0FFC3C}"/>
    <dgm:cxn modelId="{6FE52005-6CB1-40E1-87CF-E1D787612640}" type="presOf" srcId="{80F06CB9-1279-44D8-9502-19E844CDFFD1}" destId="{B452B484-6CAB-4FF0-A85E-749322CE36AB}" srcOrd="0" destOrd="0" presId="urn:microsoft.com/office/officeart/2008/layout/HorizontalMultiLevelHierarchy"/>
    <dgm:cxn modelId="{63074706-3396-4BF4-B01F-CEDBCE9251E7}" type="presOf" srcId="{FAB57DE2-D99E-4A2D-8746-44117FC15399}" destId="{2AEAD64A-4E51-41B5-9A10-364FBDF9E682}" srcOrd="0" destOrd="0" presId="urn:microsoft.com/office/officeart/2008/layout/HorizontalMultiLevelHierarchy"/>
    <dgm:cxn modelId="{9A5A9806-E5B4-420A-9B84-527290560376}" type="presOf" srcId="{BEDDE746-02DA-4EB0-9BC7-B2528292A9BA}" destId="{61DE38D5-EAF5-4A1F-9D8C-233C13D7ADFB}" srcOrd="1" destOrd="0" presId="urn:microsoft.com/office/officeart/2008/layout/HorizontalMultiLevelHierarchy"/>
    <dgm:cxn modelId="{80C00323-5881-4A8A-9F64-E8EE27323D30}" srcId="{A1BC6B5D-0588-437D-832C-AEF7E3F5FE7E}" destId="{9726C017-1280-4053-BCB4-B83208953978}" srcOrd="4" destOrd="0" parTransId="{BEDDE746-02DA-4EB0-9BC7-B2528292A9BA}" sibTransId="{A06FE609-1BB9-44B7-A16D-8EB04449B6B7}"/>
    <dgm:cxn modelId="{93D0462A-0697-4525-834E-E264CF346829}" type="presOf" srcId="{27A6473A-F04F-4AAF-999B-626DCF541397}" destId="{B221D0B1-A33D-4EB9-919C-E94DA58801AF}" srcOrd="1" destOrd="0" presId="urn:microsoft.com/office/officeart/2008/layout/HorizontalMultiLevelHierarchy"/>
    <dgm:cxn modelId="{9745FB3B-73C9-4C1A-A60A-A27B14D27B89}" type="presOf" srcId="{0BF54094-E154-4739-81F8-0E1676719410}" destId="{5EDFEDA9-46FD-4D50-9516-85641B8A1BB5}" srcOrd="0" destOrd="0" presId="urn:microsoft.com/office/officeart/2008/layout/HorizontalMultiLevelHierarchy"/>
    <dgm:cxn modelId="{A17D483E-2BB5-4503-A6B2-A66943AC50AF}" srcId="{A1BC6B5D-0588-437D-832C-AEF7E3F5FE7E}" destId="{64629BE3-4B5C-45DA-BC57-8F5D41F2EEAD}" srcOrd="2" destOrd="0" parTransId="{80F06CB9-1279-44D8-9502-19E844CDFFD1}" sibTransId="{317AA97A-979C-44CF-B961-38F2ACB67DE5}"/>
    <dgm:cxn modelId="{99D38363-D09D-4FA1-87EB-2C75AADE7202}" type="presOf" srcId="{7539CAF5-29AE-4405-8016-8D08101CC541}" destId="{153F6C6B-6D29-40C4-A9D6-E33AD22BFEF4}" srcOrd="0" destOrd="0" presId="urn:microsoft.com/office/officeart/2008/layout/HorizontalMultiLevelHierarchy"/>
    <dgm:cxn modelId="{43089649-516B-404A-808F-A8FFDFE3DE44}" type="presOf" srcId="{F8F78133-61BE-4A56-BA91-097FA756DFBA}" destId="{29F3A911-1081-4A01-8E33-F2C494F7AA57}" srcOrd="1" destOrd="0" presId="urn:microsoft.com/office/officeart/2008/layout/HorizontalMultiLevelHierarchy"/>
    <dgm:cxn modelId="{2A854F53-7BBE-4EA6-84B8-D7DFF295FD6A}" type="presOf" srcId="{445461C7-FE84-472F-8CFB-9DB8F7810AA7}" destId="{6D423781-5850-4B7C-A986-4E9DFA01C580}" srcOrd="0" destOrd="0" presId="urn:microsoft.com/office/officeart/2008/layout/HorizontalMultiLevelHierarchy"/>
    <dgm:cxn modelId="{9C8DBF54-BF7E-445C-B458-D638DE0FC7CD}" type="presOf" srcId="{A1BC6B5D-0588-437D-832C-AEF7E3F5FE7E}" destId="{084A8448-BA16-4E56-9277-396355D814D6}" srcOrd="0" destOrd="0" presId="urn:microsoft.com/office/officeart/2008/layout/HorizontalMultiLevelHierarchy"/>
    <dgm:cxn modelId="{7036557C-9C61-4C3D-8BB9-BDED03B1E6C6}" type="presOf" srcId="{BEDDE746-02DA-4EB0-9BC7-B2528292A9BA}" destId="{1541FE74-0199-4EF7-820B-9354F27A3D0E}" srcOrd="0" destOrd="0" presId="urn:microsoft.com/office/officeart/2008/layout/HorizontalMultiLevelHierarchy"/>
    <dgm:cxn modelId="{EA520595-1E0B-438A-A222-093F1170858A}" type="presOf" srcId="{2D08F273-4AFE-4D86-9A54-0141F92DD77B}" destId="{1B91B918-D7D4-4127-8229-9303F9443D78}" srcOrd="0" destOrd="0" presId="urn:microsoft.com/office/officeart/2008/layout/HorizontalMultiLevelHierarchy"/>
    <dgm:cxn modelId="{8E3A0299-70EE-497A-87A7-F71B64AA8323}" srcId="{2D08F273-4AFE-4D86-9A54-0141F92DD77B}" destId="{A1BC6B5D-0588-437D-832C-AEF7E3F5FE7E}" srcOrd="0" destOrd="0" parTransId="{46B46703-3A50-4D3D-A5F8-FAE879BB157C}" sibTransId="{54F997F2-80C8-4974-B49A-1F20CF4236BE}"/>
    <dgm:cxn modelId="{450AAAA2-A2AF-4695-BA37-B3676D7DFF84}" srcId="{A1BC6B5D-0588-437D-832C-AEF7E3F5FE7E}" destId="{7539CAF5-29AE-4405-8016-8D08101CC541}" srcOrd="0" destOrd="0" parTransId="{F8F78133-61BE-4A56-BA91-097FA756DFBA}" sibTransId="{E3A9B590-4CB3-471F-BCCD-F54926EB7775}"/>
    <dgm:cxn modelId="{F2627BAE-1C7D-4E4D-BB5D-DED95CD7BAF2}" type="presOf" srcId="{80F06CB9-1279-44D8-9502-19E844CDFFD1}" destId="{F7CD076F-7AEC-43B7-B925-BED896C3F6B5}" srcOrd="1" destOrd="0" presId="urn:microsoft.com/office/officeart/2008/layout/HorizontalMultiLevelHierarchy"/>
    <dgm:cxn modelId="{61A000C4-BEFF-410F-836F-5E891C40DDF5}" type="presOf" srcId="{9726C017-1280-4053-BCB4-B83208953978}" destId="{1280757E-4FD2-4312-B162-9A9032E59EA2}" srcOrd="0" destOrd="0" presId="urn:microsoft.com/office/officeart/2008/layout/HorizontalMultiLevelHierarchy"/>
    <dgm:cxn modelId="{835C13C4-F931-4EA0-95E4-6622F7EF0F64}" type="presOf" srcId="{64629BE3-4B5C-45DA-BC57-8F5D41F2EEAD}" destId="{E96E56BA-B2EB-4DC7-917E-CEC605D0DB56}" srcOrd="0" destOrd="0" presId="urn:microsoft.com/office/officeart/2008/layout/HorizontalMultiLevelHierarchy"/>
    <dgm:cxn modelId="{4480FFDA-F0D0-4E94-A11C-CA4F09DF1BE1}" type="presOf" srcId="{445461C7-FE84-472F-8CFB-9DB8F7810AA7}" destId="{25BA5A11-A351-4DCD-99C4-0DE6E1831AA6}" srcOrd="1" destOrd="0" presId="urn:microsoft.com/office/officeart/2008/layout/HorizontalMultiLevelHierarchy"/>
    <dgm:cxn modelId="{C0EC0CDB-DCFC-4462-B91B-82C07EE3F1C7}" srcId="{A1BC6B5D-0588-437D-832C-AEF7E3F5FE7E}" destId="{0BF54094-E154-4739-81F8-0E1676719410}" srcOrd="3" destOrd="0" parTransId="{445461C7-FE84-472F-8CFB-9DB8F7810AA7}" sibTransId="{3075E9B4-6F79-4B3E-96FE-54015F1CA05C}"/>
    <dgm:cxn modelId="{F2ED46E3-58A2-42CE-B266-FD0EB52BD533}" type="presOf" srcId="{F8F78133-61BE-4A56-BA91-097FA756DFBA}" destId="{7C4CA3CE-D826-4D25-AFB2-F141972EDCA2}" srcOrd="0" destOrd="0" presId="urn:microsoft.com/office/officeart/2008/layout/HorizontalMultiLevelHierarchy"/>
    <dgm:cxn modelId="{B1CCE9E5-3CE7-4A0C-B36A-6DBF8CDDAC59}" type="presOf" srcId="{27A6473A-F04F-4AAF-999B-626DCF541397}" destId="{0B0E2075-7539-4332-ABD1-7A5ABCBFB5D4}" srcOrd="0" destOrd="0" presId="urn:microsoft.com/office/officeart/2008/layout/HorizontalMultiLevelHierarchy"/>
    <dgm:cxn modelId="{E10E6494-15C7-4E8C-8465-D637494D8D24}" type="presParOf" srcId="{1B91B918-D7D4-4127-8229-9303F9443D78}" destId="{BA12563E-A079-4CCE-94E2-B0721050C50A}" srcOrd="0" destOrd="0" presId="urn:microsoft.com/office/officeart/2008/layout/HorizontalMultiLevelHierarchy"/>
    <dgm:cxn modelId="{BAC6E648-3341-445E-B130-817DEAFAA8EE}" type="presParOf" srcId="{BA12563E-A079-4CCE-94E2-B0721050C50A}" destId="{084A8448-BA16-4E56-9277-396355D814D6}" srcOrd="0" destOrd="0" presId="urn:microsoft.com/office/officeart/2008/layout/HorizontalMultiLevelHierarchy"/>
    <dgm:cxn modelId="{F0B7C6C4-A4C4-4D8E-81FB-BF81BFDC9333}" type="presParOf" srcId="{BA12563E-A079-4CCE-94E2-B0721050C50A}" destId="{A7E1E76D-9AB3-4E58-9EB6-C7A9AEBA2CBE}" srcOrd="1" destOrd="0" presId="urn:microsoft.com/office/officeart/2008/layout/HorizontalMultiLevelHierarchy"/>
    <dgm:cxn modelId="{577C6483-BBB1-4DD3-A27E-771621966BD9}" type="presParOf" srcId="{A7E1E76D-9AB3-4E58-9EB6-C7A9AEBA2CBE}" destId="{7C4CA3CE-D826-4D25-AFB2-F141972EDCA2}" srcOrd="0" destOrd="0" presId="urn:microsoft.com/office/officeart/2008/layout/HorizontalMultiLevelHierarchy"/>
    <dgm:cxn modelId="{F9121112-4799-4E67-B5C7-8707F77E5D78}" type="presParOf" srcId="{7C4CA3CE-D826-4D25-AFB2-F141972EDCA2}" destId="{29F3A911-1081-4A01-8E33-F2C494F7AA57}" srcOrd="0" destOrd="0" presId="urn:microsoft.com/office/officeart/2008/layout/HorizontalMultiLevelHierarchy"/>
    <dgm:cxn modelId="{C9392E4F-008E-467D-9349-C4985E4561FD}" type="presParOf" srcId="{A7E1E76D-9AB3-4E58-9EB6-C7A9AEBA2CBE}" destId="{00181DDA-D830-41D6-A7CE-3996566E9080}" srcOrd="1" destOrd="0" presId="urn:microsoft.com/office/officeart/2008/layout/HorizontalMultiLevelHierarchy"/>
    <dgm:cxn modelId="{4609D926-DFA4-4CC1-8DE3-46111BE40785}" type="presParOf" srcId="{00181DDA-D830-41D6-A7CE-3996566E9080}" destId="{153F6C6B-6D29-40C4-A9D6-E33AD22BFEF4}" srcOrd="0" destOrd="0" presId="urn:microsoft.com/office/officeart/2008/layout/HorizontalMultiLevelHierarchy"/>
    <dgm:cxn modelId="{20C615CA-CF94-461C-8B0A-92E141A950E1}" type="presParOf" srcId="{00181DDA-D830-41D6-A7CE-3996566E9080}" destId="{899A7D56-94A9-489F-9125-3BE90E4BAF6D}" srcOrd="1" destOrd="0" presId="urn:microsoft.com/office/officeart/2008/layout/HorizontalMultiLevelHierarchy"/>
    <dgm:cxn modelId="{8DAECEA5-CF4D-4DF8-B0EF-F982A9D5CFC0}" type="presParOf" srcId="{A7E1E76D-9AB3-4E58-9EB6-C7A9AEBA2CBE}" destId="{0B0E2075-7539-4332-ABD1-7A5ABCBFB5D4}" srcOrd="2" destOrd="0" presId="urn:microsoft.com/office/officeart/2008/layout/HorizontalMultiLevelHierarchy"/>
    <dgm:cxn modelId="{E2D1F208-18F7-4ADC-89A1-A83AC3678C3B}" type="presParOf" srcId="{0B0E2075-7539-4332-ABD1-7A5ABCBFB5D4}" destId="{B221D0B1-A33D-4EB9-919C-E94DA58801AF}" srcOrd="0" destOrd="0" presId="urn:microsoft.com/office/officeart/2008/layout/HorizontalMultiLevelHierarchy"/>
    <dgm:cxn modelId="{6C8A742B-769F-4103-9688-9B164D7339E0}" type="presParOf" srcId="{A7E1E76D-9AB3-4E58-9EB6-C7A9AEBA2CBE}" destId="{586B4C0A-39B5-4A11-87EB-55C7DEAFA7AC}" srcOrd="3" destOrd="0" presId="urn:microsoft.com/office/officeart/2008/layout/HorizontalMultiLevelHierarchy"/>
    <dgm:cxn modelId="{2D248607-71FE-499A-8452-B70043430B31}" type="presParOf" srcId="{586B4C0A-39B5-4A11-87EB-55C7DEAFA7AC}" destId="{2AEAD64A-4E51-41B5-9A10-364FBDF9E682}" srcOrd="0" destOrd="0" presId="urn:microsoft.com/office/officeart/2008/layout/HorizontalMultiLevelHierarchy"/>
    <dgm:cxn modelId="{376B405A-13D6-4E05-9E4F-5D17C7CE5DB7}" type="presParOf" srcId="{586B4C0A-39B5-4A11-87EB-55C7DEAFA7AC}" destId="{09E06BF3-061D-4D60-8919-90EA41372716}" srcOrd="1" destOrd="0" presId="urn:microsoft.com/office/officeart/2008/layout/HorizontalMultiLevelHierarchy"/>
    <dgm:cxn modelId="{0F53C6F1-9F24-41B7-AFAE-5366C9BFFD2C}" type="presParOf" srcId="{A7E1E76D-9AB3-4E58-9EB6-C7A9AEBA2CBE}" destId="{B452B484-6CAB-4FF0-A85E-749322CE36AB}" srcOrd="4" destOrd="0" presId="urn:microsoft.com/office/officeart/2008/layout/HorizontalMultiLevelHierarchy"/>
    <dgm:cxn modelId="{D96A39A5-47E8-498C-A66A-EF86547CA1C6}" type="presParOf" srcId="{B452B484-6CAB-4FF0-A85E-749322CE36AB}" destId="{F7CD076F-7AEC-43B7-B925-BED896C3F6B5}" srcOrd="0" destOrd="0" presId="urn:microsoft.com/office/officeart/2008/layout/HorizontalMultiLevelHierarchy"/>
    <dgm:cxn modelId="{58B34098-E2D9-4456-82BB-FAFE7744B6B0}" type="presParOf" srcId="{A7E1E76D-9AB3-4E58-9EB6-C7A9AEBA2CBE}" destId="{890DEDEA-E73C-406D-ABB6-11D022A0B2D8}" srcOrd="5" destOrd="0" presId="urn:microsoft.com/office/officeart/2008/layout/HorizontalMultiLevelHierarchy"/>
    <dgm:cxn modelId="{0C4C48A3-35EB-400C-9D4F-0B1D8F6C21A3}" type="presParOf" srcId="{890DEDEA-E73C-406D-ABB6-11D022A0B2D8}" destId="{E96E56BA-B2EB-4DC7-917E-CEC605D0DB56}" srcOrd="0" destOrd="0" presId="urn:microsoft.com/office/officeart/2008/layout/HorizontalMultiLevelHierarchy"/>
    <dgm:cxn modelId="{3C887A65-FD6C-4159-8915-E09D74A7FD11}" type="presParOf" srcId="{890DEDEA-E73C-406D-ABB6-11D022A0B2D8}" destId="{15C2373E-4FD2-406C-B5D8-8CC0583B9D1F}" srcOrd="1" destOrd="0" presId="urn:microsoft.com/office/officeart/2008/layout/HorizontalMultiLevelHierarchy"/>
    <dgm:cxn modelId="{E98FA793-233E-4D6D-8638-664EB3AA6D79}" type="presParOf" srcId="{A7E1E76D-9AB3-4E58-9EB6-C7A9AEBA2CBE}" destId="{6D423781-5850-4B7C-A986-4E9DFA01C580}" srcOrd="6" destOrd="0" presId="urn:microsoft.com/office/officeart/2008/layout/HorizontalMultiLevelHierarchy"/>
    <dgm:cxn modelId="{1C9CAA5A-7E2C-49D8-8DB2-063D7318EFA4}" type="presParOf" srcId="{6D423781-5850-4B7C-A986-4E9DFA01C580}" destId="{25BA5A11-A351-4DCD-99C4-0DE6E1831AA6}" srcOrd="0" destOrd="0" presId="urn:microsoft.com/office/officeart/2008/layout/HorizontalMultiLevelHierarchy"/>
    <dgm:cxn modelId="{58FA2476-1C74-4F06-BF6B-F9CDFB44EBFD}" type="presParOf" srcId="{A7E1E76D-9AB3-4E58-9EB6-C7A9AEBA2CBE}" destId="{E0C9859E-3A7B-43F2-AE1C-A954FDD2B6C0}" srcOrd="7" destOrd="0" presId="urn:microsoft.com/office/officeart/2008/layout/HorizontalMultiLevelHierarchy"/>
    <dgm:cxn modelId="{5B1DBCAF-EA66-4B0B-B3EF-B6BCEB90F283}" type="presParOf" srcId="{E0C9859E-3A7B-43F2-AE1C-A954FDD2B6C0}" destId="{5EDFEDA9-46FD-4D50-9516-85641B8A1BB5}" srcOrd="0" destOrd="0" presId="urn:microsoft.com/office/officeart/2008/layout/HorizontalMultiLevelHierarchy"/>
    <dgm:cxn modelId="{05386151-DD34-4598-B8C2-856F2F4080E4}" type="presParOf" srcId="{E0C9859E-3A7B-43F2-AE1C-A954FDD2B6C0}" destId="{A90A7354-67B3-4730-93D7-5CC1184147B1}" srcOrd="1" destOrd="0" presId="urn:microsoft.com/office/officeart/2008/layout/HorizontalMultiLevelHierarchy"/>
    <dgm:cxn modelId="{5253E0E4-D480-48E2-A7E5-B509A7A9D41D}" type="presParOf" srcId="{A7E1E76D-9AB3-4E58-9EB6-C7A9AEBA2CBE}" destId="{1541FE74-0199-4EF7-820B-9354F27A3D0E}" srcOrd="8" destOrd="0" presId="urn:microsoft.com/office/officeart/2008/layout/HorizontalMultiLevelHierarchy"/>
    <dgm:cxn modelId="{D6CB3149-2BB1-445C-BEC2-EC8A641B916A}" type="presParOf" srcId="{1541FE74-0199-4EF7-820B-9354F27A3D0E}" destId="{61DE38D5-EAF5-4A1F-9D8C-233C13D7ADFB}" srcOrd="0" destOrd="0" presId="urn:microsoft.com/office/officeart/2008/layout/HorizontalMultiLevelHierarchy"/>
    <dgm:cxn modelId="{C6143711-298A-47AA-85FC-77EFD62C541C}" type="presParOf" srcId="{A7E1E76D-9AB3-4E58-9EB6-C7A9AEBA2CBE}" destId="{828FF10C-84B3-4B62-8B4A-6ADA6621614A}" srcOrd="9" destOrd="0" presId="urn:microsoft.com/office/officeart/2008/layout/HorizontalMultiLevelHierarchy"/>
    <dgm:cxn modelId="{1546568C-B923-4C20-AA02-F2CC9501457C}" type="presParOf" srcId="{828FF10C-84B3-4B62-8B4A-6ADA6621614A}" destId="{1280757E-4FD2-4312-B162-9A9032E59EA2}" srcOrd="0" destOrd="0" presId="urn:microsoft.com/office/officeart/2008/layout/HorizontalMultiLevelHierarchy"/>
    <dgm:cxn modelId="{5E563CB4-99B5-4DA5-897C-AF42736EA426}" type="presParOf" srcId="{828FF10C-84B3-4B62-8B4A-6ADA6621614A}" destId="{DCB98F21-9EE1-45F2-A3AA-8DAD7C9D3D5B}"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37AE07-9501-4C8B-9B2F-3A945DD5064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l-PL"/>
        </a:p>
      </dgm:t>
    </dgm:pt>
    <dgm:pt modelId="{916D9B11-DD04-445D-BDC7-289B4780B47E}">
      <dgm:prSet phldrT="[Tekst]"/>
      <dgm:spPr/>
      <dgm:t>
        <a:bodyPr/>
        <a:lstStyle/>
        <a:p>
          <a:r>
            <a:rPr lang="pl-PL" dirty="0"/>
            <a:t>Źródło finansowania przedsiębiorstw</a:t>
          </a:r>
        </a:p>
      </dgm:t>
    </dgm:pt>
    <dgm:pt modelId="{72B8DBF5-E1AE-41B8-B351-54010BA55F53}" type="parTrans" cxnId="{1DBB8AED-62C6-4E0D-B38D-5F213412C269}">
      <dgm:prSet/>
      <dgm:spPr/>
      <dgm:t>
        <a:bodyPr/>
        <a:lstStyle/>
        <a:p>
          <a:endParaRPr lang="pl-PL"/>
        </a:p>
      </dgm:t>
    </dgm:pt>
    <dgm:pt modelId="{02D670CC-C9C4-487F-9340-051B5D7EAEDA}" type="sibTrans" cxnId="{1DBB8AED-62C6-4E0D-B38D-5F213412C269}">
      <dgm:prSet/>
      <dgm:spPr/>
      <dgm:t>
        <a:bodyPr/>
        <a:lstStyle/>
        <a:p>
          <a:endParaRPr lang="pl-PL"/>
        </a:p>
      </dgm:t>
    </dgm:pt>
    <dgm:pt modelId="{D1ED6A9C-3399-410C-813C-CE6DF5AB9321}">
      <dgm:prSet phldrT="[Tekst]"/>
      <dgm:spPr/>
      <dgm:t>
        <a:bodyPr/>
        <a:lstStyle/>
        <a:p>
          <a:r>
            <a:rPr lang="pl-PL" dirty="0"/>
            <a:t>Giełda pozwala na sprawny przepływ kapitału od tych, którzy aktualnie mają jego nadwyżkę do tych, którzy mają niedobór w stosunku do swoich potrzeb.</a:t>
          </a:r>
        </a:p>
      </dgm:t>
    </dgm:pt>
    <dgm:pt modelId="{CE547739-46DB-4582-AC66-95CACABDAEC1}" type="parTrans" cxnId="{D78AA68A-AE66-4BA7-AC57-3A1BD38F39EB}">
      <dgm:prSet/>
      <dgm:spPr/>
      <dgm:t>
        <a:bodyPr/>
        <a:lstStyle/>
        <a:p>
          <a:endParaRPr lang="pl-PL"/>
        </a:p>
      </dgm:t>
    </dgm:pt>
    <dgm:pt modelId="{0B5111DC-DB52-4560-8706-BC7F8F765719}" type="sibTrans" cxnId="{D78AA68A-AE66-4BA7-AC57-3A1BD38F39EB}">
      <dgm:prSet/>
      <dgm:spPr/>
      <dgm:t>
        <a:bodyPr/>
        <a:lstStyle/>
        <a:p>
          <a:endParaRPr lang="pl-PL"/>
        </a:p>
      </dgm:t>
    </dgm:pt>
    <dgm:pt modelId="{98F79D91-AB7F-477E-9872-A2BD1603E532}">
      <dgm:prSet phldrT="[Tekst]"/>
      <dgm:spPr/>
      <dgm:t>
        <a:bodyPr/>
        <a:lstStyle/>
        <a:p>
          <a:r>
            <a:rPr lang="pl-PL" dirty="0"/>
            <a:t>Barometr gospodarki</a:t>
          </a:r>
        </a:p>
      </dgm:t>
    </dgm:pt>
    <dgm:pt modelId="{0D8E2AFA-F120-4AFE-B793-0CEC31742B69}" type="parTrans" cxnId="{095A981E-3AE1-4834-831F-CB48CFB3A5A7}">
      <dgm:prSet/>
      <dgm:spPr/>
      <dgm:t>
        <a:bodyPr/>
        <a:lstStyle/>
        <a:p>
          <a:endParaRPr lang="pl-PL"/>
        </a:p>
      </dgm:t>
    </dgm:pt>
    <dgm:pt modelId="{D2567004-E5BB-455C-B0AA-00213B8C5959}" type="sibTrans" cxnId="{095A981E-3AE1-4834-831F-CB48CFB3A5A7}">
      <dgm:prSet/>
      <dgm:spPr/>
      <dgm:t>
        <a:bodyPr/>
        <a:lstStyle/>
        <a:p>
          <a:endParaRPr lang="pl-PL"/>
        </a:p>
      </dgm:t>
    </dgm:pt>
    <dgm:pt modelId="{177EECF7-2C27-499E-BCD5-0F8DB45135F1}">
      <dgm:prSet phldrT="[Tekst]"/>
      <dgm:spPr/>
      <dgm:t>
        <a:bodyPr/>
        <a:lstStyle/>
        <a:p>
          <a:r>
            <a:rPr lang="pl-PL" dirty="0"/>
            <a:t>Ceny na giełdzie wynikają m.in. z oczekiwań inwestorów co do kształtowania się sytuacji gospodarczej w przyszłości, umożliwiają więc pewnego rodzaju prognozę.</a:t>
          </a:r>
        </a:p>
      </dgm:t>
    </dgm:pt>
    <dgm:pt modelId="{D7628C75-CDD6-4D2D-9D38-8A996B0527F0}" type="parTrans" cxnId="{CE13D94A-0A22-4834-BC3E-F332B3BBB13D}">
      <dgm:prSet/>
      <dgm:spPr/>
      <dgm:t>
        <a:bodyPr/>
        <a:lstStyle/>
        <a:p>
          <a:endParaRPr lang="pl-PL"/>
        </a:p>
      </dgm:t>
    </dgm:pt>
    <dgm:pt modelId="{BBDC93FE-900B-4059-8091-347D9994752C}" type="sibTrans" cxnId="{CE13D94A-0A22-4834-BC3E-F332B3BBB13D}">
      <dgm:prSet/>
      <dgm:spPr/>
      <dgm:t>
        <a:bodyPr/>
        <a:lstStyle/>
        <a:p>
          <a:endParaRPr lang="pl-PL"/>
        </a:p>
      </dgm:t>
    </dgm:pt>
    <dgm:pt modelId="{59C1A0A0-9B9B-4FE6-843C-02914A1717D5}">
      <dgm:prSet/>
      <dgm:spPr/>
      <dgm:t>
        <a:bodyPr/>
        <a:lstStyle/>
        <a:p>
          <a:r>
            <a:rPr lang="pl-PL"/>
            <a:t>Dzięki temu kapitał trafia tam, gdzie aktualnie jest potrzebny.</a:t>
          </a:r>
        </a:p>
      </dgm:t>
    </dgm:pt>
    <dgm:pt modelId="{D1FE58C3-CF67-41DC-A648-BA327FE611E4}" type="parTrans" cxnId="{65731363-9DD2-4112-A96E-3A43F4A06560}">
      <dgm:prSet/>
      <dgm:spPr/>
      <dgm:t>
        <a:bodyPr/>
        <a:lstStyle/>
        <a:p>
          <a:endParaRPr lang="pl-PL"/>
        </a:p>
      </dgm:t>
    </dgm:pt>
    <dgm:pt modelId="{6F899794-0D6E-4226-8E05-F51305A1D9D6}" type="sibTrans" cxnId="{65731363-9DD2-4112-A96E-3A43F4A06560}">
      <dgm:prSet/>
      <dgm:spPr/>
      <dgm:t>
        <a:bodyPr/>
        <a:lstStyle/>
        <a:p>
          <a:endParaRPr lang="pl-PL"/>
        </a:p>
      </dgm:t>
    </dgm:pt>
    <dgm:pt modelId="{9222480F-9ECD-44D6-B3CF-F23869BEC37A}">
      <dgm:prSet/>
      <dgm:spPr/>
      <dgm:t>
        <a:bodyPr/>
        <a:lstStyle/>
        <a:p>
          <a:r>
            <a:rPr lang="pl-PL" dirty="0"/>
            <a:t>Dobra alokacja kapitału pozwala na rozwój działalności przedsiębiorstw, poprawę ich wyników oraz wzrost kursu akcji.</a:t>
          </a:r>
        </a:p>
      </dgm:t>
    </dgm:pt>
    <dgm:pt modelId="{EC280D3B-743B-459E-8C10-E6CDB476B12F}" type="parTrans" cxnId="{9B40342F-F2F3-4671-AD86-DD7B4A4B5723}">
      <dgm:prSet/>
      <dgm:spPr/>
      <dgm:t>
        <a:bodyPr/>
        <a:lstStyle/>
        <a:p>
          <a:endParaRPr lang="pl-PL"/>
        </a:p>
      </dgm:t>
    </dgm:pt>
    <dgm:pt modelId="{5515AC6C-E458-4FBE-AE27-5827F0CA843F}" type="sibTrans" cxnId="{9B40342F-F2F3-4671-AD86-DD7B4A4B5723}">
      <dgm:prSet/>
      <dgm:spPr/>
      <dgm:t>
        <a:bodyPr/>
        <a:lstStyle/>
        <a:p>
          <a:endParaRPr lang="pl-PL"/>
        </a:p>
      </dgm:t>
    </dgm:pt>
    <dgm:pt modelId="{1B2E6958-B20C-4525-BBBC-2E2A388B6140}">
      <dgm:prSet/>
      <dgm:spPr/>
      <dgm:t>
        <a:bodyPr/>
        <a:lstStyle/>
        <a:p>
          <a:r>
            <a:rPr lang="pl-PL" dirty="0"/>
            <a:t>Giełda antycypuje trendy w gospodarce: im wyższy udział giełdy w gospodarce, tym giełda ma na nią większy wpływ (kapitalizacja/PKB):</a:t>
          </a:r>
        </a:p>
      </dgm:t>
    </dgm:pt>
    <dgm:pt modelId="{2179193D-BE27-4C97-B9DF-6D56D7A81D53}" type="parTrans" cxnId="{42186E33-B9E2-457E-91EE-A93E4BBE5622}">
      <dgm:prSet/>
      <dgm:spPr/>
      <dgm:t>
        <a:bodyPr/>
        <a:lstStyle/>
        <a:p>
          <a:endParaRPr lang="pl-PL"/>
        </a:p>
      </dgm:t>
    </dgm:pt>
    <dgm:pt modelId="{92510A98-74FD-40A2-A3A6-0CFB4070E231}" type="sibTrans" cxnId="{42186E33-B9E2-457E-91EE-A93E4BBE5622}">
      <dgm:prSet/>
      <dgm:spPr/>
      <dgm:t>
        <a:bodyPr/>
        <a:lstStyle/>
        <a:p>
          <a:endParaRPr lang="pl-PL"/>
        </a:p>
      </dgm:t>
    </dgm:pt>
    <dgm:pt modelId="{6A266262-19B9-4F48-9692-6B98E704CAE8}">
      <dgm:prSet/>
      <dgm:spPr/>
      <dgm:t>
        <a:bodyPr/>
        <a:lstStyle/>
        <a:p>
          <a:r>
            <a:rPr lang="pl-PL" dirty="0"/>
            <a:t>3 0% , rynek rozwijający się,</a:t>
          </a:r>
        </a:p>
      </dgm:t>
    </dgm:pt>
    <dgm:pt modelId="{A1E5C07D-47A7-4A61-89F7-485B7A1256D6}" type="parTrans" cxnId="{704B3814-CF38-49B9-8CD4-9D417E68C07C}">
      <dgm:prSet/>
      <dgm:spPr/>
      <dgm:t>
        <a:bodyPr/>
        <a:lstStyle/>
        <a:p>
          <a:endParaRPr lang="pl-PL"/>
        </a:p>
      </dgm:t>
    </dgm:pt>
    <dgm:pt modelId="{5AF03AFE-2747-4821-8726-76D7C4365A55}" type="sibTrans" cxnId="{704B3814-CF38-49B9-8CD4-9D417E68C07C}">
      <dgm:prSet/>
      <dgm:spPr/>
      <dgm:t>
        <a:bodyPr/>
        <a:lstStyle/>
        <a:p>
          <a:endParaRPr lang="pl-PL"/>
        </a:p>
      </dgm:t>
    </dgm:pt>
    <dgm:pt modelId="{CE8D48C3-1BD1-41A7-8A11-DCE0A4CF2749}">
      <dgm:prSet/>
      <dgm:spPr/>
      <dgm:t>
        <a:bodyPr/>
        <a:lstStyle/>
        <a:p>
          <a:r>
            <a:rPr lang="pl-PL" dirty="0"/>
            <a:t>5 0 80%, rynek rozwinięty.</a:t>
          </a:r>
        </a:p>
      </dgm:t>
    </dgm:pt>
    <dgm:pt modelId="{B06F2873-6FDE-40EE-ABAD-925CE392C67E}" type="parTrans" cxnId="{B1B59177-3DDE-44AE-825B-DCF7A733A895}">
      <dgm:prSet/>
      <dgm:spPr/>
      <dgm:t>
        <a:bodyPr/>
        <a:lstStyle/>
        <a:p>
          <a:endParaRPr lang="pl-PL"/>
        </a:p>
      </dgm:t>
    </dgm:pt>
    <dgm:pt modelId="{08E6956E-7542-46B8-B6D4-5B304291C14B}" type="sibTrans" cxnId="{B1B59177-3DDE-44AE-825B-DCF7A733A895}">
      <dgm:prSet/>
      <dgm:spPr/>
      <dgm:t>
        <a:bodyPr/>
        <a:lstStyle/>
        <a:p>
          <a:endParaRPr lang="pl-PL"/>
        </a:p>
      </dgm:t>
    </dgm:pt>
    <dgm:pt modelId="{4E034810-FDD8-4748-88FE-AD836235BA6A}">
      <dgm:prSet/>
      <dgm:spPr/>
      <dgm:t>
        <a:bodyPr/>
        <a:lstStyle/>
        <a:p>
          <a:r>
            <a:rPr lang="pl-PL" dirty="0"/>
            <a:t>Znaczenie giełdy w gospodarce jest również pochodną jej struktury branżowej oraz struktury akcjonariuszy spółek giełdowych.</a:t>
          </a:r>
        </a:p>
      </dgm:t>
    </dgm:pt>
    <dgm:pt modelId="{50FFD863-5D37-412D-84C9-AA641797D8ED}" type="parTrans" cxnId="{DD9C8D07-BB48-433F-AC9B-965AF72E9D9F}">
      <dgm:prSet/>
      <dgm:spPr/>
      <dgm:t>
        <a:bodyPr/>
        <a:lstStyle/>
        <a:p>
          <a:endParaRPr lang="pl-PL"/>
        </a:p>
      </dgm:t>
    </dgm:pt>
    <dgm:pt modelId="{E97E9241-39E0-4BEA-95A9-A964EB42D546}" type="sibTrans" cxnId="{DD9C8D07-BB48-433F-AC9B-965AF72E9D9F}">
      <dgm:prSet/>
      <dgm:spPr/>
      <dgm:t>
        <a:bodyPr/>
        <a:lstStyle/>
        <a:p>
          <a:endParaRPr lang="pl-PL"/>
        </a:p>
      </dgm:t>
    </dgm:pt>
    <dgm:pt modelId="{B7033B9C-97A3-4C30-91B9-F2CFEA3C48DA}">
      <dgm:prSet/>
      <dgm:spPr/>
      <dgm:t>
        <a:bodyPr/>
        <a:lstStyle/>
        <a:p>
          <a:r>
            <a:rPr lang="pl-PL" dirty="0"/>
            <a:t>Wycena przedsiębiorstw</a:t>
          </a:r>
        </a:p>
      </dgm:t>
    </dgm:pt>
    <dgm:pt modelId="{33100CA9-970C-44E7-91A0-55FA1D508A3D}" type="parTrans" cxnId="{46A31B28-E6C5-49F0-9369-A42AE4AFC8B6}">
      <dgm:prSet/>
      <dgm:spPr/>
      <dgm:t>
        <a:bodyPr/>
        <a:lstStyle/>
        <a:p>
          <a:endParaRPr lang="pl-PL"/>
        </a:p>
      </dgm:t>
    </dgm:pt>
    <dgm:pt modelId="{8D224519-7ADA-433C-89AB-63B6FB9846F3}" type="sibTrans" cxnId="{46A31B28-E6C5-49F0-9369-A42AE4AFC8B6}">
      <dgm:prSet/>
      <dgm:spPr/>
      <dgm:t>
        <a:bodyPr/>
        <a:lstStyle/>
        <a:p>
          <a:endParaRPr lang="pl-PL"/>
        </a:p>
      </dgm:t>
    </dgm:pt>
    <dgm:pt modelId="{5579B54F-8172-4C8B-903C-7CF87523BFB3}">
      <dgm:prSet/>
      <dgm:spPr/>
      <dgm:t>
        <a:bodyPr/>
        <a:lstStyle/>
        <a:p>
          <a:r>
            <a:rPr lang="pl-PL" dirty="0"/>
            <a:t>Giełda pozwala określić np. wartość spółki na podstawie kursu jej akcji, dzięki temu, że kurs ten wyznaczany jest na podstawie realizowanych transakcji, odzwierciedlających zainteresowanie inwestorów danymi akcjami.</a:t>
          </a:r>
        </a:p>
      </dgm:t>
    </dgm:pt>
    <dgm:pt modelId="{26D09C30-7BCE-41E9-B421-33210924CAB5}" type="parTrans" cxnId="{D826A916-B501-4B97-9CAF-C723F9FB327F}">
      <dgm:prSet/>
      <dgm:spPr/>
      <dgm:t>
        <a:bodyPr/>
        <a:lstStyle/>
        <a:p>
          <a:endParaRPr lang="pl-PL"/>
        </a:p>
      </dgm:t>
    </dgm:pt>
    <dgm:pt modelId="{BE2B47E1-284A-47CA-9064-EBAEA622D78E}" type="sibTrans" cxnId="{D826A916-B501-4B97-9CAF-C723F9FB327F}">
      <dgm:prSet/>
      <dgm:spPr/>
      <dgm:t>
        <a:bodyPr/>
        <a:lstStyle/>
        <a:p>
          <a:endParaRPr lang="pl-PL"/>
        </a:p>
      </dgm:t>
    </dgm:pt>
    <dgm:pt modelId="{2AFA3818-9759-46E8-B15F-274EC5229AFB}">
      <dgm:prSet/>
      <dgm:spPr/>
      <dgm:t>
        <a:bodyPr/>
        <a:lstStyle/>
        <a:p>
          <a:r>
            <a:rPr lang="pl-PL" dirty="0"/>
            <a:t>Wspieranie innowacji</a:t>
          </a:r>
        </a:p>
      </dgm:t>
    </dgm:pt>
    <dgm:pt modelId="{A6D70628-5A78-46D4-BF72-AF8AE1611F19}" type="parTrans" cxnId="{F12EBF32-BA77-4201-9610-D301A6C9E900}">
      <dgm:prSet/>
      <dgm:spPr/>
      <dgm:t>
        <a:bodyPr/>
        <a:lstStyle/>
        <a:p>
          <a:endParaRPr lang="pl-PL"/>
        </a:p>
      </dgm:t>
    </dgm:pt>
    <dgm:pt modelId="{6C6AA034-E949-455B-8C3D-0220949FB6E6}" type="sibTrans" cxnId="{F12EBF32-BA77-4201-9610-D301A6C9E900}">
      <dgm:prSet/>
      <dgm:spPr/>
      <dgm:t>
        <a:bodyPr/>
        <a:lstStyle/>
        <a:p>
          <a:endParaRPr lang="pl-PL"/>
        </a:p>
      </dgm:t>
    </dgm:pt>
    <dgm:pt modelId="{C355A2D5-D5F1-4707-8D41-E80AC3FFC854}">
      <dgm:prSet/>
      <dgm:spPr/>
      <dgm:t>
        <a:bodyPr/>
        <a:lstStyle/>
        <a:p>
          <a:r>
            <a:rPr lang="pl-PL" dirty="0"/>
            <a:t>Notowanie akcji, określenie ich kursów pozwala na wycenę wartości innych aktywów, w których skład wchodzą akcje spółek (fundusze inwestycyjne, fundusze emerytalne).</a:t>
          </a:r>
        </a:p>
      </dgm:t>
    </dgm:pt>
    <dgm:pt modelId="{1AE0A8F2-38F6-4170-B733-A89FA01DD01F}" type="parTrans" cxnId="{7BAB43A1-C73C-4542-AB4C-C997261B781A}">
      <dgm:prSet/>
      <dgm:spPr/>
      <dgm:t>
        <a:bodyPr/>
        <a:lstStyle/>
        <a:p>
          <a:endParaRPr lang="pl-PL"/>
        </a:p>
      </dgm:t>
    </dgm:pt>
    <dgm:pt modelId="{3C91DCDD-4A14-4E4D-8422-09FF67209467}" type="sibTrans" cxnId="{7BAB43A1-C73C-4542-AB4C-C997261B781A}">
      <dgm:prSet/>
      <dgm:spPr/>
      <dgm:t>
        <a:bodyPr/>
        <a:lstStyle/>
        <a:p>
          <a:endParaRPr lang="pl-PL"/>
        </a:p>
      </dgm:t>
    </dgm:pt>
    <dgm:pt modelId="{995B1A8D-C5DD-48F5-A570-9D51B15C33BD}">
      <dgm:prSet/>
      <dgm:spPr/>
      <dgm:t>
        <a:bodyPr/>
        <a:lstStyle/>
        <a:p>
          <a:r>
            <a:rPr lang="pl-PL" dirty="0"/>
            <a:t>Wycena spółek publicznych może być podstawą do wyceny podmiotów niepublicznych charakteryzujących się tą samą specyfiką.</a:t>
          </a:r>
        </a:p>
      </dgm:t>
    </dgm:pt>
    <dgm:pt modelId="{7051E183-6AFE-48FF-B212-334ABCB00E21}" type="parTrans" cxnId="{19EE17A1-CD7F-4F9C-B23E-1759A8DA50F3}">
      <dgm:prSet/>
      <dgm:spPr/>
      <dgm:t>
        <a:bodyPr/>
        <a:lstStyle/>
        <a:p>
          <a:endParaRPr lang="pl-PL"/>
        </a:p>
      </dgm:t>
    </dgm:pt>
    <dgm:pt modelId="{5D9F8C01-AB71-4E3A-97FF-EFFA103D3D7D}" type="sibTrans" cxnId="{19EE17A1-CD7F-4F9C-B23E-1759A8DA50F3}">
      <dgm:prSet/>
      <dgm:spPr/>
      <dgm:t>
        <a:bodyPr/>
        <a:lstStyle/>
        <a:p>
          <a:endParaRPr lang="pl-PL"/>
        </a:p>
      </dgm:t>
    </dgm:pt>
    <dgm:pt modelId="{E3E94B54-0E21-4FD3-96B2-4F32C202D65B}">
      <dgm:prSet/>
      <dgm:spPr/>
      <dgm:t>
        <a:bodyPr/>
        <a:lstStyle/>
        <a:p>
          <a:r>
            <a:rPr lang="pl-PL" dirty="0"/>
            <a:t>Giełda pozwala na pozyskanie kapitału dla przedsiębiorstw innowacyjnych, którym trudno jest po zyskać środki finansowe w tradycyjny sposób.</a:t>
          </a:r>
        </a:p>
      </dgm:t>
    </dgm:pt>
    <dgm:pt modelId="{F007AC40-8736-469D-A56D-EFF96C9B54FB}" type="parTrans" cxnId="{1FA936D4-6C14-485A-A7CE-C68FB95A3BF6}">
      <dgm:prSet/>
      <dgm:spPr/>
      <dgm:t>
        <a:bodyPr/>
        <a:lstStyle/>
        <a:p>
          <a:endParaRPr lang="pl-PL"/>
        </a:p>
      </dgm:t>
    </dgm:pt>
    <dgm:pt modelId="{B6C45FD3-43D5-4619-B05D-A0CBAEF8D00E}" type="sibTrans" cxnId="{1FA936D4-6C14-485A-A7CE-C68FB95A3BF6}">
      <dgm:prSet/>
      <dgm:spPr/>
      <dgm:t>
        <a:bodyPr/>
        <a:lstStyle/>
        <a:p>
          <a:endParaRPr lang="pl-PL"/>
        </a:p>
      </dgm:t>
    </dgm:pt>
    <dgm:pt modelId="{C427472B-D052-4CBF-90FA-6FB070DC33EE}">
      <dgm:prSet/>
      <dgm:spPr/>
      <dgm:t>
        <a:bodyPr/>
        <a:lstStyle/>
        <a:p>
          <a:r>
            <a:rPr lang="pl-PL" dirty="0"/>
            <a:t>Spółki, które pozyskują kapitał na giełdzie charakteryzują się często wyższą niż przeciętne spółki, innowacyjnością.</a:t>
          </a:r>
        </a:p>
      </dgm:t>
    </dgm:pt>
    <dgm:pt modelId="{B5A4129B-FFEA-4E26-BB90-809980B99043}" type="parTrans" cxnId="{404E6558-A9F8-4215-8B81-C42BCAEEA324}">
      <dgm:prSet/>
      <dgm:spPr/>
      <dgm:t>
        <a:bodyPr/>
        <a:lstStyle/>
        <a:p>
          <a:endParaRPr lang="pl-PL"/>
        </a:p>
      </dgm:t>
    </dgm:pt>
    <dgm:pt modelId="{CE7836BA-4D21-4979-8859-037C1595591A}" type="sibTrans" cxnId="{404E6558-A9F8-4215-8B81-C42BCAEEA324}">
      <dgm:prSet/>
      <dgm:spPr/>
      <dgm:t>
        <a:bodyPr/>
        <a:lstStyle/>
        <a:p>
          <a:endParaRPr lang="pl-PL"/>
        </a:p>
      </dgm:t>
    </dgm:pt>
    <dgm:pt modelId="{FAD8EC03-EFC7-4D4E-A0F7-BE2C675E6DFD}">
      <dgm:prSet/>
      <dgm:spPr/>
      <dgm:t>
        <a:bodyPr/>
        <a:lstStyle/>
        <a:p>
          <a:r>
            <a:rPr lang="pl-PL" dirty="0"/>
            <a:t>Wiele spółek giełdowych rozwijaj się szybciej niż przedsiębiorstwa niepubliczne.</a:t>
          </a:r>
        </a:p>
      </dgm:t>
    </dgm:pt>
    <dgm:pt modelId="{DA830D24-B620-42FC-AC62-1AA8089338E4}" type="parTrans" cxnId="{48ABA865-B4F6-4589-AAC9-381AF9A3317C}">
      <dgm:prSet/>
      <dgm:spPr/>
      <dgm:t>
        <a:bodyPr/>
        <a:lstStyle/>
        <a:p>
          <a:endParaRPr lang="pl-PL"/>
        </a:p>
      </dgm:t>
    </dgm:pt>
    <dgm:pt modelId="{678FE62A-004D-4E8E-A633-F785B9CE98D5}" type="sibTrans" cxnId="{48ABA865-B4F6-4589-AAC9-381AF9A3317C}">
      <dgm:prSet/>
      <dgm:spPr/>
      <dgm:t>
        <a:bodyPr/>
        <a:lstStyle/>
        <a:p>
          <a:endParaRPr lang="pl-PL"/>
        </a:p>
      </dgm:t>
    </dgm:pt>
    <dgm:pt modelId="{7C4A9CEE-5AC9-485A-AEEB-C705990A774A}" type="pres">
      <dgm:prSet presAssocID="{CF37AE07-9501-4C8B-9B2F-3A945DD50640}" presName="linear" presStyleCnt="0">
        <dgm:presLayoutVars>
          <dgm:animLvl val="lvl"/>
          <dgm:resizeHandles val="exact"/>
        </dgm:presLayoutVars>
      </dgm:prSet>
      <dgm:spPr/>
    </dgm:pt>
    <dgm:pt modelId="{C8CD59DC-238D-47F9-9B3D-B33BB7D061BD}" type="pres">
      <dgm:prSet presAssocID="{916D9B11-DD04-445D-BDC7-289B4780B47E}" presName="parentText" presStyleLbl="node1" presStyleIdx="0" presStyleCnt="4">
        <dgm:presLayoutVars>
          <dgm:chMax val="0"/>
          <dgm:bulletEnabled val="1"/>
        </dgm:presLayoutVars>
      </dgm:prSet>
      <dgm:spPr/>
    </dgm:pt>
    <dgm:pt modelId="{6254E2DB-459B-4F04-BC27-129C1C049127}" type="pres">
      <dgm:prSet presAssocID="{916D9B11-DD04-445D-BDC7-289B4780B47E}" presName="childText" presStyleLbl="revTx" presStyleIdx="0" presStyleCnt="4">
        <dgm:presLayoutVars>
          <dgm:bulletEnabled val="1"/>
        </dgm:presLayoutVars>
      </dgm:prSet>
      <dgm:spPr/>
    </dgm:pt>
    <dgm:pt modelId="{7BD61667-7151-4638-913D-2B376A508696}" type="pres">
      <dgm:prSet presAssocID="{98F79D91-AB7F-477E-9872-A2BD1603E532}" presName="parentText" presStyleLbl="node1" presStyleIdx="1" presStyleCnt="4">
        <dgm:presLayoutVars>
          <dgm:chMax val="0"/>
          <dgm:bulletEnabled val="1"/>
        </dgm:presLayoutVars>
      </dgm:prSet>
      <dgm:spPr/>
    </dgm:pt>
    <dgm:pt modelId="{F6F4CE45-6614-40D4-87A3-4D214C81584A}" type="pres">
      <dgm:prSet presAssocID="{98F79D91-AB7F-477E-9872-A2BD1603E532}" presName="childText" presStyleLbl="revTx" presStyleIdx="1" presStyleCnt="4">
        <dgm:presLayoutVars>
          <dgm:bulletEnabled val="1"/>
        </dgm:presLayoutVars>
      </dgm:prSet>
      <dgm:spPr/>
    </dgm:pt>
    <dgm:pt modelId="{63BEF3A7-2FE4-42DF-96C1-66E1921C837C}" type="pres">
      <dgm:prSet presAssocID="{B7033B9C-97A3-4C30-91B9-F2CFEA3C48DA}" presName="parentText" presStyleLbl="node1" presStyleIdx="2" presStyleCnt="4">
        <dgm:presLayoutVars>
          <dgm:chMax val="0"/>
          <dgm:bulletEnabled val="1"/>
        </dgm:presLayoutVars>
      </dgm:prSet>
      <dgm:spPr/>
    </dgm:pt>
    <dgm:pt modelId="{03750A0E-DA05-40CE-AAB7-A0A69E41403C}" type="pres">
      <dgm:prSet presAssocID="{B7033B9C-97A3-4C30-91B9-F2CFEA3C48DA}" presName="childText" presStyleLbl="revTx" presStyleIdx="2" presStyleCnt="4">
        <dgm:presLayoutVars>
          <dgm:bulletEnabled val="1"/>
        </dgm:presLayoutVars>
      </dgm:prSet>
      <dgm:spPr/>
    </dgm:pt>
    <dgm:pt modelId="{1BE13B6A-0D0F-43B0-A29D-FAC265B90B9A}" type="pres">
      <dgm:prSet presAssocID="{2AFA3818-9759-46E8-B15F-274EC5229AFB}" presName="parentText" presStyleLbl="node1" presStyleIdx="3" presStyleCnt="4">
        <dgm:presLayoutVars>
          <dgm:chMax val="0"/>
          <dgm:bulletEnabled val="1"/>
        </dgm:presLayoutVars>
      </dgm:prSet>
      <dgm:spPr/>
    </dgm:pt>
    <dgm:pt modelId="{910E4133-6156-4FC4-A0CE-307C1D3C9E38}" type="pres">
      <dgm:prSet presAssocID="{2AFA3818-9759-46E8-B15F-274EC5229AFB}" presName="childText" presStyleLbl="revTx" presStyleIdx="3" presStyleCnt="4">
        <dgm:presLayoutVars>
          <dgm:bulletEnabled val="1"/>
        </dgm:presLayoutVars>
      </dgm:prSet>
      <dgm:spPr/>
    </dgm:pt>
  </dgm:ptLst>
  <dgm:cxnLst>
    <dgm:cxn modelId="{DD9C8D07-BB48-433F-AC9B-965AF72E9D9F}" srcId="{98F79D91-AB7F-477E-9872-A2BD1603E532}" destId="{4E034810-FDD8-4748-88FE-AD836235BA6A}" srcOrd="4" destOrd="0" parTransId="{50FFD863-5D37-412D-84C9-AA641797D8ED}" sibTransId="{E97E9241-39E0-4BEA-95A9-A964EB42D546}"/>
    <dgm:cxn modelId="{704B3814-CF38-49B9-8CD4-9D417E68C07C}" srcId="{98F79D91-AB7F-477E-9872-A2BD1603E532}" destId="{6A266262-19B9-4F48-9692-6B98E704CAE8}" srcOrd="2" destOrd="0" parTransId="{A1E5C07D-47A7-4A61-89F7-485B7A1256D6}" sibTransId="{5AF03AFE-2747-4821-8726-76D7C4365A55}"/>
    <dgm:cxn modelId="{D826A916-B501-4B97-9CAF-C723F9FB327F}" srcId="{B7033B9C-97A3-4C30-91B9-F2CFEA3C48DA}" destId="{5579B54F-8172-4C8B-903C-7CF87523BFB3}" srcOrd="0" destOrd="0" parTransId="{26D09C30-7BCE-41E9-B421-33210924CAB5}" sibTransId="{BE2B47E1-284A-47CA-9064-EBAEA622D78E}"/>
    <dgm:cxn modelId="{095A981E-3AE1-4834-831F-CB48CFB3A5A7}" srcId="{CF37AE07-9501-4C8B-9B2F-3A945DD50640}" destId="{98F79D91-AB7F-477E-9872-A2BD1603E532}" srcOrd="1" destOrd="0" parTransId="{0D8E2AFA-F120-4AFE-B793-0CEC31742B69}" sibTransId="{D2567004-E5BB-455C-B0AA-00213B8C5959}"/>
    <dgm:cxn modelId="{46A31B28-E6C5-49F0-9369-A42AE4AFC8B6}" srcId="{CF37AE07-9501-4C8B-9B2F-3A945DD50640}" destId="{B7033B9C-97A3-4C30-91B9-F2CFEA3C48DA}" srcOrd="2" destOrd="0" parTransId="{33100CA9-970C-44E7-91A0-55FA1D508A3D}" sibTransId="{8D224519-7ADA-433C-89AB-63B6FB9846F3}"/>
    <dgm:cxn modelId="{9B40342F-F2F3-4671-AD86-DD7B4A4B5723}" srcId="{916D9B11-DD04-445D-BDC7-289B4780B47E}" destId="{9222480F-9ECD-44D6-B3CF-F23869BEC37A}" srcOrd="2" destOrd="0" parTransId="{EC280D3B-743B-459E-8C10-E6CDB476B12F}" sibTransId="{5515AC6C-E458-4FBE-AE27-5827F0CA843F}"/>
    <dgm:cxn modelId="{F12EBF32-BA77-4201-9610-D301A6C9E900}" srcId="{CF37AE07-9501-4C8B-9B2F-3A945DD50640}" destId="{2AFA3818-9759-46E8-B15F-274EC5229AFB}" srcOrd="3" destOrd="0" parTransId="{A6D70628-5A78-46D4-BF72-AF8AE1611F19}" sibTransId="{6C6AA034-E949-455B-8C3D-0220949FB6E6}"/>
    <dgm:cxn modelId="{42186E33-B9E2-457E-91EE-A93E4BBE5622}" srcId="{98F79D91-AB7F-477E-9872-A2BD1603E532}" destId="{1B2E6958-B20C-4525-BBBC-2E2A388B6140}" srcOrd="1" destOrd="0" parTransId="{2179193D-BE27-4C97-B9DF-6D56D7A81D53}" sibTransId="{92510A98-74FD-40A2-A3A6-0CFB4070E231}"/>
    <dgm:cxn modelId="{AD57CE37-C53E-46AF-80E8-2C4EA5AB3BC7}" type="presOf" srcId="{4E034810-FDD8-4748-88FE-AD836235BA6A}" destId="{F6F4CE45-6614-40D4-87A3-4D214C81584A}" srcOrd="0" destOrd="4" presId="urn:microsoft.com/office/officeart/2005/8/layout/vList2"/>
    <dgm:cxn modelId="{A1AF4B42-FD07-46C5-8656-A62FEA9A31D7}" type="presOf" srcId="{6A266262-19B9-4F48-9692-6B98E704CAE8}" destId="{F6F4CE45-6614-40D4-87A3-4D214C81584A}" srcOrd="0" destOrd="2" presId="urn:microsoft.com/office/officeart/2005/8/layout/vList2"/>
    <dgm:cxn modelId="{65731363-9DD2-4112-A96E-3A43F4A06560}" srcId="{916D9B11-DD04-445D-BDC7-289B4780B47E}" destId="{59C1A0A0-9B9B-4FE6-843C-02914A1717D5}" srcOrd="1" destOrd="0" parTransId="{D1FE58C3-CF67-41DC-A648-BA327FE611E4}" sibTransId="{6F899794-0D6E-4226-8E05-F51305A1D9D6}"/>
    <dgm:cxn modelId="{48ABA865-B4F6-4589-AAC9-381AF9A3317C}" srcId="{2AFA3818-9759-46E8-B15F-274EC5229AFB}" destId="{FAD8EC03-EFC7-4D4E-A0F7-BE2C675E6DFD}" srcOrd="2" destOrd="0" parTransId="{DA830D24-B620-42FC-AC62-1AA8089338E4}" sibTransId="{678FE62A-004D-4E8E-A633-F785B9CE98D5}"/>
    <dgm:cxn modelId="{AE415949-BE3C-4258-8CE2-A885B80FC19A}" type="presOf" srcId="{D1ED6A9C-3399-410C-813C-CE6DF5AB9321}" destId="{6254E2DB-459B-4F04-BC27-129C1C049127}" srcOrd="0" destOrd="0" presId="urn:microsoft.com/office/officeart/2005/8/layout/vList2"/>
    <dgm:cxn modelId="{CE13D94A-0A22-4834-BC3E-F332B3BBB13D}" srcId="{98F79D91-AB7F-477E-9872-A2BD1603E532}" destId="{177EECF7-2C27-499E-BCD5-0F8DB45135F1}" srcOrd="0" destOrd="0" parTransId="{D7628C75-CDD6-4D2D-9D38-8A996B0527F0}" sibTransId="{BBDC93FE-900B-4059-8091-347D9994752C}"/>
    <dgm:cxn modelId="{B1B59177-3DDE-44AE-825B-DCF7A733A895}" srcId="{98F79D91-AB7F-477E-9872-A2BD1603E532}" destId="{CE8D48C3-1BD1-41A7-8A11-DCE0A4CF2749}" srcOrd="3" destOrd="0" parTransId="{B06F2873-6FDE-40EE-ABAD-925CE392C67E}" sibTransId="{08E6956E-7542-46B8-B6D4-5B304291C14B}"/>
    <dgm:cxn modelId="{404E6558-A9F8-4215-8B81-C42BCAEEA324}" srcId="{2AFA3818-9759-46E8-B15F-274EC5229AFB}" destId="{C427472B-D052-4CBF-90FA-6FB070DC33EE}" srcOrd="1" destOrd="0" parTransId="{B5A4129B-FFEA-4E26-BB90-809980B99043}" sibTransId="{CE7836BA-4D21-4979-8859-037C1595591A}"/>
    <dgm:cxn modelId="{D78AA68A-AE66-4BA7-AC57-3A1BD38F39EB}" srcId="{916D9B11-DD04-445D-BDC7-289B4780B47E}" destId="{D1ED6A9C-3399-410C-813C-CE6DF5AB9321}" srcOrd="0" destOrd="0" parTransId="{CE547739-46DB-4582-AC66-95CACABDAEC1}" sibTransId="{0B5111DC-DB52-4560-8706-BC7F8F765719}"/>
    <dgm:cxn modelId="{B395AB8B-2149-439D-8C88-DB8DDF485A33}" type="presOf" srcId="{B7033B9C-97A3-4C30-91B9-F2CFEA3C48DA}" destId="{63BEF3A7-2FE4-42DF-96C1-66E1921C837C}" srcOrd="0" destOrd="0" presId="urn:microsoft.com/office/officeart/2005/8/layout/vList2"/>
    <dgm:cxn modelId="{4BF0B18B-F423-434B-8520-340C1A6C4753}" type="presOf" srcId="{995B1A8D-C5DD-48F5-A570-9D51B15C33BD}" destId="{03750A0E-DA05-40CE-AAB7-A0A69E41403C}" srcOrd="0" destOrd="2" presId="urn:microsoft.com/office/officeart/2005/8/layout/vList2"/>
    <dgm:cxn modelId="{19EE17A1-CD7F-4F9C-B23E-1759A8DA50F3}" srcId="{B7033B9C-97A3-4C30-91B9-F2CFEA3C48DA}" destId="{995B1A8D-C5DD-48F5-A570-9D51B15C33BD}" srcOrd="2" destOrd="0" parTransId="{7051E183-6AFE-48FF-B212-334ABCB00E21}" sibTransId="{5D9F8C01-AB71-4E3A-97FF-EFFA103D3D7D}"/>
    <dgm:cxn modelId="{7BAB43A1-C73C-4542-AB4C-C997261B781A}" srcId="{B7033B9C-97A3-4C30-91B9-F2CFEA3C48DA}" destId="{C355A2D5-D5F1-4707-8D41-E80AC3FFC854}" srcOrd="1" destOrd="0" parTransId="{1AE0A8F2-38F6-4170-B733-A89FA01DD01F}" sibTransId="{3C91DCDD-4A14-4E4D-8422-09FF67209467}"/>
    <dgm:cxn modelId="{147E56AF-0F57-47B2-B123-702DB231CDCA}" type="presOf" srcId="{CF37AE07-9501-4C8B-9B2F-3A945DD50640}" destId="{7C4A9CEE-5AC9-485A-AEEB-C705990A774A}" srcOrd="0" destOrd="0" presId="urn:microsoft.com/office/officeart/2005/8/layout/vList2"/>
    <dgm:cxn modelId="{5DBC9DC7-0E9E-49D2-B2AE-DE3FEB3CBE69}" type="presOf" srcId="{1B2E6958-B20C-4525-BBBC-2E2A388B6140}" destId="{F6F4CE45-6614-40D4-87A3-4D214C81584A}" srcOrd="0" destOrd="1" presId="urn:microsoft.com/office/officeart/2005/8/layout/vList2"/>
    <dgm:cxn modelId="{1FA936D4-6C14-485A-A7CE-C68FB95A3BF6}" srcId="{2AFA3818-9759-46E8-B15F-274EC5229AFB}" destId="{E3E94B54-0E21-4FD3-96B2-4F32C202D65B}" srcOrd="0" destOrd="0" parTransId="{F007AC40-8736-469D-A56D-EFF96C9B54FB}" sibTransId="{B6C45FD3-43D5-4619-B05D-A0CBAEF8D00E}"/>
    <dgm:cxn modelId="{C6C5BAD6-5313-40E5-9C01-8F14BEFCC83E}" type="presOf" srcId="{C427472B-D052-4CBF-90FA-6FB070DC33EE}" destId="{910E4133-6156-4FC4-A0CE-307C1D3C9E38}" srcOrd="0" destOrd="1" presId="urn:microsoft.com/office/officeart/2005/8/layout/vList2"/>
    <dgm:cxn modelId="{B6F7CED6-8BB6-46C9-803F-2091166D2C8B}" type="presOf" srcId="{177EECF7-2C27-499E-BCD5-0F8DB45135F1}" destId="{F6F4CE45-6614-40D4-87A3-4D214C81584A}" srcOrd="0" destOrd="0" presId="urn:microsoft.com/office/officeart/2005/8/layout/vList2"/>
    <dgm:cxn modelId="{E530B2D9-1A32-4793-8222-FD0B7DADA6A9}" type="presOf" srcId="{CE8D48C3-1BD1-41A7-8A11-DCE0A4CF2749}" destId="{F6F4CE45-6614-40D4-87A3-4D214C81584A}" srcOrd="0" destOrd="3" presId="urn:microsoft.com/office/officeart/2005/8/layout/vList2"/>
    <dgm:cxn modelId="{AA74C8DE-36BA-4840-9092-8597440081FF}" type="presOf" srcId="{59C1A0A0-9B9B-4FE6-843C-02914A1717D5}" destId="{6254E2DB-459B-4F04-BC27-129C1C049127}" srcOrd="0" destOrd="1" presId="urn:microsoft.com/office/officeart/2005/8/layout/vList2"/>
    <dgm:cxn modelId="{89E720E2-1B61-4A82-BC03-79F471075C83}" type="presOf" srcId="{C355A2D5-D5F1-4707-8D41-E80AC3FFC854}" destId="{03750A0E-DA05-40CE-AAB7-A0A69E41403C}" srcOrd="0" destOrd="1" presId="urn:microsoft.com/office/officeart/2005/8/layout/vList2"/>
    <dgm:cxn modelId="{311964E2-7605-40A0-9FC7-AEE5C0AE2408}" type="presOf" srcId="{98F79D91-AB7F-477E-9872-A2BD1603E532}" destId="{7BD61667-7151-4638-913D-2B376A508696}" srcOrd="0" destOrd="0" presId="urn:microsoft.com/office/officeart/2005/8/layout/vList2"/>
    <dgm:cxn modelId="{D1320FE3-1CDD-406D-B2D0-F4C4A8120A5B}" type="presOf" srcId="{916D9B11-DD04-445D-BDC7-289B4780B47E}" destId="{C8CD59DC-238D-47F9-9B3D-B33BB7D061BD}" srcOrd="0" destOrd="0" presId="urn:microsoft.com/office/officeart/2005/8/layout/vList2"/>
    <dgm:cxn modelId="{63BEECE4-A457-40CB-A8B1-509729CC2018}" type="presOf" srcId="{FAD8EC03-EFC7-4D4E-A0F7-BE2C675E6DFD}" destId="{910E4133-6156-4FC4-A0CE-307C1D3C9E38}" srcOrd="0" destOrd="2" presId="urn:microsoft.com/office/officeart/2005/8/layout/vList2"/>
    <dgm:cxn modelId="{EB160EE6-C8AF-4B48-BCBE-6BFA338A349F}" type="presOf" srcId="{E3E94B54-0E21-4FD3-96B2-4F32C202D65B}" destId="{910E4133-6156-4FC4-A0CE-307C1D3C9E38}" srcOrd="0" destOrd="0" presId="urn:microsoft.com/office/officeart/2005/8/layout/vList2"/>
    <dgm:cxn modelId="{31BD62E7-CB70-45E7-AE18-01E85D62FA72}" type="presOf" srcId="{2AFA3818-9759-46E8-B15F-274EC5229AFB}" destId="{1BE13B6A-0D0F-43B0-A29D-FAC265B90B9A}" srcOrd="0" destOrd="0" presId="urn:microsoft.com/office/officeart/2005/8/layout/vList2"/>
    <dgm:cxn modelId="{1F3717EB-6F22-455C-BE75-DF8B4A9B5CBF}" type="presOf" srcId="{5579B54F-8172-4C8B-903C-7CF87523BFB3}" destId="{03750A0E-DA05-40CE-AAB7-A0A69E41403C}" srcOrd="0" destOrd="0" presId="urn:microsoft.com/office/officeart/2005/8/layout/vList2"/>
    <dgm:cxn modelId="{1DBB8AED-62C6-4E0D-B38D-5F213412C269}" srcId="{CF37AE07-9501-4C8B-9B2F-3A945DD50640}" destId="{916D9B11-DD04-445D-BDC7-289B4780B47E}" srcOrd="0" destOrd="0" parTransId="{72B8DBF5-E1AE-41B8-B351-54010BA55F53}" sibTransId="{02D670CC-C9C4-487F-9340-051B5D7EAEDA}"/>
    <dgm:cxn modelId="{3EC27CFD-DC5D-4CFF-A710-B9919F0E59A2}" type="presOf" srcId="{9222480F-9ECD-44D6-B3CF-F23869BEC37A}" destId="{6254E2DB-459B-4F04-BC27-129C1C049127}" srcOrd="0" destOrd="2" presId="urn:microsoft.com/office/officeart/2005/8/layout/vList2"/>
    <dgm:cxn modelId="{722F1D20-9572-4522-ABA2-37D7ACA6B135}" type="presParOf" srcId="{7C4A9CEE-5AC9-485A-AEEB-C705990A774A}" destId="{C8CD59DC-238D-47F9-9B3D-B33BB7D061BD}" srcOrd="0" destOrd="0" presId="urn:microsoft.com/office/officeart/2005/8/layout/vList2"/>
    <dgm:cxn modelId="{E1CA66E9-D824-4AAC-8220-24FED3AFFBD8}" type="presParOf" srcId="{7C4A9CEE-5AC9-485A-AEEB-C705990A774A}" destId="{6254E2DB-459B-4F04-BC27-129C1C049127}" srcOrd="1" destOrd="0" presId="urn:microsoft.com/office/officeart/2005/8/layout/vList2"/>
    <dgm:cxn modelId="{8A641457-504B-46D3-9B1A-0EE7D4DF4E33}" type="presParOf" srcId="{7C4A9CEE-5AC9-485A-AEEB-C705990A774A}" destId="{7BD61667-7151-4638-913D-2B376A508696}" srcOrd="2" destOrd="0" presId="urn:microsoft.com/office/officeart/2005/8/layout/vList2"/>
    <dgm:cxn modelId="{BA8F83B2-F468-4CE2-81C5-60B6AB79253E}" type="presParOf" srcId="{7C4A9CEE-5AC9-485A-AEEB-C705990A774A}" destId="{F6F4CE45-6614-40D4-87A3-4D214C81584A}" srcOrd="3" destOrd="0" presId="urn:microsoft.com/office/officeart/2005/8/layout/vList2"/>
    <dgm:cxn modelId="{77AB599D-D87D-4AE3-8C02-A805ACA1DFAC}" type="presParOf" srcId="{7C4A9CEE-5AC9-485A-AEEB-C705990A774A}" destId="{63BEF3A7-2FE4-42DF-96C1-66E1921C837C}" srcOrd="4" destOrd="0" presId="urn:microsoft.com/office/officeart/2005/8/layout/vList2"/>
    <dgm:cxn modelId="{37E1F139-D7BD-477A-92AB-F6EA1063F8B5}" type="presParOf" srcId="{7C4A9CEE-5AC9-485A-AEEB-C705990A774A}" destId="{03750A0E-DA05-40CE-AAB7-A0A69E41403C}" srcOrd="5" destOrd="0" presId="urn:microsoft.com/office/officeart/2005/8/layout/vList2"/>
    <dgm:cxn modelId="{0A820CFE-CFD8-4BB4-A6DE-F6B6FED34D4B}" type="presParOf" srcId="{7C4A9CEE-5AC9-485A-AEEB-C705990A774A}" destId="{1BE13B6A-0D0F-43B0-A29D-FAC265B90B9A}" srcOrd="6" destOrd="0" presId="urn:microsoft.com/office/officeart/2005/8/layout/vList2"/>
    <dgm:cxn modelId="{178C5D48-E21B-48EF-A943-033BC57C3603}" type="presParOf" srcId="{7C4A9CEE-5AC9-485A-AEEB-C705990A774A}" destId="{910E4133-6156-4FC4-A0CE-307C1D3C9E38}"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C74C9E5-A19D-4416-8DAF-2CDE111E16AA}"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pl-PL"/>
        </a:p>
      </dgm:t>
    </dgm:pt>
    <dgm:pt modelId="{65A0E046-B57F-4599-9DA6-E362A54DB10E}">
      <dgm:prSet phldrT="[Tekst]"/>
      <dgm:spPr/>
      <dgm:t>
        <a:bodyPr/>
        <a:lstStyle/>
        <a:p>
          <a:r>
            <a:rPr lang="pl-PL" dirty="0"/>
            <a:t>Ryzyko specyficzne ze względu na system transakcyjny:</a:t>
          </a:r>
        </a:p>
      </dgm:t>
    </dgm:pt>
    <dgm:pt modelId="{DE1CAEE1-B1B8-4E60-9C12-0A0359FDC895}" type="parTrans" cxnId="{0B3B6CD4-541C-4BB0-B4C3-EAC50C740426}">
      <dgm:prSet/>
      <dgm:spPr/>
      <dgm:t>
        <a:bodyPr/>
        <a:lstStyle/>
        <a:p>
          <a:endParaRPr lang="pl-PL"/>
        </a:p>
      </dgm:t>
    </dgm:pt>
    <dgm:pt modelId="{23153DA4-47D5-43EE-B1CB-1E477379E923}" type="sibTrans" cxnId="{0B3B6CD4-541C-4BB0-B4C3-EAC50C740426}">
      <dgm:prSet/>
      <dgm:spPr/>
      <dgm:t>
        <a:bodyPr/>
        <a:lstStyle/>
        <a:p>
          <a:endParaRPr lang="pl-PL"/>
        </a:p>
      </dgm:t>
    </dgm:pt>
    <dgm:pt modelId="{17AD8FF1-5C96-49C2-9D09-B0858193AA19}">
      <dgm:prSet phldrT="[Tekst]"/>
      <dgm:spPr/>
      <dgm:t>
        <a:bodyPr/>
        <a:lstStyle/>
        <a:p>
          <a:r>
            <a:rPr lang="pl-PL" dirty="0"/>
            <a:t>likwidacja brokera,</a:t>
          </a:r>
        </a:p>
      </dgm:t>
    </dgm:pt>
    <dgm:pt modelId="{757B1AD3-4041-4482-BB40-F932434053B9}" type="parTrans" cxnId="{765F0776-B225-4235-A14C-E289D08FF175}">
      <dgm:prSet/>
      <dgm:spPr/>
      <dgm:t>
        <a:bodyPr/>
        <a:lstStyle/>
        <a:p>
          <a:endParaRPr lang="pl-PL"/>
        </a:p>
      </dgm:t>
    </dgm:pt>
    <dgm:pt modelId="{25CCC755-8670-4602-A3A9-0B96BF5B6A59}" type="sibTrans" cxnId="{765F0776-B225-4235-A14C-E289D08FF175}">
      <dgm:prSet/>
      <dgm:spPr/>
      <dgm:t>
        <a:bodyPr/>
        <a:lstStyle/>
        <a:p>
          <a:endParaRPr lang="pl-PL"/>
        </a:p>
      </dgm:t>
    </dgm:pt>
    <dgm:pt modelId="{CE970361-35A0-4448-9B4A-961F8B6A6CB8}">
      <dgm:prSet phldrT="[Tekst]"/>
      <dgm:spPr/>
      <dgm:t>
        <a:bodyPr/>
        <a:lstStyle/>
        <a:p>
          <a:r>
            <a:rPr lang="pl-PL" dirty="0"/>
            <a:t>zawieszenie notowań,</a:t>
          </a:r>
        </a:p>
      </dgm:t>
    </dgm:pt>
    <dgm:pt modelId="{47D1ED30-D0BC-44F9-BBF9-43540F65569C}" type="parTrans" cxnId="{F1D7AF57-003D-4E29-8C61-31C4F284517A}">
      <dgm:prSet/>
      <dgm:spPr/>
      <dgm:t>
        <a:bodyPr/>
        <a:lstStyle/>
        <a:p>
          <a:endParaRPr lang="pl-PL"/>
        </a:p>
      </dgm:t>
    </dgm:pt>
    <dgm:pt modelId="{43C63AEF-B8E9-405C-96F3-9753AA0EE8EE}" type="sibTrans" cxnId="{F1D7AF57-003D-4E29-8C61-31C4F284517A}">
      <dgm:prSet/>
      <dgm:spPr/>
      <dgm:t>
        <a:bodyPr/>
        <a:lstStyle/>
        <a:p>
          <a:endParaRPr lang="pl-PL"/>
        </a:p>
      </dgm:t>
    </dgm:pt>
    <dgm:pt modelId="{E11D0391-0E86-438F-96F2-73F8A99F9356}">
      <dgm:prSet phldrT="[Tekst]"/>
      <dgm:spPr/>
      <dgm:t>
        <a:bodyPr/>
        <a:lstStyle/>
        <a:p>
          <a:r>
            <a:rPr lang="pl-PL" dirty="0"/>
            <a:t>awaria systemu transakcyjnego,</a:t>
          </a:r>
        </a:p>
      </dgm:t>
    </dgm:pt>
    <dgm:pt modelId="{F172204C-3596-409B-AF6F-56ECCC912CA7}" type="parTrans" cxnId="{B0966BEA-75AB-43A8-BD55-454A9B216689}">
      <dgm:prSet/>
      <dgm:spPr/>
      <dgm:t>
        <a:bodyPr/>
        <a:lstStyle/>
        <a:p>
          <a:endParaRPr lang="pl-PL"/>
        </a:p>
      </dgm:t>
    </dgm:pt>
    <dgm:pt modelId="{6E8CE94F-653B-40FB-A063-137C9505E622}" type="sibTrans" cxnId="{B0966BEA-75AB-43A8-BD55-454A9B216689}">
      <dgm:prSet/>
      <dgm:spPr/>
      <dgm:t>
        <a:bodyPr/>
        <a:lstStyle/>
        <a:p>
          <a:endParaRPr lang="pl-PL"/>
        </a:p>
      </dgm:t>
    </dgm:pt>
    <dgm:pt modelId="{6AE95C83-C8B4-4CBA-867B-41672237B322}">
      <dgm:prSet phldrT="[Tekst]"/>
      <dgm:spPr/>
      <dgm:t>
        <a:bodyPr/>
        <a:lstStyle/>
        <a:p>
          <a:r>
            <a:rPr lang="pl-PL" dirty="0"/>
            <a:t>Ryzyko specyficzne ze względu na emitenta:</a:t>
          </a:r>
        </a:p>
      </dgm:t>
    </dgm:pt>
    <dgm:pt modelId="{E2C7CFE8-B520-45F6-B1B2-D5D02410D222}" type="parTrans" cxnId="{23989953-5D7C-4F7D-9370-5A679DDACF17}">
      <dgm:prSet/>
      <dgm:spPr/>
      <dgm:t>
        <a:bodyPr/>
        <a:lstStyle/>
        <a:p>
          <a:endParaRPr lang="pl-PL"/>
        </a:p>
      </dgm:t>
    </dgm:pt>
    <dgm:pt modelId="{45DE5F35-0B1C-4D3D-98FE-B8839EE837FB}" type="sibTrans" cxnId="{23989953-5D7C-4F7D-9370-5A679DDACF17}">
      <dgm:prSet/>
      <dgm:spPr/>
      <dgm:t>
        <a:bodyPr/>
        <a:lstStyle/>
        <a:p>
          <a:endParaRPr lang="pl-PL"/>
        </a:p>
      </dgm:t>
    </dgm:pt>
    <dgm:pt modelId="{CB33528B-AB60-4811-B9FA-4C8D7DF7C781}">
      <dgm:prSet phldrT="[Tekst]"/>
      <dgm:spPr/>
      <dgm:t>
        <a:bodyPr/>
        <a:lstStyle/>
        <a:p>
          <a:r>
            <a:rPr lang="pl-PL"/>
            <a:t>ogłaszanie wyników finansowych,</a:t>
          </a:r>
          <a:endParaRPr lang="pl-PL" dirty="0"/>
        </a:p>
      </dgm:t>
    </dgm:pt>
    <dgm:pt modelId="{2F136BB8-4041-41FC-A758-29B05BBBE806}" type="parTrans" cxnId="{E9C82774-6A98-4589-A4F6-4AB78F60B91C}">
      <dgm:prSet/>
      <dgm:spPr/>
      <dgm:t>
        <a:bodyPr/>
        <a:lstStyle/>
        <a:p>
          <a:endParaRPr lang="pl-PL"/>
        </a:p>
      </dgm:t>
    </dgm:pt>
    <dgm:pt modelId="{1411FD64-219F-4817-9CF3-292EF292C123}" type="sibTrans" cxnId="{E9C82774-6A98-4589-A4F6-4AB78F60B91C}">
      <dgm:prSet/>
      <dgm:spPr/>
      <dgm:t>
        <a:bodyPr/>
        <a:lstStyle/>
        <a:p>
          <a:endParaRPr lang="pl-PL"/>
        </a:p>
      </dgm:t>
    </dgm:pt>
    <dgm:pt modelId="{2E3F4E4C-55BD-4E91-95FA-EAB86C8E3ED2}">
      <dgm:prSet phldrT="[Tekst]"/>
      <dgm:spPr/>
      <dgm:t>
        <a:bodyPr/>
        <a:lstStyle/>
        <a:p>
          <a:r>
            <a:rPr lang="pl-PL" dirty="0"/>
            <a:t>Ryzyko zawieszenia obrotu akcjami</a:t>
          </a:r>
        </a:p>
      </dgm:t>
    </dgm:pt>
    <dgm:pt modelId="{D7C2329E-9742-402E-93F1-B8C32FCD40F0}" type="parTrans" cxnId="{2911A71E-AE48-4C4B-819A-F656DC4B7CFE}">
      <dgm:prSet/>
      <dgm:spPr/>
      <dgm:t>
        <a:bodyPr/>
        <a:lstStyle/>
        <a:p>
          <a:endParaRPr lang="pl-PL"/>
        </a:p>
      </dgm:t>
    </dgm:pt>
    <dgm:pt modelId="{1386E401-4117-4C94-9678-E2DE549482DC}" type="sibTrans" cxnId="{2911A71E-AE48-4C4B-819A-F656DC4B7CFE}">
      <dgm:prSet/>
      <dgm:spPr/>
      <dgm:t>
        <a:bodyPr/>
        <a:lstStyle/>
        <a:p>
          <a:endParaRPr lang="pl-PL"/>
        </a:p>
      </dgm:t>
    </dgm:pt>
    <dgm:pt modelId="{15B53267-7FA2-43FE-9AE6-719E237A46B5}">
      <dgm:prSet phldrT="[Tekst]"/>
      <dgm:spPr/>
      <dgm:t>
        <a:bodyPr/>
        <a:lstStyle/>
        <a:p>
          <a:r>
            <a:rPr lang="pl-PL" dirty="0"/>
            <a:t>Ryzyko wycofania akcji z notowań</a:t>
          </a:r>
        </a:p>
      </dgm:t>
    </dgm:pt>
    <dgm:pt modelId="{772E9F5C-EF37-471B-86D8-AE2D5AF2534F}" type="parTrans" cxnId="{5B537F32-DE82-4E86-8F37-5CB55F27890E}">
      <dgm:prSet/>
      <dgm:spPr/>
      <dgm:t>
        <a:bodyPr/>
        <a:lstStyle/>
        <a:p>
          <a:endParaRPr lang="pl-PL"/>
        </a:p>
      </dgm:t>
    </dgm:pt>
    <dgm:pt modelId="{75034BF2-FBD4-499F-B886-F8C523C95052}" type="sibTrans" cxnId="{5B537F32-DE82-4E86-8F37-5CB55F27890E}">
      <dgm:prSet/>
      <dgm:spPr/>
      <dgm:t>
        <a:bodyPr/>
        <a:lstStyle/>
        <a:p>
          <a:endParaRPr lang="pl-PL"/>
        </a:p>
      </dgm:t>
    </dgm:pt>
    <dgm:pt modelId="{AF8BEDBA-B358-490B-8BAD-289DBD1081C8}">
      <dgm:prSet/>
      <dgm:spPr/>
      <dgm:t>
        <a:bodyPr/>
        <a:lstStyle/>
        <a:p>
          <a:r>
            <a:rPr lang="pl-PL" dirty="0"/>
            <a:t>wstrzymanie obrotu ze względu na zbyt duży popyt lub podaż (OK, OS).</a:t>
          </a:r>
        </a:p>
      </dgm:t>
    </dgm:pt>
    <dgm:pt modelId="{AE48A269-82D5-42F1-A38D-B13EBB71A3E1}" type="parTrans" cxnId="{72A2B624-3955-43E5-8540-1B14E15F9697}">
      <dgm:prSet/>
      <dgm:spPr/>
      <dgm:t>
        <a:bodyPr/>
        <a:lstStyle/>
        <a:p>
          <a:endParaRPr lang="pl-PL"/>
        </a:p>
      </dgm:t>
    </dgm:pt>
    <dgm:pt modelId="{ECD4A78C-D9A5-496F-A252-EBB18F6542D8}" type="sibTrans" cxnId="{72A2B624-3955-43E5-8540-1B14E15F9697}">
      <dgm:prSet/>
      <dgm:spPr/>
      <dgm:t>
        <a:bodyPr/>
        <a:lstStyle/>
        <a:p>
          <a:endParaRPr lang="pl-PL"/>
        </a:p>
      </dgm:t>
    </dgm:pt>
    <dgm:pt modelId="{D7342C84-0C45-436D-A75F-97921C1E62E1}">
      <dgm:prSet phldrT="[Tekst]"/>
      <dgm:spPr/>
      <dgm:t>
        <a:bodyPr/>
        <a:lstStyle/>
        <a:p>
          <a:r>
            <a:rPr lang="pl-PL" dirty="0"/>
            <a:t>Ryzyko związane ze zmianą kontroli nad emitentem </a:t>
          </a:r>
        </a:p>
      </dgm:t>
    </dgm:pt>
    <dgm:pt modelId="{14FEA93C-F2C3-424B-AF00-7648B5A35A9A}" type="parTrans" cxnId="{BEE2126B-39E3-469D-85C0-4344C5DE807E}">
      <dgm:prSet/>
      <dgm:spPr/>
      <dgm:t>
        <a:bodyPr/>
        <a:lstStyle/>
        <a:p>
          <a:endParaRPr lang="pl-PL"/>
        </a:p>
      </dgm:t>
    </dgm:pt>
    <dgm:pt modelId="{2DE217DE-C587-4B68-9387-1FFBB6D2F4C3}" type="sibTrans" cxnId="{BEE2126B-39E3-469D-85C0-4344C5DE807E}">
      <dgm:prSet/>
      <dgm:spPr/>
      <dgm:t>
        <a:bodyPr/>
        <a:lstStyle/>
        <a:p>
          <a:endParaRPr lang="pl-PL"/>
        </a:p>
      </dgm:t>
    </dgm:pt>
    <dgm:pt modelId="{0BEAEA86-5744-45E8-90C4-78FF572A5FF0}">
      <dgm:prSet phldrT="[Tekst]"/>
      <dgm:spPr/>
      <dgm:t>
        <a:bodyPr/>
        <a:lstStyle/>
        <a:p>
          <a:r>
            <a:rPr lang="pl-PL" dirty="0"/>
            <a:t>decyzja o przejęciu innych podmiotów</a:t>
          </a:r>
        </a:p>
      </dgm:t>
    </dgm:pt>
    <dgm:pt modelId="{07F20D89-6D25-4761-ADCF-CCD70EF5B4DA}" type="parTrans" cxnId="{E2F72154-11F5-46D1-86CD-CA033E7EC198}">
      <dgm:prSet/>
      <dgm:spPr/>
      <dgm:t>
        <a:bodyPr/>
        <a:lstStyle/>
        <a:p>
          <a:endParaRPr lang="pl-PL"/>
        </a:p>
      </dgm:t>
    </dgm:pt>
    <dgm:pt modelId="{EAD8D48F-6EFF-4FC9-B352-3519D54D21C6}" type="sibTrans" cxnId="{E2F72154-11F5-46D1-86CD-CA033E7EC198}">
      <dgm:prSet/>
      <dgm:spPr/>
      <dgm:t>
        <a:bodyPr/>
        <a:lstStyle/>
        <a:p>
          <a:endParaRPr lang="pl-PL"/>
        </a:p>
      </dgm:t>
    </dgm:pt>
    <dgm:pt modelId="{6B67DBAF-9C37-465C-9EBD-3D8E954B0B85}">
      <dgm:prSet phldrT="[Tekst]"/>
      <dgm:spPr/>
      <dgm:t>
        <a:bodyPr/>
        <a:lstStyle/>
        <a:p>
          <a:r>
            <a:rPr lang="pl-PL" dirty="0"/>
            <a:t>Ryzyko utraty kontrahentów</a:t>
          </a:r>
        </a:p>
      </dgm:t>
    </dgm:pt>
    <dgm:pt modelId="{43BAD408-0B08-4D8C-8B94-1FE5BDFE4687}" type="parTrans" cxnId="{B0E13A87-3908-4218-B50F-12987CD5F9C3}">
      <dgm:prSet/>
      <dgm:spPr/>
      <dgm:t>
        <a:bodyPr/>
        <a:lstStyle/>
        <a:p>
          <a:endParaRPr lang="pl-PL"/>
        </a:p>
      </dgm:t>
    </dgm:pt>
    <dgm:pt modelId="{998D573E-8BAC-4667-AE45-A1D58F4CD30E}" type="sibTrans" cxnId="{B0E13A87-3908-4218-B50F-12987CD5F9C3}">
      <dgm:prSet/>
      <dgm:spPr/>
      <dgm:t>
        <a:bodyPr/>
        <a:lstStyle/>
        <a:p>
          <a:endParaRPr lang="pl-PL"/>
        </a:p>
      </dgm:t>
    </dgm:pt>
    <dgm:pt modelId="{59BF4FB7-4E16-4CDB-8B27-E41873AB2EB9}" type="pres">
      <dgm:prSet presAssocID="{0C74C9E5-A19D-4416-8DAF-2CDE111E16AA}" presName="layout" presStyleCnt="0">
        <dgm:presLayoutVars>
          <dgm:chMax/>
          <dgm:chPref/>
          <dgm:dir/>
          <dgm:resizeHandles/>
        </dgm:presLayoutVars>
      </dgm:prSet>
      <dgm:spPr/>
    </dgm:pt>
    <dgm:pt modelId="{9979B3F4-E546-43EA-9025-DC12D7ACD604}" type="pres">
      <dgm:prSet presAssocID="{65A0E046-B57F-4599-9DA6-E362A54DB10E}" presName="root" presStyleCnt="0">
        <dgm:presLayoutVars>
          <dgm:chMax/>
          <dgm:chPref/>
        </dgm:presLayoutVars>
      </dgm:prSet>
      <dgm:spPr/>
    </dgm:pt>
    <dgm:pt modelId="{AD1C13F1-5025-4B70-B561-80AA76DD831F}" type="pres">
      <dgm:prSet presAssocID="{65A0E046-B57F-4599-9DA6-E362A54DB10E}" presName="rootComposite" presStyleCnt="0">
        <dgm:presLayoutVars/>
      </dgm:prSet>
      <dgm:spPr/>
    </dgm:pt>
    <dgm:pt modelId="{21702861-5DE9-4CF5-9934-38B5904F2384}" type="pres">
      <dgm:prSet presAssocID="{65A0E046-B57F-4599-9DA6-E362A54DB10E}" presName="ParentAccent" presStyleLbl="alignNode1" presStyleIdx="0" presStyleCnt="2"/>
      <dgm:spPr/>
    </dgm:pt>
    <dgm:pt modelId="{C569E0CB-3A1A-4D85-90BB-DCB386124A76}" type="pres">
      <dgm:prSet presAssocID="{65A0E046-B57F-4599-9DA6-E362A54DB10E}" presName="ParentSmallAccent" presStyleLbl="fgAcc1" presStyleIdx="0" presStyleCnt="2"/>
      <dgm:spPr/>
    </dgm:pt>
    <dgm:pt modelId="{C88B7583-F2B3-4A06-8EF6-7C699389A2DC}" type="pres">
      <dgm:prSet presAssocID="{65A0E046-B57F-4599-9DA6-E362A54DB10E}" presName="Parent" presStyleLbl="revTx" presStyleIdx="0" presStyleCnt="12">
        <dgm:presLayoutVars>
          <dgm:chMax/>
          <dgm:chPref val="4"/>
          <dgm:bulletEnabled val="1"/>
        </dgm:presLayoutVars>
      </dgm:prSet>
      <dgm:spPr/>
    </dgm:pt>
    <dgm:pt modelId="{12378661-0331-4505-9166-C2956AAB70E8}" type="pres">
      <dgm:prSet presAssocID="{65A0E046-B57F-4599-9DA6-E362A54DB10E}" presName="childShape" presStyleCnt="0">
        <dgm:presLayoutVars>
          <dgm:chMax val="0"/>
          <dgm:chPref val="0"/>
        </dgm:presLayoutVars>
      </dgm:prSet>
      <dgm:spPr/>
    </dgm:pt>
    <dgm:pt modelId="{910D5D58-1683-49B0-B81D-64AD52AF4B28}" type="pres">
      <dgm:prSet presAssocID="{17AD8FF1-5C96-49C2-9D09-B0858193AA19}" presName="childComposite" presStyleCnt="0">
        <dgm:presLayoutVars>
          <dgm:chMax val="0"/>
          <dgm:chPref val="0"/>
        </dgm:presLayoutVars>
      </dgm:prSet>
      <dgm:spPr/>
    </dgm:pt>
    <dgm:pt modelId="{FC5B2701-69FA-4E16-8DA6-A9286DDC0EFD}" type="pres">
      <dgm:prSet presAssocID="{17AD8FF1-5C96-49C2-9D09-B0858193AA19}" presName="ChildAccent" presStyleLbl="solidFgAcc1" presStyleIdx="0" presStyleCnt="10"/>
      <dgm:spPr/>
    </dgm:pt>
    <dgm:pt modelId="{742B570B-29C4-43B9-B119-265592B6593C}" type="pres">
      <dgm:prSet presAssocID="{17AD8FF1-5C96-49C2-9D09-B0858193AA19}" presName="Child" presStyleLbl="revTx" presStyleIdx="1" presStyleCnt="12">
        <dgm:presLayoutVars>
          <dgm:chMax val="0"/>
          <dgm:chPref val="0"/>
          <dgm:bulletEnabled val="1"/>
        </dgm:presLayoutVars>
      </dgm:prSet>
      <dgm:spPr/>
    </dgm:pt>
    <dgm:pt modelId="{6F3BDDA8-51B0-4A1F-8531-8FA42F5DF179}" type="pres">
      <dgm:prSet presAssocID="{CE970361-35A0-4448-9B4A-961F8B6A6CB8}" presName="childComposite" presStyleCnt="0">
        <dgm:presLayoutVars>
          <dgm:chMax val="0"/>
          <dgm:chPref val="0"/>
        </dgm:presLayoutVars>
      </dgm:prSet>
      <dgm:spPr/>
    </dgm:pt>
    <dgm:pt modelId="{FD521B60-7414-41F0-B737-37A14915DBEA}" type="pres">
      <dgm:prSet presAssocID="{CE970361-35A0-4448-9B4A-961F8B6A6CB8}" presName="ChildAccent" presStyleLbl="solidFgAcc1" presStyleIdx="1" presStyleCnt="10"/>
      <dgm:spPr/>
    </dgm:pt>
    <dgm:pt modelId="{16737225-2FF9-4D5D-8B34-633A436CC426}" type="pres">
      <dgm:prSet presAssocID="{CE970361-35A0-4448-9B4A-961F8B6A6CB8}" presName="Child" presStyleLbl="revTx" presStyleIdx="2" presStyleCnt="12">
        <dgm:presLayoutVars>
          <dgm:chMax val="0"/>
          <dgm:chPref val="0"/>
          <dgm:bulletEnabled val="1"/>
        </dgm:presLayoutVars>
      </dgm:prSet>
      <dgm:spPr/>
    </dgm:pt>
    <dgm:pt modelId="{1B448935-8BB1-405C-AAF1-7B0F4DC1F999}" type="pres">
      <dgm:prSet presAssocID="{E11D0391-0E86-438F-96F2-73F8A99F9356}" presName="childComposite" presStyleCnt="0">
        <dgm:presLayoutVars>
          <dgm:chMax val="0"/>
          <dgm:chPref val="0"/>
        </dgm:presLayoutVars>
      </dgm:prSet>
      <dgm:spPr/>
    </dgm:pt>
    <dgm:pt modelId="{477CA358-6B2F-4480-B99F-D6547B032971}" type="pres">
      <dgm:prSet presAssocID="{E11D0391-0E86-438F-96F2-73F8A99F9356}" presName="ChildAccent" presStyleLbl="solidFgAcc1" presStyleIdx="2" presStyleCnt="10"/>
      <dgm:spPr/>
    </dgm:pt>
    <dgm:pt modelId="{D9B5D286-D149-4875-BA13-E76537CB549A}" type="pres">
      <dgm:prSet presAssocID="{E11D0391-0E86-438F-96F2-73F8A99F9356}" presName="Child" presStyleLbl="revTx" presStyleIdx="3" presStyleCnt="12">
        <dgm:presLayoutVars>
          <dgm:chMax val="0"/>
          <dgm:chPref val="0"/>
          <dgm:bulletEnabled val="1"/>
        </dgm:presLayoutVars>
      </dgm:prSet>
      <dgm:spPr/>
    </dgm:pt>
    <dgm:pt modelId="{A508CEF8-0077-44DE-9EA0-B79DEC14F870}" type="pres">
      <dgm:prSet presAssocID="{AF8BEDBA-B358-490B-8BAD-289DBD1081C8}" presName="childComposite" presStyleCnt="0">
        <dgm:presLayoutVars>
          <dgm:chMax val="0"/>
          <dgm:chPref val="0"/>
        </dgm:presLayoutVars>
      </dgm:prSet>
      <dgm:spPr/>
    </dgm:pt>
    <dgm:pt modelId="{CF6FB467-E848-4059-AA27-394DD1CE2440}" type="pres">
      <dgm:prSet presAssocID="{AF8BEDBA-B358-490B-8BAD-289DBD1081C8}" presName="ChildAccent" presStyleLbl="solidFgAcc1" presStyleIdx="3" presStyleCnt="10"/>
      <dgm:spPr/>
    </dgm:pt>
    <dgm:pt modelId="{8AF1798F-6878-45AB-ADB2-D0793508DE62}" type="pres">
      <dgm:prSet presAssocID="{AF8BEDBA-B358-490B-8BAD-289DBD1081C8}" presName="Child" presStyleLbl="revTx" presStyleIdx="4" presStyleCnt="12">
        <dgm:presLayoutVars>
          <dgm:chMax val="0"/>
          <dgm:chPref val="0"/>
          <dgm:bulletEnabled val="1"/>
        </dgm:presLayoutVars>
      </dgm:prSet>
      <dgm:spPr/>
    </dgm:pt>
    <dgm:pt modelId="{86E7E401-0670-490F-B150-CD95B9BBBD02}" type="pres">
      <dgm:prSet presAssocID="{6AE95C83-C8B4-4CBA-867B-41672237B322}" presName="root" presStyleCnt="0">
        <dgm:presLayoutVars>
          <dgm:chMax/>
          <dgm:chPref/>
        </dgm:presLayoutVars>
      </dgm:prSet>
      <dgm:spPr/>
    </dgm:pt>
    <dgm:pt modelId="{ADFA6D19-D86F-4EA6-8540-617418B89634}" type="pres">
      <dgm:prSet presAssocID="{6AE95C83-C8B4-4CBA-867B-41672237B322}" presName="rootComposite" presStyleCnt="0">
        <dgm:presLayoutVars/>
      </dgm:prSet>
      <dgm:spPr/>
    </dgm:pt>
    <dgm:pt modelId="{75B6F14B-351F-46C4-B957-B815BA063E41}" type="pres">
      <dgm:prSet presAssocID="{6AE95C83-C8B4-4CBA-867B-41672237B322}" presName="ParentAccent" presStyleLbl="alignNode1" presStyleIdx="1" presStyleCnt="2"/>
      <dgm:spPr/>
    </dgm:pt>
    <dgm:pt modelId="{968CB9D9-7906-4712-9D3C-F5AC2AEC110D}" type="pres">
      <dgm:prSet presAssocID="{6AE95C83-C8B4-4CBA-867B-41672237B322}" presName="ParentSmallAccent" presStyleLbl="fgAcc1" presStyleIdx="1" presStyleCnt="2"/>
      <dgm:spPr/>
    </dgm:pt>
    <dgm:pt modelId="{F564FDBE-E4A3-4784-9778-C029B4DDABAC}" type="pres">
      <dgm:prSet presAssocID="{6AE95C83-C8B4-4CBA-867B-41672237B322}" presName="Parent" presStyleLbl="revTx" presStyleIdx="5" presStyleCnt="12">
        <dgm:presLayoutVars>
          <dgm:chMax/>
          <dgm:chPref val="4"/>
          <dgm:bulletEnabled val="1"/>
        </dgm:presLayoutVars>
      </dgm:prSet>
      <dgm:spPr/>
    </dgm:pt>
    <dgm:pt modelId="{8FE110E9-4344-4F56-84F2-D35847C6F8FE}" type="pres">
      <dgm:prSet presAssocID="{6AE95C83-C8B4-4CBA-867B-41672237B322}" presName="childShape" presStyleCnt="0">
        <dgm:presLayoutVars>
          <dgm:chMax val="0"/>
          <dgm:chPref val="0"/>
        </dgm:presLayoutVars>
      </dgm:prSet>
      <dgm:spPr/>
    </dgm:pt>
    <dgm:pt modelId="{0FA66A90-4BCF-4A3E-AE0F-63FB3F675819}" type="pres">
      <dgm:prSet presAssocID="{CB33528B-AB60-4811-B9FA-4C8D7DF7C781}" presName="childComposite" presStyleCnt="0">
        <dgm:presLayoutVars>
          <dgm:chMax val="0"/>
          <dgm:chPref val="0"/>
        </dgm:presLayoutVars>
      </dgm:prSet>
      <dgm:spPr/>
    </dgm:pt>
    <dgm:pt modelId="{2AA62B61-CCEE-428A-B9A3-14237B3305CC}" type="pres">
      <dgm:prSet presAssocID="{CB33528B-AB60-4811-B9FA-4C8D7DF7C781}" presName="ChildAccent" presStyleLbl="solidFgAcc1" presStyleIdx="4" presStyleCnt="10"/>
      <dgm:spPr/>
    </dgm:pt>
    <dgm:pt modelId="{CD01C4CF-3F6D-4F53-9E13-84C2E80F2FC3}" type="pres">
      <dgm:prSet presAssocID="{CB33528B-AB60-4811-B9FA-4C8D7DF7C781}" presName="Child" presStyleLbl="revTx" presStyleIdx="6" presStyleCnt="12">
        <dgm:presLayoutVars>
          <dgm:chMax val="0"/>
          <dgm:chPref val="0"/>
          <dgm:bulletEnabled val="1"/>
        </dgm:presLayoutVars>
      </dgm:prSet>
      <dgm:spPr/>
    </dgm:pt>
    <dgm:pt modelId="{AB6E99B6-C3C6-49C4-A387-206A99A53462}" type="pres">
      <dgm:prSet presAssocID="{2E3F4E4C-55BD-4E91-95FA-EAB86C8E3ED2}" presName="childComposite" presStyleCnt="0">
        <dgm:presLayoutVars>
          <dgm:chMax val="0"/>
          <dgm:chPref val="0"/>
        </dgm:presLayoutVars>
      </dgm:prSet>
      <dgm:spPr/>
    </dgm:pt>
    <dgm:pt modelId="{C26DE526-5AA2-4431-8DB9-D88E77CB5BDE}" type="pres">
      <dgm:prSet presAssocID="{2E3F4E4C-55BD-4E91-95FA-EAB86C8E3ED2}" presName="ChildAccent" presStyleLbl="solidFgAcc1" presStyleIdx="5" presStyleCnt="10"/>
      <dgm:spPr/>
    </dgm:pt>
    <dgm:pt modelId="{27A8B201-CE1F-495A-AF64-0FAD14AC3F46}" type="pres">
      <dgm:prSet presAssocID="{2E3F4E4C-55BD-4E91-95FA-EAB86C8E3ED2}" presName="Child" presStyleLbl="revTx" presStyleIdx="7" presStyleCnt="12">
        <dgm:presLayoutVars>
          <dgm:chMax val="0"/>
          <dgm:chPref val="0"/>
          <dgm:bulletEnabled val="1"/>
        </dgm:presLayoutVars>
      </dgm:prSet>
      <dgm:spPr/>
    </dgm:pt>
    <dgm:pt modelId="{7E366DE2-1C85-4D1D-91CE-7A535BAE2F65}" type="pres">
      <dgm:prSet presAssocID="{15B53267-7FA2-43FE-9AE6-719E237A46B5}" presName="childComposite" presStyleCnt="0">
        <dgm:presLayoutVars>
          <dgm:chMax val="0"/>
          <dgm:chPref val="0"/>
        </dgm:presLayoutVars>
      </dgm:prSet>
      <dgm:spPr/>
    </dgm:pt>
    <dgm:pt modelId="{4DA9C2C7-78E7-407A-8B84-3FF88A91F0D4}" type="pres">
      <dgm:prSet presAssocID="{15B53267-7FA2-43FE-9AE6-719E237A46B5}" presName="ChildAccent" presStyleLbl="solidFgAcc1" presStyleIdx="6" presStyleCnt="10"/>
      <dgm:spPr/>
    </dgm:pt>
    <dgm:pt modelId="{740C5D21-5511-47A7-A243-2D52892200D8}" type="pres">
      <dgm:prSet presAssocID="{15B53267-7FA2-43FE-9AE6-719E237A46B5}" presName="Child" presStyleLbl="revTx" presStyleIdx="8" presStyleCnt="12">
        <dgm:presLayoutVars>
          <dgm:chMax val="0"/>
          <dgm:chPref val="0"/>
          <dgm:bulletEnabled val="1"/>
        </dgm:presLayoutVars>
      </dgm:prSet>
      <dgm:spPr/>
    </dgm:pt>
    <dgm:pt modelId="{5CBCEB20-B7B1-4901-BA9B-BE8D559C9571}" type="pres">
      <dgm:prSet presAssocID="{D7342C84-0C45-436D-A75F-97921C1E62E1}" presName="childComposite" presStyleCnt="0">
        <dgm:presLayoutVars>
          <dgm:chMax val="0"/>
          <dgm:chPref val="0"/>
        </dgm:presLayoutVars>
      </dgm:prSet>
      <dgm:spPr/>
    </dgm:pt>
    <dgm:pt modelId="{E575EAF0-FD6C-4BAA-9F86-DEB5A2F1B5BA}" type="pres">
      <dgm:prSet presAssocID="{D7342C84-0C45-436D-A75F-97921C1E62E1}" presName="ChildAccent" presStyleLbl="solidFgAcc1" presStyleIdx="7" presStyleCnt="10"/>
      <dgm:spPr/>
    </dgm:pt>
    <dgm:pt modelId="{EF6E3F16-7B92-43D1-A18A-3FB13C723A8A}" type="pres">
      <dgm:prSet presAssocID="{D7342C84-0C45-436D-A75F-97921C1E62E1}" presName="Child" presStyleLbl="revTx" presStyleIdx="9" presStyleCnt="12">
        <dgm:presLayoutVars>
          <dgm:chMax val="0"/>
          <dgm:chPref val="0"/>
          <dgm:bulletEnabled val="1"/>
        </dgm:presLayoutVars>
      </dgm:prSet>
      <dgm:spPr/>
    </dgm:pt>
    <dgm:pt modelId="{AFC80F7E-035D-4634-840B-2231E6A6A4A5}" type="pres">
      <dgm:prSet presAssocID="{6B67DBAF-9C37-465C-9EBD-3D8E954B0B85}" presName="childComposite" presStyleCnt="0">
        <dgm:presLayoutVars>
          <dgm:chMax val="0"/>
          <dgm:chPref val="0"/>
        </dgm:presLayoutVars>
      </dgm:prSet>
      <dgm:spPr/>
    </dgm:pt>
    <dgm:pt modelId="{8B79F7EB-6D96-4823-8690-CAB6A7920B64}" type="pres">
      <dgm:prSet presAssocID="{6B67DBAF-9C37-465C-9EBD-3D8E954B0B85}" presName="ChildAccent" presStyleLbl="solidFgAcc1" presStyleIdx="8" presStyleCnt="10"/>
      <dgm:spPr/>
    </dgm:pt>
    <dgm:pt modelId="{2CEECF61-A93A-402A-9170-5BED3F2E8D3C}" type="pres">
      <dgm:prSet presAssocID="{6B67DBAF-9C37-465C-9EBD-3D8E954B0B85}" presName="Child" presStyleLbl="revTx" presStyleIdx="10" presStyleCnt="12">
        <dgm:presLayoutVars>
          <dgm:chMax val="0"/>
          <dgm:chPref val="0"/>
          <dgm:bulletEnabled val="1"/>
        </dgm:presLayoutVars>
      </dgm:prSet>
      <dgm:spPr/>
    </dgm:pt>
    <dgm:pt modelId="{06440380-F860-4907-AC59-A2D66C2D958D}" type="pres">
      <dgm:prSet presAssocID="{0BEAEA86-5744-45E8-90C4-78FF572A5FF0}" presName="childComposite" presStyleCnt="0">
        <dgm:presLayoutVars>
          <dgm:chMax val="0"/>
          <dgm:chPref val="0"/>
        </dgm:presLayoutVars>
      </dgm:prSet>
      <dgm:spPr/>
    </dgm:pt>
    <dgm:pt modelId="{0E77F3A4-9587-4051-B970-2D94356471AD}" type="pres">
      <dgm:prSet presAssocID="{0BEAEA86-5744-45E8-90C4-78FF572A5FF0}" presName="ChildAccent" presStyleLbl="solidFgAcc1" presStyleIdx="9" presStyleCnt="10"/>
      <dgm:spPr/>
    </dgm:pt>
    <dgm:pt modelId="{33AFCB42-399A-420C-A77C-B2530AD1D0D0}" type="pres">
      <dgm:prSet presAssocID="{0BEAEA86-5744-45E8-90C4-78FF572A5FF0}" presName="Child" presStyleLbl="revTx" presStyleIdx="11" presStyleCnt="12">
        <dgm:presLayoutVars>
          <dgm:chMax val="0"/>
          <dgm:chPref val="0"/>
          <dgm:bulletEnabled val="1"/>
        </dgm:presLayoutVars>
      </dgm:prSet>
      <dgm:spPr/>
    </dgm:pt>
  </dgm:ptLst>
  <dgm:cxnLst>
    <dgm:cxn modelId="{FEA4CA14-DA56-406C-BB19-855C7C1D0D25}" type="presOf" srcId="{CB33528B-AB60-4811-B9FA-4C8D7DF7C781}" destId="{CD01C4CF-3F6D-4F53-9E13-84C2E80F2FC3}" srcOrd="0" destOrd="0" presId="urn:microsoft.com/office/officeart/2008/layout/SquareAccentList"/>
    <dgm:cxn modelId="{2768D41A-9A39-4941-A43A-FF58B564C2AD}" type="presOf" srcId="{CE970361-35A0-4448-9B4A-961F8B6A6CB8}" destId="{16737225-2FF9-4D5D-8B34-633A436CC426}" srcOrd="0" destOrd="0" presId="urn:microsoft.com/office/officeart/2008/layout/SquareAccentList"/>
    <dgm:cxn modelId="{2911A71E-AE48-4C4B-819A-F656DC4B7CFE}" srcId="{6AE95C83-C8B4-4CBA-867B-41672237B322}" destId="{2E3F4E4C-55BD-4E91-95FA-EAB86C8E3ED2}" srcOrd="1" destOrd="0" parTransId="{D7C2329E-9742-402E-93F1-B8C32FCD40F0}" sibTransId="{1386E401-4117-4C94-9678-E2DE549482DC}"/>
    <dgm:cxn modelId="{72A2B624-3955-43E5-8540-1B14E15F9697}" srcId="{65A0E046-B57F-4599-9DA6-E362A54DB10E}" destId="{AF8BEDBA-B358-490B-8BAD-289DBD1081C8}" srcOrd="3" destOrd="0" parTransId="{AE48A269-82D5-42F1-A38D-B13EBB71A3E1}" sibTransId="{ECD4A78C-D9A5-496F-A252-EBB18F6542D8}"/>
    <dgm:cxn modelId="{5B537F32-DE82-4E86-8F37-5CB55F27890E}" srcId="{6AE95C83-C8B4-4CBA-867B-41672237B322}" destId="{15B53267-7FA2-43FE-9AE6-719E237A46B5}" srcOrd="2" destOrd="0" parTransId="{772E9F5C-EF37-471B-86D8-AE2D5AF2534F}" sibTransId="{75034BF2-FBD4-499F-B886-F8C523C95052}"/>
    <dgm:cxn modelId="{BEE2126B-39E3-469D-85C0-4344C5DE807E}" srcId="{6AE95C83-C8B4-4CBA-867B-41672237B322}" destId="{D7342C84-0C45-436D-A75F-97921C1E62E1}" srcOrd="3" destOrd="0" parTransId="{14FEA93C-F2C3-424B-AF00-7648B5A35A9A}" sibTransId="{2DE217DE-C587-4B68-9387-1FFBB6D2F4C3}"/>
    <dgm:cxn modelId="{34234B4D-752F-456F-B645-95ED75A1EB73}" type="presOf" srcId="{6B67DBAF-9C37-465C-9EBD-3D8E954B0B85}" destId="{2CEECF61-A93A-402A-9170-5BED3F2E8D3C}" srcOrd="0" destOrd="0" presId="urn:microsoft.com/office/officeart/2008/layout/SquareAccentList"/>
    <dgm:cxn modelId="{D9B6DC6D-EFBA-46DE-A230-E4063B60B5BE}" type="presOf" srcId="{AF8BEDBA-B358-490B-8BAD-289DBD1081C8}" destId="{8AF1798F-6878-45AB-ADB2-D0793508DE62}" srcOrd="0" destOrd="0" presId="urn:microsoft.com/office/officeart/2008/layout/SquareAccentList"/>
    <dgm:cxn modelId="{23989953-5D7C-4F7D-9370-5A679DDACF17}" srcId="{0C74C9E5-A19D-4416-8DAF-2CDE111E16AA}" destId="{6AE95C83-C8B4-4CBA-867B-41672237B322}" srcOrd="1" destOrd="0" parTransId="{E2C7CFE8-B520-45F6-B1B2-D5D02410D222}" sibTransId="{45DE5F35-0B1C-4D3D-98FE-B8839EE837FB}"/>
    <dgm:cxn modelId="{E2F72154-11F5-46D1-86CD-CA033E7EC198}" srcId="{6AE95C83-C8B4-4CBA-867B-41672237B322}" destId="{0BEAEA86-5744-45E8-90C4-78FF572A5FF0}" srcOrd="5" destOrd="0" parTransId="{07F20D89-6D25-4761-ADCF-CCD70EF5B4DA}" sibTransId="{EAD8D48F-6EFF-4FC9-B352-3519D54D21C6}"/>
    <dgm:cxn modelId="{E9C82774-6A98-4589-A4F6-4AB78F60B91C}" srcId="{6AE95C83-C8B4-4CBA-867B-41672237B322}" destId="{CB33528B-AB60-4811-B9FA-4C8D7DF7C781}" srcOrd="0" destOrd="0" parTransId="{2F136BB8-4041-41FC-A758-29B05BBBE806}" sibTransId="{1411FD64-219F-4817-9CF3-292EF292C123}"/>
    <dgm:cxn modelId="{18CCC954-AB11-4B17-A6BF-439EF1E82F86}" type="presOf" srcId="{17AD8FF1-5C96-49C2-9D09-B0858193AA19}" destId="{742B570B-29C4-43B9-B119-265592B6593C}" srcOrd="0" destOrd="0" presId="urn:microsoft.com/office/officeart/2008/layout/SquareAccentList"/>
    <dgm:cxn modelId="{765F0776-B225-4235-A14C-E289D08FF175}" srcId="{65A0E046-B57F-4599-9DA6-E362A54DB10E}" destId="{17AD8FF1-5C96-49C2-9D09-B0858193AA19}" srcOrd="0" destOrd="0" parTransId="{757B1AD3-4041-4482-BB40-F932434053B9}" sibTransId="{25CCC755-8670-4602-A3A9-0B96BF5B6A59}"/>
    <dgm:cxn modelId="{F1D7AF57-003D-4E29-8C61-31C4F284517A}" srcId="{65A0E046-B57F-4599-9DA6-E362A54DB10E}" destId="{CE970361-35A0-4448-9B4A-961F8B6A6CB8}" srcOrd="1" destOrd="0" parTransId="{47D1ED30-D0BC-44F9-BBF9-43540F65569C}" sibTransId="{43C63AEF-B8E9-405C-96F3-9753AA0EE8EE}"/>
    <dgm:cxn modelId="{6E4E8E59-2000-47AE-B997-D22E6DDB7518}" type="presOf" srcId="{0BEAEA86-5744-45E8-90C4-78FF572A5FF0}" destId="{33AFCB42-399A-420C-A77C-B2530AD1D0D0}" srcOrd="0" destOrd="0" presId="urn:microsoft.com/office/officeart/2008/layout/SquareAccentList"/>
    <dgm:cxn modelId="{F773D280-C480-424F-9139-C722C1ED3F46}" type="presOf" srcId="{2E3F4E4C-55BD-4E91-95FA-EAB86C8E3ED2}" destId="{27A8B201-CE1F-495A-AF64-0FAD14AC3F46}" srcOrd="0" destOrd="0" presId="urn:microsoft.com/office/officeart/2008/layout/SquareAccentList"/>
    <dgm:cxn modelId="{3F016684-9F0C-423F-93C0-4177340D6ED9}" type="presOf" srcId="{6AE95C83-C8B4-4CBA-867B-41672237B322}" destId="{F564FDBE-E4A3-4784-9778-C029B4DDABAC}" srcOrd="0" destOrd="0" presId="urn:microsoft.com/office/officeart/2008/layout/SquareAccentList"/>
    <dgm:cxn modelId="{B0E13A87-3908-4218-B50F-12987CD5F9C3}" srcId="{6AE95C83-C8B4-4CBA-867B-41672237B322}" destId="{6B67DBAF-9C37-465C-9EBD-3D8E954B0B85}" srcOrd="4" destOrd="0" parTransId="{43BAD408-0B08-4D8C-8B94-1FE5BDFE4687}" sibTransId="{998D573E-8BAC-4667-AE45-A1D58F4CD30E}"/>
    <dgm:cxn modelId="{F3733597-5FE1-474E-98BC-F6885A7DA682}" type="presOf" srcId="{D7342C84-0C45-436D-A75F-97921C1E62E1}" destId="{EF6E3F16-7B92-43D1-A18A-3FB13C723A8A}" srcOrd="0" destOrd="0" presId="urn:microsoft.com/office/officeart/2008/layout/SquareAccentList"/>
    <dgm:cxn modelId="{0DDE209B-1D77-4D69-9625-0D376E8E8D59}" type="presOf" srcId="{E11D0391-0E86-438F-96F2-73F8A99F9356}" destId="{D9B5D286-D149-4875-BA13-E76537CB549A}" srcOrd="0" destOrd="0" presId="urn:microsoft.com/office/officeart/2008/layout/SquareAccentList"/>
    <dgm:cxn modelId="{CEB72ABF-9942-4B06-BD72-250FEEE6EF86}" type="presOf" srcId="{0C74C9E5-A19D-4416-8DAF-2CDE111E16AA}" destId="{59BF4FB7-4E16-4CDB-8B27-E41873AB2EB9}" srcOrd="0" destOrd="0" presId="urn:microsoft.com/office/officeart/2008/layout/SquareAccentList"/>
    <dgm:cxn modelId="{9F9493C5-D1E2-4950-B39E-82F5FD6B6847}" type="presOf" srcId="{15B53267-7FA2-43FE-9AE6-719E237A46B5}" destId="{740C5D21-5511-47A7-A243-2D52892200D8}" srcOrd="0" destOrd="0" presId="urn:microsoft.com/office/officeart/2008/layout/SquareAccentList"/>
    <dgm:cxn modelId="{0B3B6CD4-541C-4BB0-B4C3-EAC50C740426}" srcId="{0C74C9E5-A19D-4416-8DAF-2CDE111E16AA}" destId="{65A0E046-B57F-4599-9DA6-E362A54DB10E}" srcOrd="0" destOrd="0" parTransId="{DE1CAEE1-B1B8-4E60-9C12-0A0359FDC895}" sibTransId="{23153DA4-47D5-43EE-B1CB-1E477379E923}"/>
    <dgm:cxn modelId="{B0966BEA-75AB-43A8-BD55-454A9B216689}" srcId="{65A0E046-B57F-4599-9DA6-E362A54DB10E}" destId="{E11D0391-0E86-438F-96F2-73F8A99F9356}" srcOrd="2" destOrd="0" parTransId="{F172204C-3596-409B-AF6F-56ECCC912CA7}" sibTransId="{6E8CE94F-653B-40FB-A063-137C9505E622}"/>
    <dgm:cxn modelId="{D8A9C5EC-79C6-4C56-A7DC-36853134F6E8}" type="presOf" srcId="{65A0E046-B57F-4599-9DA6-E362A54DB10E}" destId="{C88B7583-F2B3-4A06-8EF6-7C699389A2DC}" srcOrd="0" destOrd="0" presId="urn:microsoft.com/office/officeart/2008/layout/SquareAccentList"/>
    <dgm:cxn modelId="{7DABA3B9-CD82-48A9-AB0C-0DF7458DA9A7}" type="presParOf" srcId="{59BF4FB7-4E16-4CDB-8B27-E41873AB2EB9}" destId="{9979B3F4-E546-43EA-9025-DC12D7ACD604}" srcOrd="0" destOrd="0" presId="urn:microsoft.com/office/officeart/2008/layout/SquareAccentList"/>
    <dgm:cxn modelId="{7FEB75AB-97B5-4D0C-BB3C-0DDC136D352A}" type="presParOf" srcId="{9979B3F4-E546-43EA-9025-DC12D7ACD604}" destId="{AD1C13F1-5025-4B70-B561-80AA76DD831F}" srcOrd="0" destOrd="0" presId="urn:microsoft.com/office/officeart/2008/layout/SquareAccentList"/>
    <dgm:cxn modelId="{4B7591D0-E485-48F6-9270-DA6364CE68F6}" type="presParOf" srcId="{AD1C13F1-5025-4B70-B561-80AA76DD831F}" destId="{21702861-5DE9-4CF5-9934-38B5904F2384}" srcOrd="0" destOrd="0" presId="urn:microsoft.com/office/officeart/2008/layout/SquareAccentList"/>
    <dgm:cxn modelId="{5C10767C-C62B-48CF-AB84-196E8D4B4403}" type="presParOf" srcId="{AD1C13F1-5025-4B70-B561-80AA76DD831F}" destId="{C569E0CB-3A1A-4D85-90BB-DCB386124A76}" srcOrd="1" destOrd="0" presId="urn:microsoft.com/office/officeart/2008/layout/SquareAccentList"/>
    <dgm:cxn modelId="{698FABF4-96B6-4EC1-9A90-E7EDC84CB419}" type="presParOf" srcId="{AD1C13F1-5025-4B70-B561-80AA76DD831F}" destId="{C88B7583-F2B3-4A06-8EF6-7C699389A2DC}" srcOrd="2" destOrd="0" presId="urn:microsoft.com/office/officeart/2008/layout/SquareAccentList"/>
    <dgm:cxn modelId="{6394C3F6-E2A8-4D64-AEAB-EE153D699616}" type="presParOf" srcId="{9979B3F4-E546-43EA-9025-DC12D7ACD604}" destId="{12378661-0331-4505-9166-C2956AAB70E8}" srcOrd="1" destOrd="0" presId="urn:microsoft.com/office/officeart/2008/layout/SquareAccentList"/>
    <dgm:cxn modelId="{A9D3AF0B-E816-45BC-8DD2-4714802FAB46}" type="presParOf" srcId="{12378661-0331-4505-9166-C2956AAB70E8}" destId="{910D5D58-1683-49B0-B81D-64AD52AF4B28}" srcOrd="0" destOrd="0" presId="urn:microsoft.com/office/officeart/2008/layout/SquareAccentList"/>
    <dgm:cxn modelId="{771202D3-D91C-40F5-A706-47127545BFB0}" type="presParOf" srcId="{910D5D58-1683-49B0-B81D-64AD52AF4B28}" destId="{FC5B2701-69FA-4E16-8DA6-A9286DDC0EFD}" srcOrd="0" destOrd="0" presId="urn:microsoft.com/office/officeart/2008/layout/SquareAccentList"/>
    <dgm:cxn modelId="{549ED304-C2B2-4DC7-901D-9413F1D7ABD1}" type="presParOf" srcId="{910D5D58-1683-49B0-B81D-64AD52AF4B28}" destId="{742B570B-29C4-43B9-B119-265592B6593C}" srcOrd="1" destOrd="0" presId="urn:microsoft.com/office/officeart/2008/layout/SquareAccentList"/>
    <dgm:cxn modelId="{412F327D-1C67-4AD7-8AED-32C67CB3B414}" type="presParOf" srcId="{12378661-0331-4505-9166-C2956AAB70E8}" destId="{6F3BDDA8-51B0-4A1F-8531-8FA42F5DF179}" srcOrd="1" destOrd="0" presId="urn:microsoft.com/office/officeart/2008/layout/SquareAccentList"/>
    <dgm:cxn modelId="{5D8872CD-AC12-4A1A-A718-BDD3229D61F5}" type="presParOf" srcId="{6F3BDDA8-51B0-4A1F-8531-8FA42F5DF179}" destId="{FD521B60-7414-41F0-B737-37A14915DBEA}" srcOrd="0" destOrd="0" presId="urn:microsoft.com/office/officeart/2008/layout/SquareAccentList"/>
    <dgm:cxn modelId="{437054F5-511A-4644-AE06-68D49DD4460E}" type="presParOf" srcId="{6F3BDDA8-51B0-4A1F-8531-8FA42F5DF179}" destId="{16737225-2FF9-4D5D-8B34-633A436CC426}" srcOrd="1" destOrd="0" presId="urn:microsoft.com/office/officeart/2008/layout/SquareAccentList"/>
    <dgm:cxn modelId="{7CD70CAA-877C-4F47-B4AE-42F791986D24}" type="presParOf" srcId="{12378661-0331-4505-9166-C2956AAB70E8}" destId="{1B448935-8BB1-405C-AAF1-7B0F4DC1F999}" srcOrd="2" destOrd="0" presId="urn:microsoft.com/office/officeart/2008/layout/SquareAccentList"/>
    <dgm:cxn modelId="{271315D9-4D11-4F1B-9843-2A99BB4921B2}" type="presParOf" srcId="{1B448935-8BB1-405C-AAF1-7B0F4DC1F999}" destId="{477CA358-6B2F-4480-B99F-D6547B032971}" srcOrd="0" destOrd="0" presId="urn:microsoft.com/office/officeart/2008/layout/SquareAccentList"/>
    <dgm:cxn modelId="{1A0C1938-D4B0-4963-A0F4-59B29FF93F53}" type="presParOf" srcId="{1B448935-8BB1-405C-AAF1-7B0F4DC1F999}" destId="{D9B5D286-D149-4875-BA13-E76537CB549A}" srcOrd="1" destOrd="0" presId="urn:microsoft.com/office/officeart/2008/layout/SquareAccentList"/>
    <dgm:cxn modelId="{EDFA6747-E1AC-4385-A5D0-D70E31F9D7E2}" type="presParOf" srcId="{12378661-0331-4505-9166-C2956AAB70E8}" destId="{A508CEF8-0077-44DE-9EA0-B79DEC14F870}" srcOrd="3" destOrd="0" presId="urn:microsoft.com/office/officeart/2008/layout/SquareAccentList"/>
    <dgm:cxn modelId="{91481DA8-A8A5-49B4-AE9D-600496D9FF2C}" type="presParOf" srcId="{A508CEF8-0077-44DE-9EA0-B79DEC14F870}" destId="{CF6FB467-E848-4059-AA27-394DD1CE2440}" srcOrd="0" destOrd="0" presId="urn:microsoft.com/office/officeart/2008/layout/SquareAccentList"/>
    <dgm:cxn modelId="{F4F84C84-3488-440A-81A0-29CCDE177E1F}" type="presParOf" srcId="{A508CEF8-0077-44DE-9EA0-B79DEC14F870}" destId="{8AF1798F-6878-45AB-ADB2-D0793508DE62}" srcOrd="1" destOrd="0" presId="urn:microsoft.com/office/officeart/2008/layout/SquareAccentList"/>
    <dgm:cxn modelId="{F76BC024-AAE4-49C6-8153-1A4F7BBC8300}" type="presParOf" srcId="{59BF4FB7-4E16-4CDB-8B27-E41873AB2EB9}" destId="{86E7E401-0670-490F-B150-CD95B9BBBD02}" srcOrd="1" destOrd="0" presId="urn:microsoft.com/office/officeart/2008/layout/SquareAccentList"/>
    <dgm:cxn modelId="{D4EE8A09-C097-43B4-B396-131DBC4F73B4}" type="presParOf" srcId="{86E7E401-0670-490F-B150-CD95B9BBBD02}" destId="{ADFA6D19-D86F-4EA6-8540-617418B89634}" srcOrd="0" destOrd="0" presId="urn:microsoft.com/office/officeart/2008/layout/SquareAccentList"/>
    <dgm:cxn modelId="{698197A5-93F0-47D2-84F9-60B9BADA5D4A}" type="presParOf" srcId="{ADFA6D19-D86F-4EA6-8540-617418B89634}" destId="{75B6F14B-351F-46C4-B957-B815BA063E41}" srcOrd="0" destOrd="0" presId="urn:microsoft.com/office/officeart/2008/layout/SquareAccentList"/>
    <dgm:cxn modelId="{B599548E-CA22-49E4-AD19-AFF5C65C2605}" type="presParOf" srcId="{ADFA6D19-D86F-4EA6-8540-617418B89634}" destId="{968CB9D9-7906-4712-9D3C-F5AC2AEC110D}" srcOrd="1" destOrd="0" presId="urn:microsoft.com/office/officeart/2008/layout/SquareAccentList"/>
    <dgm:cxn modelId="{20CF22A2-7FFC-4B8D-83E3-AE44D20B184F}" type="presParOf" srcId="{ADFA6D19-D86F-4EA6-8540-617418B89634}" destId="{F564FDBE-E4A3-4784-9778-C029B4DDABAC}" srcOrd="2" destOrd="0" presId="urn:microsoft.com/office/officeart/2008/layout/SquareAccentList"/>
    <dgm:cxn modelId="{875124C1-DF50-4256-B961-D332B5519418}" type="presParOf" srcId="{86E7E401-0670-490F-B150-CD95B9BBBD02}" destId="{8FE110E9-4344-4F56-84F2-D35847C6F8FE}" srcOrd="1" destOrd="0" presId="urn:microsoft.com/office/officeart/2008/layout/SquareAccentList"/>
    <dgm:cxn modelId="{CDBAF581-155B-435F-9773-6F7EEAFB0800}" type="presParOf" srcId="{8FE110E9-4344-4F56-84F2-D35847C6F8FE}" destId="{0FA66A90-4BCF-4A3E-AE0F-63FB3F675819}" srcOrd="0" destOrd="0" presId="urn:microsoft.com/office/officeart/2008/layout/SquareAccentList"/>
    <dgm:cxn modelId="{2DF6B6E7-2254-4F2B-9D98-8D0D12284C97}" type="presParOf" srcId="{0FA66A90-4BCF-4A3E-AE0F-63FB3F675819}" destId="{2AA62B61-CCEE-428A-B9A3-14237B3305CC}" srcOrd="0" destOrd="0" presId="urn:microsoft.com/office/officeart/2008/layout/SquareAccentList"/>
    <dgm:cxn modelId="{EDD2D5D5-56BE-4158-BF06-0A135EF9322A}" type="presParOf" srcId="{0FA66A90-4BCF-4A3E-AE0F-63FB3F675819}" destId="{CD01C4CF-3F6D-4F53-9E13-84C2E80F2FC3}" srcOrd="1" destOrd="0" presId="urn:microsoft.com/office/officeart/2008/layout/SquareAccentList"/>
    <dgm:cxn modelId="{30DF9922-A512-47A6-A74F-38FEFCB25567}" type="presParOf" srcId="{8FE110E9-4344-4F56-84F2-D35847C6F8FE}" destId="{AB6E99B6-C3C6-49C4-A387-206A99A53462}" srcOrd="1" destOrd="0" presId="urn:microsoft.com/office/officeart/2008/layout/SquareAccentList"/>
    <dgm:cxn modelId="{A0466DB9-DA39-449F-8088-43F21C34583C}" type="presParOf" srcId="{AB6E99B6-C3C6-49C4-A387-206A99A53462}" destId="{C26DE526-5AA2-4431-8DB9-D88E77CB5BDE}" srcOrd="0" destOrd="0" presId="urn:microsoft.com/office/officeart/2008/layout/SquareAccentList"/>
    <dgm:cxn modelId="{45B633C3-6AFE-47F5-ACFB-B600895034DC}" type="presParOf" srcId="{AB6E99B6-C3C6-49C4-A387-206A99A53462}" destId="{27A8B201-CE1F-495A-AF64-0FAD14AC3F46}" srcOrd="1" destOrd="0" presId="urn:microsoft.com/office/officeart/2008/layout/SquareAccentList"/>
    <dgm:cxn modelId="{59CCC30E-98D3-4733-B213-79D64A7BA425}" type="presParOf" srcId="{8FE110E9-4344-4F56-84F2-D35847C6F8FE}" destId="{7E366DE2-1C85-4D1D-91CE-7A535BAE2F65}" srcOrd="2" destOrd="0" presId="urn:microsoft.com/office/officeart/2008/layout/SquareAccentList"/>
    <dgm:cxn modelId="{0001EB19-08EC-422C-9A25-31B2136AB7D8}" type="presParOf" srcId="{7E366DE2-1C85-4D1D-91CE-7A535BAE2F65}" destId="{4DA9C2C7-78E7-407A-8B84-3FF88A91F0D4}" srcOrd="0" destOrd="0" presId="urn:microsoft.com/office/officeart/2008/layout/SquareAccentList"/>
    <dgm:cxn modelId="{BEA3B102-12B4-4036-9082-ABB7C669BF0E}" type="presParOf" srcId="{7E366DE2-1C85-4D1D-91CE-7A535BAE2F65}" destId="{740C5D21-5511-47A7-A243-2D52892200D8}" srcOrd="1" destOrd="0" presId="urn:microsoft.com/office/officeart/2008/layout/SquareAccentList"/>
    <dgm:cxn modelId="{C08BE5A2-2315-441D-BE7B-E7BB07DA71B7}" type="presParOf" srcId="{8FE110E9-4344-4F56-84F2-D35847C6F8FE}" destId="{5CBCEB20-B7B1-4901-BA9B-BE8D559C9571}" srcOrd="3" destOrd="0" presId="urn:microsoft.com/office/officeart/2008/layout/SquareAccentList"/>
    <dgm:cxn modelId="{62A0965D-E4C0-4409-8FA5-6A8AAE039CC8}" type="presParOf" srcId="{5CBCEB20-B7B1-4901-BA9B-BE8D559C9571}" destId="{E575EAF0-FD6C-4BAA-9F86-DEB5A2F1B5BA}" srcOrd="0" destOrd="0" presId="urn:microsoft.com/office/officeart/2008/layout/SquareAccentList"/>
    <dgm:cxn modelId="{E5798FD0-92F3-4D67-BEAB-ED91470F8362}" type="presParOf" srcId="{5CBCEB20-B7B1-4901-BA9B-BE8D559C9571}" destId="{EF6E3F16-7B92-43D1-A18A-3FB13C723A8A}" srcOrd="1" destOrd="0" presId="urn:microsoft.com/office/officeart/2008/layout/SquareAccentList"/>
    <dgm:cxn modelId="{16B49C28-EFB4-4640-B5A3-21934609FB0C}" type="presParOf" srcId="{8FE110E9-4344-4F56-84F2-D35847C6F8FE}" destId="{AFC80F7E-035D-4634-840B-2231E6A6A4A5}" srcOrd="4" destOrd="0" presId="urn:microsoft.com/office/officeart/2008/layout/SquareAccentList"/>
    <dgm:cxn modelId="{E11FC989-0360-4353-9152-5A27FC6D8C97}" type="presParOf" srcId="{AFC80F7E-035D-4634-840B-2231E6A6A4A5}" destId="{8B79F7EB-6D96-4823-8690-CAB6A7920B64}" srcOrd="0" destOrd="0" presId="urn:microsoft.com/office/officeart/2008/layout/SquareAccentList"/>
    <dgm:cxn modelId="{44B6BC23-D776-496A-9FCC-E74977A6BCF4}" type="presParOf" srcId="{AFC80F7E-035D-4634-840B-2231E6A6A4A5}" destId="{2CEECF61-A93A-402A-9170-5BED3F2E8D3C}" srcOrd="1" destOrd="0" presId="urn:microsoft.com/office/officeart/2008/layout/SquareAccentList"/>
    <dgm:cxn modelId="{2EF09657-A42C-4794-BEF6-6D34675247E4}" type="presParOf" srcId="{8FE110E9-4344-4F56-84F2-D35847C6F8FE}" destId="{06440380-F860-4907-AC59-A2D66C2D958D}" srcOrd="5" destOrd="0" presId="urn:microsoft.com/office/officeart/2008/layout/SquareAccentList"/>
    <dgm:cxn modelId="{69CDFEB9-942E-4D36-9E05-5F766F01088C}" type="presParOf" srcId="{06440380-F860-4907-AC59-A2D66C2D958D}" destId="{0E77F3A4-9587-4051-B970-2D94356471AD}" srcOrd="0" destOrd="0" presId="urn:microsoft.com/office/officeart/2008/layout/SquareAccentList"/>
    <dgm:cxn modelId="{667B154F-F205-4056-B0F7-342919E2DB61}" type="presParOf" srcId="{06440380-F860-4907-AC59-A2D66C2D958D}" destId="{33AFCB42-399A-420C-A77C-B2530AD1D0D0}" srcOrd="1" destOrd="0" presId="urn:microsoft.com/office/officeart/2008/layout/SquareAccent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C74C9E5-A19D-4416-8DAF-2CDE111E16AA}"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pl-PL"/>
        </a:p>
      </dgm:t>
    </dgm:pt>
    <dgm:pt modelId="{65A0E046-B57F-4599-9DA6-E362A54DB10E}">
      <dgm:prSet phldrT="[Tekst]" custT="1"/>
      <dgm:spPr/>
      <dgm:t>
        <a:bodyPr/>
        <a:lstStyle/>
        <a:p>
          <a:r>
            <a:rPr lang="pl-PL" sz="1800" dirty="0"/>
            <a:t>Ryzyko walutowe:</a:t>
          </a:r>
        </a:p>
      </dgm:t>
    </dgm:pt>
    <dgm:pt modelId="{DE1CAEE1-B1B8-4E60-9C12-0A0359FDC895}" type="parTrans" cxnId="{0B3B6CD4-541C-4BB0-B4C3-EAC50C740426}">
      <dgm:prSet/>
      <dgm:spPr/>
      <dgm:t>
        <a:bodyPr/>
        <a:lstStyle/>
        <a:p>
          <a:endParaRPr lang="pl-PL"/>
        </a:p>
      </dgm:t>
    </dgm:pt>
    <dgm:pt modelId="{23153DA4-47D5-43EE-B1CB-1E477379E923}" type="sibTrans" cxnId="{0B3B6CD4-541C-4BB0-B4C3-EAC50C740426}">
      <dgm:prSet/>
      <dgm:spPr/>
      <dgm:t>
        <a:bodyPr/>
        <a:lstStyle/>
        <a:p>
          <a:endParaRPr lang="pl-PL"/>
        </a:p>
      </dgm:t>
    </dgm:pt>
    <dgm:pt modelId="{17AD8FF1-5C96-49C2-9D09-B0858193AA19}">
      <dgm:prSet phldrT="[Tekst]" custT="1"/>
      <dgm:spPr/>
      <dgm:t>
        <a:bodyPr/>
        <a:lstStyle/>
        <a:p>
          <a:r>
            <a:rPr lang="pl-PL" sz="1400" dirty="0"/>
            <a:t>istotne z punktu widzenia powiązania rynku krajowego z rynkami zagranicznymi, im powiązanie wyższe, tym ryzyko ważniejsze,</a:t>
          </a:r>
        </a:p>
      </dgm:t>
    </dgm:pt>
    <dgm:pt modelId="{757B1AD3-4041-4482-BB40-F932434053B9}" type="parTrans" cxnId="{765F0776-B225-4235-A14C-E289D08FF175}">
      <dgm:prSet/>
      <dgm:spPr/>
      <dgm:t>
        <a:bodyPr/>
        <a:lstStyle/>
        <a:p>
          <a:endParaRPr lang="pl-PL"/>
        </a:p>
      </dgm:t>
    </dgm:pt>
    <dgm:pt modelId="{25CCC755-8670-4602-A3A9-0B96BF5B6A59}" type="sibTrans" cxnId="{765F0776-B225-4235-A14C-E289D08FF175}">
      <dgm:prSet/>
      <dgm:spPr/>
      <dgm:t>
        <a:bodyPr/>
        <a:lstStyle/>
        <a:p>
          <a:endParaRPr lang="pl-PL"/>
        </a:p>
      </dgm:t>
    </dgm:pt>
    <dgm:pt modelId="{CE970361-35A0-4448-9B4A-961F8B6A6CB8}">
      <dgm:prSet phldrT="[Tekst]" custT="1"/>
      <dgm:spPr/>
      <dgm:t>
        <a:bodyPr/>
        <a:lstStyle/>
        <a:p>
          <a:r>
            <a:rPr lang="pl-PL" sz="1400" dirty="0"/>
            <a:t>ma istotny wpływ na emitenta z punktu widzenia jego odbiorców im jest ich więcej z zagranicy, tym ryzyko walutowe jest wyższe</a:t>
          </a:r>
        </a:p>
      </dgm:t>
    </dgm:pt>
    <dgm:pt modelId="{47D1ED30-D0BC-44F9-BBF9-43540F65569C}" type="parTrans" cxnId="{F1D7AF57-003D-4E29-8C61-31C4F284517A}">
      <dgm:prSet/>
      <dgm:spPr/>
      <dgm:t>
        <a:bodyPr/>
        <a:lstStyle/>
        <a:p>
          <a:endParaRPr lang="pl-PL"/>
        </a:p>
      </dgm:t>
    </dgm:pt>
    <dgm:pt modelId="{43C63AEF-B8E9-405C-96F3-9753AA0EE8EE}" type="sibTrans" cxnId="{F1D7AF57-003D-4E29-8C61-31C4F284517A}">
      <dgm:prSet/>
      <dgm:spPr/>
      <dgm:t>
        <a:bodyPr/>
        <a:lstStyle/>
        <a:p>
          <a:endParaRPr lang="pl-PL"/>
        </a:p>
      </dgm:t>
    </dgm:pt>
    <dgm:pt modelId="{2E3F4E4C-55BD-4E91-95FA-EAB86C8E3ED2}">
      <dgm:prSet phldrT="[Tekst]" custT="1"/>
      <dgm:spPr/>
      <dgm:t>
        <a:bodyPr/>
        <a:lstStyle/>
        <a:p>
          <a:r>
            <a:rPr lang="pl-PL" sz="1800" dirty="0"/>
            <a:t>Ryzyko inflacji:</a:t>
          </a:r>
        </a:p>
      </dgm:t>
    </dgm:pt>
    <dgm:pt modelId="{D7C2329E-9742-402E-93F1-B8C32FCD40F0}" type="parTrans" cxnId="{2911A71E-AE48-4C4B-819A-F656DC4B7CFE}">
      <dgm:prSet/>
      <dgm:spPr/>
      <dgm:t>
        <a:bodyPr/>
        <a:lstStyle/>
        <a:p>
          <a:endParaRPr lang="pl-PL"/>
        </a:p>
      </dgm:t>
    </dgm:pt>
    <dgm:pt modelId="{1386E401-4117-4C94-9678-E2DE549482DC}" type="sibTrans" cxnId="{2911A71E-AE48-4C4B-819A-F656DC4B7CFE}">
      <dgm:prSet/>
      <dgm:spPr/>
      <dgm:t>
        <a:bodyPr/>
        <a:lstStyle/>
        <a:p>
          <a:endParaRPr lang="pl-PL"/>
        </a:p>
      </dgm:t>
    </dgm:pt>
    <dgm:pt modelId="{15B53267-7FA2-43FE-9AE6-719E237A46B5}">
      <dgm:prSet phldrT="[Tekst]" custT="1"/>
      <dgm:spPr/>
      <dgm:t>
        <a:bodyPr/>
        <a:lstStyle/>
        <a:p>
          <a:r>
            <a:rPr lang="pl-PL" sz="1400" dirty="0"/>
            <a:t>w różny sposób wpływa na zachowanie cen instrumentów finansowych,</a:t>
          </a:r>
        </a:p>
      </dgm:t>
    </dgm:pt>
    <dgm:pt modelId="{772E9F5C-EF37-471B-86D8-AE2D5AF2534F}" type="parTrans" cxnId="{5B537F32-DE82-4E86-8F37-5CB55F27890E}">
      <dgm:prSet/>
      <dgm:spPr/>
      <dgm:t>
        <a:bodyPr/>
        <a:lstStyle/>
        <a:p>
          <a:endParaRPr lang="pl-PL"/>
        </a:p>
      </dgm:t>
    </dgm:pt>
    <dgm:pt modelId="{75034BF2-FBD4-499F-B886-F8C523C95052}" type="sibTrans" cxnId="{5B537F32-DE82-4E86-8F37-5CB55F27890E}">
      <dgm:prSet/>
      <dgm:spPr/>
      <dgm:t>
        <a:bodyPr/>
        <a:lstStyle/>
        <a:p>
          <a:endParaRPr lang="pl-PL"/>
        </a:p>
      </dgm:t>
    </dgm:pt>
    <dgm:pt modelId="{AF8BEDBA-B358-490B-8BAD-289DBD1081C8}">
      <dgm:prSet custT="1"/>
      <dgm:spPr/>
      <dgm:t>
        <a:bodyPr/>
        <a:lstStyle/>
        <a:p>
          <a:r>
            <a:rPr lang="pl-PL" sz="1800" dirty="0"/>
            <a:t>Ryzyko polityczne:</a:t>
          </a:r>
        </a:p>
      </dgm:t>
    </dgm:pt>
    <dgm:pt modelId="{AE48A269-82D5-42F1-A38D-B13EBB71A3E1}" type="parTrans" cxnId="{72A2B624-3955-43E5-8540-1B14E15F9697}">
      <dgm:prSet/>
      <dgm:spPr/>
      <dgm:t>
        <a:bodyPr/>
        <a:lstStyle/>
        <a:p>
          <a:endParaRPr lang="pl-PL"/>
        </a:p>
      </dgm:t>
    </dgm:pt>
    <dgm:pt modelId="{ECD4A78C-D9A5-496F-A252-EBB18F6542D8}" type="sibTrans" cxnId="{72A2B624-3955-43E5-8540-1B14E15F9697}">
      <dgm:prSet/>
      <dgm:spPr/>
      <dgm:t>
        <a:bodyPr/>
        <a:lstStyle/>
        <a:p>
          <a:endParaRPr lang="pl-PL"/>
        </a:p>
      </dgm:t>
    </dgm:pt>
    <dgm:pt modelId="{D7342C84-0C45-436D-A75F-97921C1E62E1}">
      <dgm:prSet phldrT="[Tekst]" custT="1"/>
      <dgm:spPr/>
      <dgm:t>
        <a:bodyPr/>
        <a:lstStyle/>
        <a:p>
          <a:r>
            <a:rPr lang="pl-PL" sz="1400" dirty="0"/>
            <a:t>decyduje o inwestycji w obligacje (przy dużej inflacji), akcje (przy niskiej) </a:t>
          </a:r>
        </a:p>
      </dgm:t>
    </dgm:pt>
    <dgm:pt modelId="{14FEA93C-F2C3-424B-AF00-7648B5A35A9A}" type="parTrans" cxnId="{BEE2126B-39E3-469D-85C0-4344C5DE807E}">
      <dgm:prSet/>
      <dgm:spPr/>
      <dgm:t>
        <a:bodyPr/>
        <a:lstStyle/>
        <a:p>
          <a:endParaRPr lang="pl-PL"/>
        </a:p>
      </dgm:t>
    </dgm:pt>
    <dgm:pt modelId="{2DE217DE-C587-4B68-9387-1FFBB6D2F4C3}" type="sibTrans" cxnId="{BEE2126B-39E3-469D-85C0-4344C5DE807E}">
      <dgm:prSet/>
      <dgm:spPr/>
      <dgm:t>
        <a:bodyPr/>
        <a:lstStyle/>
        <a:p>
          <a:endParaRPr lang="pl-PL"/>
        </a:p>
      </dgm:t>
    </dgm:pt>
    <dgm:pt modelId="{9DB83E46-5C0F-439D-9581-C7AA4D6D1C80}">
      <dgm:prSet custT="1"/>
      <dgm:spPr/>
      <dgm:t>
        <a:bodyPr/>
        <a:lstStyle/>
        <a:p>
          <a:r>
            <a:rPr lang="pl-PL" sz="1400" dirty="0"/>
            <a:t>na rynek kapitałowy ma wpływ wiele czynników pozaekonomicznych,</a:t>
          </a:r>
        </a:p>
      </dgm:t>
    </dgm:pt>
    <dgm:pt modelId="{50842317-DBA2-416A-8D03-4D89D3F560E4}" type="parTrans" cxnId="{4F589905-ABFE-47B1-A26F-72316E911F90}">
      <dgm:prSet/>
      <dgm:spPr/>
      <dgm:t>
        <a:bodyPr/>
        <a:lstStyle/>
        <a:p>
          <a:endParaRPr lang="pl-PL"/>
        </a:p>
      </dgm:t>
    </dgm:pt>
    <dgm:pt modelId="{14948F9E-8AB6-4168-B00F-159052D83B51}" type="sibTrans" cxnId="{4F589905-ABFE-47B1-A26F-72316E911F90}">
      <dgm:prSet/>
      <dgm:spPr/>
      <dgm:t>
        <a:bodyPr/>
        <a:lstStyle/>
        <a:p>
          <a:endParaRPr lang="pl-PL"/>
        </a:p>
      </dgm:t>
    </dgm:pt>
    <dgm:pt modelId="{E255416D-39AA-4498-8FDA-FB3E3ACD05B3}">
      <dgm:prSet custT="1"/>
      <dgm:spPr/>
      <dgm:t>
        <a:bodyPr/>
        <a:lstStyle/>
        <a:p>
          <a:r>
            <a:rPr lang="pl-PL" sz="1400" dirty="0"/>
            <a:t>zmiany polityczne mogą wpływać na zmiany na rynku finansowym, szczególnie duża niepewność polityczna (brak rządu, oczekiwania zmian) może znajdować swój wyraz w notowaniach instrumentów</a:t>
          </a:r>
        </a:p>
      </dgm:t>
    </dgm:pt>
    <dgm:pt modelId="{1417FDAA-3711-4EDD-AD13-8A171D7AF66B}" type="parTrans" cxnId="{70BEB3D9-8A93-43EC-AD51-177DAFD1B034}">
      <dgm:prSet/>
      <dgm:spPr/>
      <dgm:t>
        <a:bodyPr/>
        <a:lstStyle/>
        <a:p>
          <a:endParaRPr lang="pl-PL"/>
        </a:p>
      </dgm:t>
    </dgm:pt>
    <dgm:pt modelId="{14D42B26-461C-45DA-A4EA-097937FFA2E9}" type="sibTrans" cxnId="{70BEB3D9-8A93-43EC-AD51-177DAFD1B034}">
      <dgm:prSet/>
      <dgm:spPr/>
      <dgm:t>
        <a:bodyPr/>
        <a:lstStyle/>
        <a:p>
          <a:endParaRPr lang="pl-PL"/>
        </a:p>
      </dgm:t>
    </dgm:pt>
    <dgm:pt modelId="{59BF4FB7-4E16-4CDB-8B27-E41873AB2EB9}" type="pres">
      <dgm:prSet presAssocID="{0C74C9E5-A19D-4416-8DAF-2CDE111E16AA}" presName="layout" presStyleCnt="0">
        <dgm:presLayoutVars>
          <dgm:chMax/>
          <dgm:chPref/>
          <dgm:dir/>
          <dgm:resizeHandles/>
        </dgm:presLayoutVars>
      </dgm:prSet>
      <dgm:spPr/>
    </dgm:pt>
    <dgm:pt modelId="{9979B3F4-E546-43EA-9025-DC12D7ACD604}" type="pres">
      <dgm:prSet presAssocID="{65A0E046-B57F-4599-9DA6-E362A54DB10E}" presName="root" presStyleCnt="0">
        <dgm:presLayoutVars>
          <dgm:chMax/>
          <dgm:chPref/>
        </dgm:presLayoutVars>
      </dgm:prSet>
      <dgm:spPr/>
    </dgm:pt>
    <dgm:pt modelId="{AD1C13F1-5025-4B70-B561-80AA76DD831F}" type="pres">
      <dgm:prSet presAssocID="{65A0E046-B57F-4599-9DA6-E362A54DB10E}" presName="rootComposite" presStyleCnt="0">
        <dgm:presLayoutVars/>
      </dgm:prSet>
      <dgm:spPr/>
    </dgm:pt>
    <dgm:pt modelId="{21702861-5DE9-4CF5-9934-38B5904F2384}" type="pres">
      <dgm:prSet presAssocID="{65A0E046-B57F-4599-9DA6-E362A54DB10E}" presName="ParentAccent" presStyleLbl="alignNode1" presStyleIdx="0" presStyleCnt="3"/>
      <dgm:spPr/>
    </dgm:pt>
    <dgm:pt modelId="{C569E0CB-3A1A-4D85-90BB-DCB386124A76}" type="pres">
      <dgm:prSet presAssocID="{65A0E046-B57F-4599-9DA6-E362A54DB10E}" presName="ParentSmallAccent" presStyleLbl="fgAcc1" presStyleIdx="0" presStyleCnt="3"/>
      <dgm:spPr/>
    </dgm:pt>
    <dgm:pt modelId="{C88B7583-F2B3-4A06-8EF6-7C699389A2DC}" type="pres">
      <dgm:prSet presAssocID="{65A0E046-B57F-4599-9DA6-E362A54DB10E}" presName="Parent" presStyleLbl="revTx" presStyleIdx="0" presStyleCnt="9">
        <dgm:presLayoutVars>
          <dgm:chMax/>
          <dgm:chPref val="4"/>
          <dgm:bulletEnabled val="1"/>
        </dgm:presLayoutVars>
      </dgm:prSet>
      <dgm:spPr/>
    </dgm:pt>
    <dgm:pt modelId="{12378661-0331-4505-9166-C2956AAB70E8}" type="pres">
      <dgm:prSet presAssocID="{65A0E046-B57F-4599-9DA6-E362A54DB10E}" presName="childShape" presStyleCnt="0">
        <dgm:presLayoutVars>
          <dgm:chMax val="0"/>
          <dgm:chPref val="0"/>
        </dgm:presLayoutVars>
      </dgm:prSet>
      <dgm:spPr/>
    </dgm:pt>
    <dgm:pt modelId="{910D5D58-1683-49B0-B81D-64AD52AF4B28}" type="pres">
      <dgm:prSet presAssocID="{17AD8FF1-5C96-49C2-9D09-B0858193AA19}" presName="childComposite" presStyleCnt="0">
        <dgm:presLayoutVars>
          <dgm:chMax val="0"/>
          <dgm:chPref val="0"/>
        </dgm:presLayoutVars>
      </dgm:prSet>
      <dgm:spPr/>
    </dgm:pt>
    <dgm:pt modelId="{FC5B2701-69FA-4E16-8DA6-A9286DDC0EFD}" type="pres">
      <dgm:prSet presAssocID="{17AD8FF1-5C96-49C2-9D09-B0858193AA19}" presName="ChildAccent" presStyleLbl="solidFgAcc1" presStyleIdx="0" presStyleCnt="6"/>
      <dgm:spPr/>
    </dgm:pt>
    <dgm:pt modelId="{742B570B-29C4-43B9-B119-265592B6593C}" type="pres">
      <dgm:prSet presAssocID="{17AD8FF1-5C96-49C2-9D09-B0858193AA19}" presName="Child" presStyleLbl="revTx" presStyleIdx="1" presStyleCnt="9">
        <dgm:presLayoutVars>
          <dgm:chMax val="0"/>
          <dgm:chPref val="0"/>
          <dgm:bulletEnabled val="1"/>
        </dgm:presLayoutVars>
      </dgm:prSet>
      <dgm:spPr/>
    </dgm:pt>
    <dgm:pt modelId="{6F3BDDA8-51B0-4A1F-8531-8FA42F5DF179}" type="pres">
      <dgm:prSet presAssocID="{CE970361-35A0-4448-9B4A-961F8B6A6CB8}" presName="childComposite" presStyleCnt="0">
        <dgm:presLayoutVars>
          <dgm:chMax val="0"/>
          <dgm:chPref val="0"/>
        </dgm:presLayoutVars>
      </dgm:prSet>
      <dgm:spPr/>
    </dgm:pt>
    <dgm:pt modelId="{FD521B60-7414-41F0-B737-37A14915DBEA}" type="pres">
      <dgm:prSet presAssocID="{CE970361-35A0-4448-9B4A-961F8B6A6CB8}" presName="ChildAccent" presStyleLbl="solidFgAcc1" presStyleIdx="1" presStyleCnt="6" custLinFactY="100000" custLinFactNeighborX="-990" custLinFactNeighborY="104339"/>
      <dgm:spPr/>
    </dgm:pt>
    <dgm:pt modelId="{16737225-2FF9-4D5D-8B34-633A436CC426}" type="pres">
      <dgm:prSet presAssocID="{CE970361-35A0-4448-9B4A-961F8B6A6CB8}" presName="Child" presStyleLbl="revTx" presStyleIdx="2" presStyleCnt="9" custLinFactNeighborX="-821" custLinFactNeighborY="98062">
        <dgm:presLayoutVars>
          <dgm:chMax val="0"/>
          <dgm:chPref val="0"/>
          <dgm:bulletEnabled val="1"/>
        </dgm:presLayoutVars>
      </dgm:prSet>
      <dgm:spPr/>
    </dgm:pt>
    <dgm:pt modelId="{D3A185C3-B672-4759-8263-A5AB318C609D}" type="pres">
      <dgm:prSet presAssocID="{AF8BEDBA-B358-490B-8BAD-289DBD1081C8}" presName="root" presStyleCnt="0">
        <dgm:presLayoutVars>
          <dgm:chMax/>
          <dgm:chPref/>
        </dgm:presLayoutVars>
      </dgm:prSet>
      <dgm:spPr/>
    </dgm:pt>
    <dgm:pt modelId="{B9B9ADB2-0401-4083-96B7-BAE6C1415EBC}" type="pres">
      <dgm:prSet presAssocID="{AF8BEDBA-B358-490B-8BAD-289DBD1081C8}" presName="rootComposite" presStyleCnt="0">
        <dgm:presLayoutVars/>
      </dgm:prSet>
      <dgm:spPr/>
    </dgm:pt>
    <dgm:pt modelId="{A021019F-80DE-4BB5-AE2C-14C7606B2BC7}" type="pres">
      <dgm:prSet presAssocID="{AF8BEDBA-B358-490B-8BAD-289DBD1081C8}" presName="ParentAccent" presStyleLbl="alignNode1" presStyleIdx="1" presStyleCnt="3"/>
      <dgm:spPr/>
    </dgm:pt>
    <dgm:pt modelId="{FC3F779D-D705-456A-A049-66CF0D54127E}" type="pres">
      <dgm:prSet presAssocID="{AF8BEDBA-B358-490B-8BAD-289DBD1081C8}" presName="ParentSmallAccent" presStyleLbl="fgAcc1" presStyleIdx="1" presStyleCnt="3"/>
      <dgm:spPr/>
    </dgm:pt>
    <dgm:pt modelId="{5908388F-A8E4-4B18-8472-D02B8E4ED34D}" type="pres">
      <dgm:prSet presAssocID="{AF8BEDBA-B358-490B-8BAD-289DBD1081C8}" presName="Parent" presStyleLbl="revTx" presStyleIdx="3" presStyleCnt="9">
        <dgm:presLayoutVars>
          <dgm:chMax/>
          <dgm:chPref val="4"/>
          <dgm:bulletEnabled val="1"/>
        </dgm:presLayoutVars>
      </dgm:prSet>
      <dgm:spPr/>
    </dgm:pt>
    <dgm:pt modelId="{0B9A95BD-B315-4D8E-8988-D57E8388D9D9}" type="pres">
      <dgm:prSet presAssocID="{AF8BEDBA-B358-490B-8BAD-289DBD1081C8}" presName="childShape" presStyleCnt="0">
        <dgm:presLayoutVars>
          <dgm:chMax val="0"/>
          <dgm:chPref val="0"/>
        </dgm:presLayoutVars>
      </dgm:prSet>
      <dgm:spPr/>
    </dgm:pt>
    <dgm:pt modelId="{D5C96112-B418-4B43-AAAB-244513C6B6C7}" type="pres">
      <dgm:prSet presAssocID="{9DB83E46-5C0F-439D-9581-C7AA4D6D1C80}" presName="childComposite" presStyleCnt="0">
        <dgm:presLayoutVars>
          <dgm:chMax val="0"/>
          <dgm:chPref val="0"/>
        </dgm:presLayoutVars>
      </dgm:prSet>
      <dgm:spPr/>
    </dgm:pt>
    <dgm:pt modelId="{50E4EE61-65DE-4FA5-8A9E-49408499267E}" type="pres">
      <dgm:prSet presAssocID="{9DB83E46-5C0F-439D-9581-C7AA4D6D1C80}" presName="ChildAccent" presStyleLbl="solidFgAcc1" presStyleIdx="2" presStyleCnt="6"/>
      <dgm:spPr/>
    </dgm:pt>
    <dgm:pt modelId="{2BD477C0-F3BF-4E2F-9BF6-CB06703DDF35}" type="pres">
      <dgm:prSet presAssocID="{9DB83E46-5C0F-439D-9581-C7AA4D6D1C80}" presName="Child" presStyleLbl="revTx" presStyleIdx="4" presStyleCnt="9">
        <dgm:presLayoutVars>
          <dgm:chMax val="0"/>
          <dgm:chPref val="0"/>
          <dgm:bulletEnabled val="1"/>
        </dgm:presLayoutVars>
      </dgm:prSet>
      <dgm:spPr/>
    </dgm:pt>
    <dgm:pt modelId="{AF6569CB-A1BB-4A95-A6E5-C9FD094D9522}" type="pres">
      <dgm:prSet presAssocID="{E255416D-39AA-4498-8FDA-FB3E3ACD05B3}" presName="childComposite" presStyleCnt="0">
        <dgm:presLayoutVars>
          <dgm:chMax val="0"/>
          <dgm:chPref val="0"/>
        </dgm:presLayoutVars>
      </dgm:prSet>
      <dgm:spPr/>
    </dgm:pt>
    <dgm:pt modelId="{CC725538-3A5C-469F-8AC7-3F32BBD4A0A2}" type="pres">
      <dgm:prSet presAssocID="{E255416D-39AA-4498-8FDA-FB3E3ACD05B3}" presName="ChildAccent" presStyleLbl="solidFgAcc1" presStyleIdx="3" presStyleCnt="6" custLinFactY="90486" custLinFactNeighborX="-17317" custLinFactNeighborY="100000"/>
      <dgm:spPr/>
    </dgm:pt>
    <dgm:pt modelId="{AAF8B46C-725E-495A-B44D-B344C66ADA07}" type="pres">
      <dgm:prSet presAssocID="{E255416D-39AA-4498-8FDA-FB3E3ACD05B3}" presName="Child" presStyleLbl="revTx" presStyleIdx="5" presStyleCnt="9" custLinFactY="2519" custLinFactNeighborX="-3763" custLinFactNeighborY="100000">
        <dgm:presLayoutVars>
          <dgm:chMax val="0"/>
          <dgm:chPref val="0"/>
          <dgm:bulletEnabled val="1"/>
        </dgm:presLayoutVars>
      </dgm:prSet>
      <dgm:spPr/>
    </dgm:pt>
    <dgm:pt modelId="{DC775A6A-612B-408D-B686-E10B97603C52}" type="pres">
      <dgm:prSet presAssocID="{2E3F4E4C-55BD-4E91-95FA-EAB86C8E3ED2}" presName="root" presStyleCnt="0">
        <dgm:presLayoutVars>
          <dgm:chMax/>
          <dgm:chPref/>
        </dgm:presLayoutVars>
      </dgm:prSet>
      <dgm:spPr/>
    </dgm:pt>
    <dgm:pt modelId="{A5529F8C-D111-456A-B1E8-D61AC5493793}" type="pres">
      <dgm:prSet presAssocID="{2E3F4E4C-55BD-4E91-95FA-EAB86C8E3ED2}" presName="rootComposite" presStyleCnt="0">
        <dgm:presLayoutVars/>
      </dgm:prSet>
      <dgm:spPr/>
    </dgm:pt>
    <dgm:pt modelId="{EFB99647-2964-40A9-A3D5-6DBF61D51ACD}" type="pres">
      <dgm:prSet presAssocID="{2E3F4E4C-55BD-4E91-95FA-EAB86C8E3ED2}" presName="ParentAccent" presStyleLbl="alignNode1" presStyleIdx="2" presStyleCnt="3"/>
      <dgm:spPr/>
    </dgm:pt>
    <dgm:pt modelId="{E87EF803-7DBD-4BCC-B2D2-673BF9BB4AC6}" type="pres">
      <dgm:prSet presAssocID="{2E3F4E4C-55BD-4E91-95FA-EAB86C8E3ED2}" presName="ParentSmallAccent" presStyleLbl="fgAcc1" presStyleIdx="2" presStyleCnt="3"/>
      <dgm:spPr/>
    </dgm:pt>
    <dgm:pt modelId="{7AE63C5F-F920-449D-B879-F58E71A16118}" type="pres">
      <dgm:prSet presAssocID="{2E3F4E4C-55BD-4E91-95FA-EAB86C8E3ED2}" presName="Parent" presStyleLbl="revTx" presStyleIdx="6" presStyleCnt="9">
        <dgm:presLayoutVars>
          <dgm:chMax/>
          <dgm:chPref val="4"/>
          <dgm:bulletEnabled val="1"/>
        </dgm:presLayoutVars>
      </dgm:prSet>
      <dgm:spPr/>
    </dgm:pt>
    <dgm:pt modelId="{C3405862-B43E-4935-9F21-3E82BA63C3EA}" type="pres">
      <dgm:prSet presAssocID="{2E3F4E4C-55BD-4E91-95FA-EAB86C8E3ED2}" presName="childShape" presStyleCnt="0">
        <dgm:presLayoutVars>
          <dgm:chMax val="0"/>
          <dgm:chPref val="0"/>
        </dgm:presLayoutVars>
      </dgm:prSet>
      <dgm:spPr/>
    </dgm:pt>
    <dgm:pt modelId="{7E366DE2-1C85-4D1D-91CE-7A535BAE2F65}" type="pres">
      <dgm:prSet presAssocID="{15B53267-7FA2-43FE-9AE6-719E237A46B5}" presName="childComposite" presStyleCnt="0">
        <dgm:presLayoutVars>
          <dgm:chMax val="0"/>
          <dgm:chPref val="0"/>
        </dgm:presLayoutVars>
      </dgm:prSet>
      <dgm:spPr/>
    </dgm:pt>
    <dgm:pt modelId="{4DA9C2C7-78E7-407A-8B84-3FF88A91F0D4}" type="pres">
      <dgm:prSet presAssocID="{15B53267-7FA2-43FE-9AE6-719E237A46B5}" presName="ChildAccent" presStyleLbl="solidFgAcc1" presStyleIdx="4" presStyleCnt="6"/>
      <dgm:spPr/>
    </dgm:pt>
    <dgm:pt modelId="{740C5D21-5511-47A7-A243-2D52892200D8}" type="pres">
      <dgm:prSet presAssocID="{15B53267-7FA2-43FE-9AE6-719E237A46B5}" presName="Child" presStyleLbl="revTx" presStyleIdx="7" presStyleCnt="9">
        <dgm:presLayoutVars>
          <dgm:chMax val="0"/>
          <dgm:chPref val="0"/>
          <dgm:bulletEnabled val="1"/>
        </dgm:presLayoutVars>
      </dgm:prSet>
      <dgm:spPr/>
    </dgm:pt>
    <dgm:pt modelId="{5CBCEB20-B7B1-4901-BA9B-BE8D559C9571}" type="pres">
      <dgm:prSet presAssocID="{D7342C84-0C45-436D-A75F-97921C1E62E1}" presName="childComposite" presStyleCnt="0">
        <dgm:presLayoutVars>
          <dgm:chMax val="0"/>
          <dgm:chPref val="0"/>
        </dgm:presLayoutVars>
      </dgm:prSet>
      <dgm:spPr/>
    </dgm:pt>
    <dgm:pt modelId="{E575EAF0-FD6C-4BAA-9F86-DEB5A2F1B5BA}" type="pres">
      <dgm:prSet presAssocID="{D7342C84-0C45-436D-A75F-97921C1E62E1}" presName="ChildAccent" presStyleLbl="solidFgAcc1" presStyleIdx="5" presStyleCnt="6"/>
      <dgm:spPr/>
    </dgm:pt>
    <dgm:pt modelId="{EF6E3F16-7B92-43D1-A18A-3FB13C723A8A}" type="pres">
      <dgm:prSet presAssocID="{D7342C84-0C45-436D-A75F-97921C1E62E1}" presName="Child" presStyleLbl="revTx" presStyleIdx="8" presStyleCnt="9">
        <dgm:presLayoutVars>
          <dgm:chMax val="0"/>
          <dgm:chPref val="0"/>
          <dgm:bulletEnabled val="1"/>
        </dgm:presLayoutVars>
      </dgm:prSet>
      <dgm:spPr/>
    </dgm:pt>
  </dgm:ptLst>
  <dgm:cxnLst>
    <dgm:cxn modelId="{4F589905-ABFE-47B1-A26F-72316E911F90}" srcId="{AF8BEDBA-B358-490B-8BAD-289DBD1081C8}" destId="{9DB83E46-5C0F-439D-9581-C7AA4D6D1C80}" srcOrd="0" destOrd="0" parTransId="{50842317-DBA2-416A-8D03-4D89D3F560E4}" sibTransId="{14948F9E-8AB6-4168-B00F-159052D83B51}"/>
    <dgm:cxn modelId="{2768D41A-9A39-4941-A43A-FF58B564C2AD}" type="presOf" srcId="{CE970361-35A0-4448-9B4A-961F8B6A6CB8}" destId="{16737225-2FF9-4D5D-8B34-633A436CC426}" srcOrd="0" destOrd="0" presId="urn:microsoft.com/office/officeart/2008/layout/SquareAccentList"/>
    <dgm:cxn modelId="{2911A71E-AE48-4C4B-819A-F656DC4B7CFE}" srcId="{0C74C9E5-A19D-4416-8DAF-2CDE111E16AA}" destId="{2E3F4E4C-55BD-4E91-95FA-EAB86C8E3ED2}" srcOrd="2" destOrd="0" parTransId="{D7C2329E-9742-402E-93F1-B8C32FCD40F0}" sibTransId="{1386E401-4117-4C94-9678-E2DE549482DC}"/>
    <dgm:cxn modelId="{72A2B624-3955-43E5-8540-1B14E15F9697}" srcId="{0C74C9E5-A19D-4416-8DAF-2CDE111E16AA}" destId="{AF8BEDBA-B358-490B-8BAD-289DBD1081C8}" srcOrd="1" destOrd="0" parTransId="{AE48A269-82D5-42F1-A38D-B13EBB71A3E1}" sibTransId="{ECD4A78C-D9A5-496F-A252-EBB18F6542D8}"/>
    <dgm:cxn modelId="{CC971F2A-F444-4F3D-A119-A29504C250CC}" type="presOf" srcId="{D7342C84-0C45-436D-A75F-97921C1E62E1}" destId="{EF6E3F16-7B92-43D1-A18A-3FB13C723A8A}" srcOrd="0" destOrd="0" presId="urn:microsoft.com/office/officeart/2008/layout/SquareAccentList"/>
    <dgm:cxn modelId="{42A2A22F-769B-40E3-9C65-48DB5A9AEDB2}" type="presOf" srcId="{2E3F4E4C-55BD-4E91-95FA-EAB86C8E3ED2}" destId="{7AE63C5F-F920-449D-B879-F58E71A16118}" srcOrd="0" destOrd="0" presId="urn:microsoft.com/office/officeart/2008/layout/SquareAccentList"/>
    <dgm:cxn modelId="{5B537F32-DE82-4E86-8F37-5CB55F27890E}" srcId="{2E3F4E4C-55BD-4E91-95FA-EAB86C8E3ED2}" destId="{15B53267-7FA2-43FE-9AE6-719E237A46B5}" srcOrd="0" destOrd="0" parTransId="{772E9F5C-EF37-471B-86D8-AE2D5AF2534F}" sibTransId="{75034BF2-FBD4-499F-B886-F8C523C95052}"/>
    <dgm:cxn modelId="{BEE2126B-39E3-469D-85C0-4344C5DE807E}" srcId="{2E3F4E4C-55BD-4E91-95FA-EAB86C8E3ED2}" destId="{D7342C84-0C45-436D-A75F-97921C1E62E1}" srcOrd="1" destOrd="0" parTransId="{14FEA93C-F2C3-424B-AF00-7648B5A35A9A}" sibTransId="{2DE217DE-C587-4B68-9387-1FFBB6D2F4C3}"/>
    <dgm:cxn modelId="{18CCC954-AB11-4B17-A6BF-439EF1E82F86}" type="presOf" srcId="{17AD8FF1-5C96-49C2-9D09-B0858193AA19}" destId="{742B570B-29C4-43B9-B119-265592B6593C}" srcOrd="0" destOrd="0" presId="urn:microsoft.com/office/officeart/2008/layout/SquareAccentList"/>
    <dgm:cxn modelId="{765F0776-B225-4235-A14C-E289D08FF175}" srcId="{65A0E046-B57F-4599-9DA6-E362A54DB10E}" destId="{17AD8FF1-5C96-49C2-9D09-B0858193AA19}" srcOrd="0" destOrd="0" parTransId="{757B1AD3-4041-4482-BB40-F932434053B9}" sibTransId="{25CCC755-8670-4602-A3A9-0B96BF5B6A59}"/>
    <dgm:cxn modelId="{F1D7AF57-003D-4E29-8C61-31C4F284517A}" srcId="{65A0E046-B57F-4599-9DA6-E362A54DB10E}" destId="{CE970361-35A0-4448-9B4A-961F8B6A6CB8}" srcOrd="1" destOrd="0" parTransId="{47D1ED30-D0BC-44F9-BBF9-43540F65569C}" sibTransId="{43C63AEF-B8E9-405C-96F3-9753AA0EE8EE}"/>
    <dgm:cxn modelId="{84A0747A-28EB-4ED8-A1D6-65A90DD1AECA}" type="presOf" srcId="{9DB83E46-5C0F-439D-9581-C7AA4D6D1C80}" destId="{2BD477C0-F3BF-4E2F-9BF6-CB06703DDF35}" srcOrd="0" destOrd="0" presId="urn:microsoft.com/office/officeart/2008/layout/SquareAccentList"/>
    <dgm:cxn modelId="{EBEEBB7E-D697-4D57-8CD2-809C448D367A}" type="presOf" srcId="{15B53267-7FA2-43FE-9AE6-719E237A46B5}" destId="{740C5D21-5511-47A7-A243-2D52892200D8}" srcOrd="0" destOrd="0" presId="urn:microsoft.com/office/officeart/2008/layout/SquareAccentList"/>
    <dgm:cxn modelId="{219C098D-6827-44F7-89D4-7B1F297023F7}" type="presOf" srcId="{AF8BEDBA-B358-490B-8BAD-289DBD1081C8}" destId="{5908388F-A8E4-4B18-8472-D02B8E4ED34D}" srcOrd="0" destOrd="0" presId="urn:microsoft.com/office/officeart/2008/layout/SquareAccentList"/>
    <dgm:cxn modelId="{CEB72ABF-9942-4B06-BD72-250FEEE6EF86}" type="presOf" srcId="{0C74C9E5-A19D-4416-8DAF-2CDE111E16AA}" destId="{59BF4FB7-4E16-4CDB-8B27-E41873AB2EB9}" srcOrd="0" destOrd="0" presId="urn:microsoft.com/office/officeart/2008/layout/SquareAccentList"/>
    <dgm:cxn modelId="{19959ECC-A975-4EFB-976E-53D5EFAE092C}" type="presOf" srcId="{E255416D-39AA-4498-8FDA-FB3E3ACD05B3}" destId="{AAF8B46C-725E-495A-B44D-B344C66ADA07}" srcOrd="0" destOrd="0" presId="urn:microsoft.com/office/officeart/2008/layout/SquareAccentList"/>
    <dgm:cxn modelId="{0B3B6CD4-541C-4BB0-B4C3-EAC50C740426}" srcId="{0C74C9E5-A19D-4416-8DAF-2CDE111E16AA}" destId="{65A0E046-B57F-4599-9DA6-E362A54DB10E}" srcOrd="0" destOrd="0" parTransId="{DE1CAEE1-B1B8-4E60-9C12-0A0359FDC895}" sibTransId="{23153DA4-47D5-43EE-B1CB-1E477379E923}"/>
    <dgm:cxn modelId="{70BEB3D9-8A93-43EC-AD51-177DAFD1B034}" srcId="{AF8BEDBA-B358-490B-8BAD-289DBD1081C8}" destId="{E255416D-39AA-4498-8FDA-FB3E3ACD05B3}" srcOrd="1" destOrd="0" parTransId="{1417FDAA-3711-4EDD-AD13-8A171D7AF66B}" sibTransId="{14D42B26-461C-45DA-A4EA-097937FFA2E9}"/>
    <dgm:cxn modelId="{D8A9C5EC-79C6-4C56-A7DC-36853134F6E8}" type="presOf" srcId="{65A0E046-B57F-4599-9DA6-E362A54DB10E}" destId="{C88B7583-F2B3-4A06-8EF6-7C699389A2DC}" srcOrd="0" destOrd="0" presId="urn:microsoft.com/office/officeart/2008/layout/SquareAccentList"/>
    <dgm:cxn modelId="{7DABA3B9-CD82-48A9-AB0C-0DF7458DA9A7}" type="presParOf" srcId="{59BF4FB7-4E16-4CDB-8B27-E41873AB2EB9}" destId="{9979B3F4-E546-43EA-9025-DC12D7ACD604}" srcOrd="0" destOrd="0" presId="urn:microsoft.com/office/officeart/2008/layout/SquareAccentList"/>
    <dgm:cxn modelId="{7FEB75AB-97B5-4D0C-BB3C-0DDC136D352A}" type="presParOf" srcId="{9979B3F4-E546-43EA-9025-DC12D7ACD604}" destId="{AD1C13F1-5025-4B70-B561-80AA76DD831F}" srcOrd="0" destOrd="0" presId="urn:microsoft.com/office/officeart/2008/layout/SquareAccentList"/>
    <dgm:cxn modelId="{4B7591D0-E485-48F6-9270-DA6364CE68F6}" type="presParOf" srcId="{AD1C13F1-5025-4B70-B561-80AA76DD831F}" destId="{21702861-5DE9-4CF5-9934-38B5904F2384}" srcOrd="0" destOrd="0" presId="urn:microsoft.com/office/officeart/2008/layout/SquareAccentList"/>
    <dgm:cxn modelId="{5C10767C-C62B-48CF-AB84-196E8D4B4403}" type="presParOf" srcId="{AD1C13F1-5025-4B70-B561-80AA76DD831F}" destId="{C569E0CB-3A1A-4D85-90BB-DCB386124A76}" srcOrd="1" destOrd="0" presId="urn:microsoft.com/office/officeart/2008/layout/SquareAccentList"/>
    <dgm:cxn modelId="{698FABF4-96B6-4EC1-9A90-E7EDC84CB419}" type="presParOf" srcId="{AD1C13F1-5025-4B70-B561-80AA76DD831F}" destId="{C88B7583-F2B3-4A06-8EF6-7C699389A2DC}" srcOrd="2" destOrd="0" presId="urn:microsoft.com/office/officeart/2008/layout/SquareAccentList"/>
    <dgm:cxn modelId="{6394C3F6-E2A8-4D64-AEAB-EE153D699616}" type="presParOf" srcId="{9979B3F4-E546-43EA-9025-DC12D7ACD604}" destId="{12378661-0331-4505-9166-C2956AAB70E8}" srcOrd="1" destOrd="0" presId="urn:microsoft.com/office/officeart/2008/layout/SquareAccentList"/>
    <dgm:cxn modelId="{A9D3AF0B-E816-45BC-8DD2-4714802FAB46}" type="presParOf" srcId="{12378661-0331-4505-9166-C2956AAB70E8}" destId="{910D5D58-1683-49B0-B81D-64AD52AF4B28}" srcOrd="0" destOrd="0" presId="urn:microsoft.com/office/officeart/2008/layout/SquareAccentList"/>
    <dgm:cxn modelId="{771202D3-D91C-40F5-A706-47127545BFB0}" type="presParOf" srcId="{910D5D58-1683-49B0-B81D-64AD52AF4B28}" destId="{FC5B2701-69FA-4E16-8DA6-A9286DDC0EFD}" srcOrd="0" destOrd="0" presId="urn:microsoft.com/office/officeart/2008/layout/SquareAccentList"/>
    <dgm:cxn modelId="{549ED304-C2B2-4DC7-901D-9413F1D7ABD1}" type="presParOf" srcId="{910D5D58-1683-49B0-B81D-64AD52AF4B28}" destId="{742B570B-29C4-43B9-B119-265592B6593C}" srcOrd="1" destOrd="0" presId="urn:microsoft.com/office/officeart/2008/layout/SquareAccentList"/>
    <dgm:cxn modelId="{412F327D-1C67-4AD7-8AED-32C67CB3B414}" type="presParOf" srcId="{12378661-0331-4505-9166-C2956AAB70E8}" destId="{6F3BDDA8-51B0-4A1F-8531-8FA42F5DF179}" srcOrd="1" destOrd="0" presId="urn:microsoft.com/office/officeart/2008/layout/SquareAccentList"/>
    <dgm:cxn modelId="{5D8872CD-AC12-4A1A-A718-BDD3229D61F5}" type="presParOf" srcId="{6F3BDDA8-51B0-4A1F-8531-8FA42F5DF179}" destId="{FD521B60-7414-41F0-B737-37A14915DBEA}" srcOrd="0" destOrd="0" presId="urn:microsoft.com/office/officeart/2008/layout/SquareAccentList"/>
    <dgm:cxn modelId="{437054F5-511A-4644-AE06-68D49DD4460E}" type="presParOf" srcId="{6F3BDDA8-51B0-4A1F-8531-8FA42F5DF179}" destId="{16737225-2FF9-4D5D-8B34-633A436CC426}" srcOrd="1" destOrd="0" presId="urn:microsoft.com/office/officeart/2008/layout/SquareAccentList"/>
    <dgm:cxn modelId="{9D59E8A9-C5C7-4560-81A8-4C62EC1361EF}" type="presParOf" srcId="{59BF4FB7-4E16-4CDB-8B27-E41873AB2EB9}" destId="{D3A185C3-B672-4759-8263-A5AB318C609D}" srcOrd="1" destOrd="0" presId="urn:microsoft.com/office/officeart/2008/layout/SquareAccentList"/>
    <dgm:cxn modelId="{CDBDD883-8980-4F34-A194-4AD0E6BCEF3A}" type="presParOf" srcId="{D3A185C3-B672-4759-8263-A5AB318C609D}" destId="{B9B9ADB2-0401-4083-96B7-BAE6C1415EBC}" srcOrd="0" destOrd="0" presId="urn:microsoft.com/office/officeart/2008/layout/SquareAccentList"/>
    <dgm:cxn modelId="{50A57017-21B5-4858-8D25-2351B2068768}" type="presParOf" srcId="{B9B9ADB2-0401-4083-96B7-BAE6C1415EBC}" destId="{A021019F-80DE-4BB5-AE2C-14C7606B2BC7}" srcOrd="0" destOrd="0" presId="urn:microsoft.com/office/officeart/2008/layout/SquareAccentList"/>
    <dgm:cxn modelId="{C7CFBCCE-B94E-4FE6-8EF1-6493A3D74766}" type="presParOf" srcId="{B9B9ADB2-0401-4083-96B7-BAE6C1415EBC}" destId="{FC3F779D-D705-456A-A049-66CF0D54127E}" srcOrd="1" destOrd="0" presId="urn:microsoft.com/office/officeart/2008/layout/SquareAccentList"/>
    <dgm:cxn modelId="{B3A34BCB-0A9E-4F5B-B803-FC18A44C873E}" type="presParOf" srcId="{B9B9ADB2-0401-4083-96B7-BAE6C1415EBC}" destId="{5908388F-A8E4-4B18-8472-D02B8E4ED34D}" srcOrd="2" destOrd="0" presId="urn:microsoft.com/office/officeart/2008/layout/SquareAccentList"/>
    <dgm:cxn modelId="{94AD939C-20F0-4FEA-914C-3DBAAB42EDC1}" type="presParOf" srcId="{D3A185C3-B672-4759-8263-A5AB318C609D}" destId="{0B9A95BD-B315-4D8E-8988-D57E8388D9D9}" srcOrd="1" destOrd="0" presId="urn:microsoft.com/office/officeart/2008/layout/SquareAccentList"/>
    <dgm:cxn modelId="{44E6C24D-A431-48DB-B3DA-AF01E49A841B}" type="presParOf" srcId="{0B9A95BD-B315-4D8E-8988-D57E8388D9D9}" destId="{D5C96112-B418-4B43-AAAB-244513C6B6C7}" srcOrd="0" destOrd="0" presId="urn:microsoft.com/office/officeart/2008/layout/SquareAccentList"/>
    <dgm:cxn modelId="{54246388-71B2-4CA9-B9BE-62E3B9B71CB4}" type="presParOf" srcId="{D5C96112-B418-4B43-AAAB-244513C6B6C7}" destId="{50E4EE61-65DE-4FA5-8A9E-49408499267E}" srcOrd="0" destOrd="0" presId="urn:microsoft.com/office/officeart/2008/layout/SquareAccentList"/>
    <dgm:cxn modelId="{78E910F4-63D1-4827-BE5A-ED60A6F41AFB}" type="presParOf" srcId="{D5C96112-B418-4B43-AAAB-244513C6B6C7}" destId="{2BD477C0-F3BF-4E2F-9BF6-CB06703DDF35}" srcOrd="1" destOrd="0" presId="urn:microsoft.com/office/officeart/2008/layout/SquareAccentList"/>
    <dgm:cxn modelId="{3DB2311D-E9EA-46A3-8BD1-8475659ADBBF}" type="presParOf" srcId="{0B9A95BD-B315-4D8E-8988-D57E8388D9D9}" destId="{AF6569CB-A1BB-4A95-A6E5-C9FD094D9522}" srcOrd="1" destOrd="0" presId="urn:microsoft.com/office/officeart/2008/layout/SquareAccentList"/>
    <dgm:cxn modelId="{327D689F-EB0A-46C5-9A8D-872076449D4B}" type="presParOf" srcId="{AF6569CB-A1BB-4A95-A6E5-C9FD094D9522}" destId="{CC725538-3A5C-469F-8AC7-3F32BBD4A0A2}" srcOrd="0" destOrd="0" presId="urn:microsoft.com/office/officeart/2008/layout/SquareAccentList"/>
    <dgm:cxn modelId="{2144E08E-7D37-4B40-98BD-06DDAEE2E3A2}" type="presParOf" srcId="{AF6569CB-A1BB-4A95-A6E5-C9FD094D9522}" destId="{AAF8B46C-725E-495A-B44D-B344C66ADA07}" srcOrd="1" destOrd="0" presId="urn:microsoft.com/office/officeart/2008/layout/SquareAccentList"/>
    <dgm:cxn modelId="{4B90A77F-FCDD-464C-9574-9045F22E209D}" type="presParOf" srcId="{59BF4FB7-4E16-4CDB-8B27-E41873AB2EB9}" destId="{DC775A6A-612B-408D-B686-E10B97603C52}" srcOrd="2" destOrd="0" presId="urn:microsoft.com/office/officeart/2008/layout/SquareAccentList"/>
    <dgm:cxn modelId="{48F2E2C7-901E-4981-8201-B2D05F6C4DF6}" type="presParOf" srcId="{DC775A6A-612B-408D-B686-E10B97603C52}" destId="{A5529F8C-D111-456A-B1E8-D61AC5493793}" srcOrd="0" destOrd="0" presId="urn:microsoft.com/office/officeart/2008/layout/SquareAccentList"/>
    <dgm:cxn modelId="{3BE5AFC3-F2E2-4853-B1AD-A5B5351A9410}" type="presParOf" srcId="{A5529F8C-D111-456A-B1E8-D61AC5493793}" destId="{EFB99647-2964-40A9-A3D5-6DBF61D51ACD}" srcOrd="0" destOrd="0" presId="urn:microsoft.com/office/officeart/2008/layout/SquareAccentList"/>
    <dgm:cxn modelId="{3EBE054A-7515-4A05-ABD8-53F0BBAB6C9E}" type="presParOf" srcId="{A5529F8C-D111-456A-B1E8-D61AC5493793}" destId="{E87EF803-7DBD-4BCC-B2D2-673BF9BB4AC6}" srcOrd="1" destOrd="0" presId="urn:microsoft.com/office/officeart/2008/layout/SquareAccentList"/>
    <dgm:cxn modelId="{7ED0429B-1A64-446B-A2C2-2B582BB46D3A}" type="presParOf" srcId="{A5529F8C-D111-456A-B1E8-D61AC5493793}" destId="{7AE63C5F-F920-449D-B879-F58E71A16118}" srcOrd="2" destOrd="0" presId="urn:microsoft.com/office/officeart/2008/layout/SquareAccentList"/>
    <dgm:cxn modelId="{BDA1F5A7-B81C-4215-8B90-749F6C7A88B0}" type="presParOf" srcId="{DC775A6A-612B-408D-B686-E10B97603C52}" destId="{C3405862-B43E-4935-9F21-3E82BA63C3EA}" srcOrd="1" destOrd="0" presId="urn:microsoft.com/office/officeart/2008/layout/SquareAccentList"/>
    <dgm:cxn modelId="{A3C80C38-74DA-48BE-8043-82AE0369C0B3}" type="presParOf" srcId="{C3405862-B43E-4935-9F21-3E82BA63C3EA}" destId="{7E366DE2-1C85-4D1D-91CE-7A535BAE2F65}" srcOrd="0" destOrd="0" presId="urn:microsoft.com/office/officeart/2008/layout/SquareAccentList"/>
    <dgm:cxn modelId="{E2FA5A92-180E-4316-818B-1AC481FCFBF7}" type="presParOf" srcId="{7E366DE2-1C85-4D1D-91CE-7A535BAE2F65}" destId="{4DA9C2C7-78E7-407A-8B84-3FF88A91F0D4}" srcOrd="0" destOrd="0" presId="urn:microsoft.com/office/officeart/2008/layout/SquareAccentList"/>
    <dgm:cxn modelId="{F0B4E902-9378-4DD8-BEBD-8CCB293BE157}" type="presParOf" srcId="{7E366DE2-1C85-4D1D-91CE-7A535BAE2F65}" destId="{740C5D21-5511-47A7-A243-2D52892200D8}" srcOrd="1" destOrd="0" presId="urn:microsoft.com/office/officeart/2008/layout/SquareAccentList"/>
    <dgm:cxn modelId="{0D853AEC-9E1C-4195-96C4-14B4B8BAE9D3}" type="presParOf" srcId="{C3405862-B43E-4935-9F21-3E82BA63C3EA}" destId="{5CBCEB20-B7B1-4901-BA9B-BE8D559C9571}" srcOrd="1" destOrd="0" presId="urn:microsoft.com/office/officeart/2008/layout/SquareAccentList"/>
    <dgm:cxn modelId="{97D81B47-3519-4E5C-9EDF-97CA8768E73C}" type="presParOf" srcId="{5CBCEB20-B7B1-4901-BA9B-BE8D559C9571}" destId="{E575EAF0-FD6C-4BAA-9F86-DEB5A2F1B5BA}" srcOrd="0" destOrd="0" presId="urn:microsoft.com/office/officeart/2008/layout/SquareAccentList"/>
    <dgm:cxn modelId="{EE262390-D2C5-4739-85FB-7923177532AA}" type="presParOf" srcId="{5CBCEB20-B7B1-4901-BA9B-BE8D559C9571}" destId="{EF6E3F16-7B92-43D1-A18A-3FB13C723A8A}" srcOrd="1" destOrd="0" presId="urn:microsoft.com/office/officeart/2008/layout/Squa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41FE74-0199-4EF7-820B-9354F27A3D0E}">
      <dsp:nvSpPr>
        <dsp:cNvPr id="0" name=""/>
        <dsp:cNvSpPr/>
      </dsp:nvSpPr>
      <dsp:spPr>
        <a:xfrm>
          <a:off x="2722652" y="2456607"/>
          <a:ext cx="537031" cy="2046613"/>
        </a:xfrm>
        <a:custGeom>
          <a:avLst/>
          <a:gdLst/>
          <a:ahLst/>
          <a:cxnLst/>
          <a:rect l="0" t="0" r="0" b="0"/>
          <a:pathLst>
            <a:path>
              <a:moveTo>
                <a:pt x="0" y="0"/>
              </a:moveTo>
              <a:lnTo>
                <a:pt x="268515" y="0"/>
              </a:lnTo>
              <a:lnTo>
                <a:pt x="268515" y="2046613"/>
              </a:lnTo>
              <a:lnTo>
                <a:pt x="537031" y="2046613"/>
              </a:lnTo>
            </a:path>
          </a:pathLst>
        </a:custGeom>
        <a:noFill/>
        <a:ln w="1905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pl-PL" sz="700" kern="1200"/>
        </a:p>
      </dsp:txBody>
      <dsp:txXfrm>
        <a:off x="2938270" y="3427016"/>
        <a:ext cx="105794" cy="105794"/>
      </dsp:txXfrm>
    </dsp:sp>
    <dsp:sp modelId="{6D423781-5850-4B7C-A986-4E9DFA01C580}">
      <dsp:nvSpPr>
        <dsp:cNvPr id="0" name=""/>
        <dsp:cNvSpPr/>
      </dsp:nvSpPr>
      <dsp:spPr>
        <a:xfrm>
          <a:off x="2722652" y="2456607"/>
          <a:ext cx="537031" cy="1023306"/>
        </a:xfrm>
        <a:custGeom>
          <a:avLst/>
          <a:gdLst/>
          <a:ahLst/>
          <a:cxnLst/>
          <a:rect l="0" t="0" r="0" b="0"/>
          <a:pathLst>
            <a:path>
              <a:moveTo>
                <a:pt x="0" y="0"/>
              </a:moveTo>
              <a:lnTo>
                <a:pt x="268515" y="0"/>
              </a:lnTo>
              <a:lnTo>
                <a:pt x="268515" y="1023306"/>
              </a:lnTo>
              <a:lnTo>
                <a:pt x="537031" y="1023306"/>
              </a:lnTo>
            </a:path>
          </a:pathLst>
        </a:custGeom>
        <a:noFill/>
        <a:ln w="1905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l-PL" sz="500" kern="1200"/>
        </a:p>
      </dsp:txBody>
      <dsp:txXfrm>
        <a:off x="2962276" y="2939369"/>
        <a:ext cx="57783" cy="57783"/>
      </dsp:txXfrm>
    </dsp:sp>
    <dsp:sp modelId="{B452B484-6CAB-4FF0-A85E-749322CE36AB}">
      <dsp:nvSpPr>
        <dsp:cNvPr id="0" name=""/>
        <dsp:cNvSpPr/>
      </dsp:nvSpPr>
      <dsp:spPr>
        <a:xfrm>
          <a:off x="2722652" y="2410887"/>
          <a:ext cx="537031" cy="91440"/>
        </a:xfrm>
        <a:custGeom>
          <a:avLst/>
          <a:gdLst/>
          <a:ahLst/>
          <a:cxnLst/>
          <a:rect l="0" t="0" r="0" b="0"/>
          <a:pathLst>
            <a:path>
              <a:moveTo>
                <a:pt x="0" y="45720"/>
              </a:moveTo>
              <a:lnTo>
                <a:pt x="537031" y="45720"/>
              </a:lnTo>
            </a:path>
          </a:pathLst>
        </a:custGeom>
        <a:noFill/>
        <a:ln w="1905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l-PL" sz="500" kern="1200"/>
        </a:p>
      </dsp:txBody>
      <dsp:txXfrm>
        <a:off x="2977742" y="2443181"/>
        <a:ext cx="26851" cy="26851"/>
      </dsp:txXfrm>
    </dsp:sp>
    <dsp:sp modelId="{0B0E2075-7539-4332-ABD1-7A5ABCBFB5D4}">
      <dsp:nvSpPr>
        <dsp:cNvPr id="0" name=""/>
        <dsp:cNvSpPr/>
      </dsp:nvSpPr>
      <dsp:spPr>
        <a:xfrm>
          <a:off x="2722652" y="1433300"/>
          <a:ext cx="537031" cy="1023306"/>
        </a:xfrm>
        <a:custGeom>
          <a:avLst/>
          <a:gdLst/>
          <a:ahLst/>
          <a:cxnLst/>
          <a:rect l="0" t="0" r="0" b="0"/>
          <a:pathLst>
            <a:path>
              <a:moveTo>
                <a:pt x="0" y="1023306"/>
              </a:moveTo>
              <a:lnTo>
                <a:pt x="268515" y="1023306"/>
              </a:lnTo>
              <a:lnTo>
                <a:pt x="268515" y="0"/>
              </a:lnTo>
              <a:lnTo>
                <a:pt x="537031" y="0"/>
              </a:lnTo>
            </a:path>
          </a:pathLst>
        </a:custGeom>
        <a:noFill/>
        <a:ln w="1905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l-PL" sz="500" kern="1200"/>
        </a:p>
      </dsp:txBody>
      <dsp:txXfrm>
        <a:off x="2962276" y="1916062"/>
        <a:ext cx="57783" cy="57783"/>
      </dsp:txXfrm>
    </dsp:sp>
    <dsp:sp modelId="{7C4CA3CE-D826-4D25-AFB2-F141972EDCA2}">
      <dsp:nvSpPr>
        <dsp:cNvPr id="0" name=""/>
        <dsp:cNvSpPr/>
      </dsp:nvSpPr>
      <dsp:spPr>
        <a:xfrm>
          <a:off x="2722652" y="409994"/>
          <a:ext cx="537031" cy="2046613"/>
        </a:xfrm>
        <a:custGeom>
          <a:avLst/>
          <a:gdLst/>
          <a:ahLst/>
          <a:cxnLst/>
          <a:rect l="0" t="0" r="0" b="0"/>
          <a:pathLst>
            <a:path>
              <a:moveTo>
                <a:pt x="0" y="2046613"/>
              </a:moveTo>
              <a:lnTo>
                <a:pt x="268515" y="2046613"/>
              </a:lnTo>
              <a:lnTo>
                <a:pt x="268515" y="0"/>
              </a:lnTo>
              <a:lnTo>
                <a:pt x="537031" y="0"/>
              </a:lnTo>
            </a:path>
          </a:pathLst>
        </a:custGeom>
        <a:noFill/>
        <a:ln w="1905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pl-PL" sz="700" kern="1200"/>
        </a:p>
      </dsp:txBody>
      <dsp:txXfrm>
        <a:off x="2938270" y="1380403"/>
        <a:ext cx="105794" cy="105794"/>
      </dsp:txXfrm>
    </dsp:sp>
    <dsp:sp modelId="{084A8448-BA16-4E56-9277-396355D814D6}">
      <dsp:nvSpPr>
        <dsp:cNvPr id="0" name=""/>
        <dsp:cNvSpPr/>
      </dsp:nvSpPr>
      <dsp:spPr>
        <a:xfrm rot="16200000">
          <a:off x="159000" y="2047284"/>
          <a:ext cx="4308659" cy="81864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2044700">
            <a:lnSpc>
              <a:spcPct val="90000"/>
            </a:lnSpc>
            <a:spcBef>
              <a:spcPct val="0"/>
            </a:spcBef>
            <a:spcAft>
              <a:spcPct val="35000"/>
            </a:spcAft>
            <a:buNone/>
          </a:pPr>
          <a:r>
            <a:rPr lang="pl-PL" sz="4600" kern="1200" dirty="0"/>
            <a:t>Rynek finansowy</a:t>
          </a:r>
        </a:p>
      </dsp:txBody>
      <dsp:txXfrm>
        <a:off x="159000" y="2047284"/>
        <a:ext cx="4308659" cy="818645"/>
      </dsp:txXfrm>
    </dsp:sp>
    <dsp:sp modelId="{153F6C6B-6D29-40C4-A9D6-E33AD22BFEF4}">
      <dsp:nvSpPr>
        <dsp:cNvPr id="0" name=""/>
        <dsp:cNvSpPr/>
      </dsp:nvSpPr>
      <dsp:spPr>
        <a:xfrm>
          <a:off x="3259683" y="671"/>
          <a:ext cx="2685156" cy="81864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pl-PL" sz="2400" kern="1200" dirty="0"/>
            <a:t>Rynek pieniężny</a:t>
          </a:r>
        </a:p>
      </dsp:txBody>
      <dsp:txXfrm>
        <a:off x="3259683" y="671"/>
        <a:ext cx="2685156" cy="818645"/>
      </dsp:txXfrm>
    </dsp:sp>
    <dsp:sp modelId="{2AEAD64A-4E51-41B5-9A10-364FBDF9E682}">
      <dsp:nvSpPr>
        <dsp:cNvPr id="0" name=""/>
        <dsp:cNvSpPr/>
      </dsp:nvSpPr>
      <dsp:spPr>
        <a:xfrm>
          <a:off x="3259683" y="1023978"/>
          <a:ext cx="2685156" cy="81864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pl-PL" sz="2400" kern="1200" dirty="0"/>
            <a:t>Rynek kapitałowy</a:t>
          </a:r>
        </a:p>
      </dsp:txBody>
      <dsp:txXfrm>
        <a:off x="3259683" y="1023978"/>
        <a:ext cx="2685156" cy="818645"/>
      </dsp:txXfrm>
    </dsp:sp>
    <dsp:sp modelId="{E96E56BA-B2EB-4DC7-917E-CEC605D0DB56}">
      <dsp:nvSpPr>
        <dsp:cNvPr id="0" name=""/>
        <dsp:cNvSpPr/>
      </dsp:nvSpPr>
      <dsp:spPr>
        <a:xfrm>
          <a:off x="3259683" y="2047284"/>
          <a:ext cx="2685156" cy="81864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pl-PL" sz="2400" kern="1200" dirty="0"/>
            <a:t>Rynek walutowy</a:t>
          </a:r>
        </a:p>
      </dsp:txBody>
      <dsp:txXfrm>
        <a:off x="3259683" y="2047284"/>
        <a:ext cx="2685156" cy="818645"/>
      </dsp:txXfrm>
    </dsp:sp>
    <dsp:sp modelId="{5EDFEDA9-46FD-4D50-9516-85641B8A1BB5}">
      <dsp:nvSpPr>
        <dsp:cNvPr id="0" name=""/>
        <dsp:cNvSpPr/>
      </dsp:nvSpPr>
      <dsp:spPr>
        <a:xfrm>
          <a:off x="3259683" y="3070591"/>
          <a:ext cx="2685156" cy="81864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pl-PL" sz="2400" kern="1200" dirty="0"/>
            <a:t>Rynek terminowy</a:t>
          </a:r>
        </a:p>
      </dsp:txBody>
      <dsp:txXfrm>
        <a:off x="3259683" y="3070591"/>
        <a:ext cx="2685156" cy="818645"/>
      </dsp:txXfrm>
    </dsp:sp>
    <dsp:sp modelId="{1280757E-4FD2-4312-B162-9A9032E59EA2}">
      <dsp:nvSpPr>
        <dsp:cNvPr id="0" name=""/>
        <dsp:cNvSpPr/>
      </dsp:nvSpPr>
      <dsp:spPr>
        <a:xfrm>
          <a:off x="3259683" y="4093898"/>
          <a:ext cx="2685156" cy="81864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pl-PL" sz="2400" kern="1200" dirty="0"/>
            <a:t>Rynek depozytowo-kredytowy</a:t>
          </a:r>
        </a:p>
      </dsp:txBody>
      <dsp:txXfrm>
        <a:off x="3259683" y="4093898"/>
        <a:ext cx="2685156" cy="8186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CD59DC-238D-47F9-9B3D-B33BB7D061BD}">
      <dsp:nvSpPr>
        <dsp:cNvPr id="0" name=""/>
        <dsp:cNvSpPr/>
      </dsp:nvSpPr>
      <dsp:spPr>
        <a:xfrm>
          <a:off x="0" y="37640"/>
          <a:ext cx="10203709" cy="3931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pl-PL" sz="1600" kern="1200" dirty="0"/>
            <a:t>Źródło finansowania przedsiębiorstw</a:t>
          </a:r>
        </a:p>
      </dsp:txBody>
      <dsp:txXfrm>
        <a:off x="19191" y="56831"/>
        <a:ext cx="10165327" cy="354738"/>
      </dsp:txXfrm>
    </dsp:sp>
    <dsp:sp modelId="{6254E2DB-459B-4F04-BC27-129C1C049127}">
      <dsp:nvSpPr>
        <dsp:cNvPr id="0" name=""/>
        <dsp:cNvSpPr/>
      </dsp:nvSpPr>
      <dsp:spPr>
        <a:xfrm>
          <a:off x="0" y="430760"/>
          <a:ext cx="10203709" cy="79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3968"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pl-PL" sz="1200" kern="1200" dirty="0"/>
            <a:t>Giełda pozwala na sprawny przepływ kapitału od tych, którzy aktualnie mają jego nadwyżkę do tych, którzy mają niedobór w stosunku do swoich potrzeb.</a:t>
          </a:r>
        </a:p>
        <a:p>
          <a:pPr marL="114300" lvl="1" indent="-114300" algn="l" defTabSz="533400">
            <a:lnSpc>
              <a:spcPct val="90000"/>
            </a:lnSpc>
            <a:spcBef>
              <a:spcPct val="0"/>
            </a:spcBef>
            <a:spcAft>
              <a:spcPct val="20000"/>
            </a:spcAft>
            <a:buChar char="•"/>
          </a:pPr>
          <a:r>
            <a:rPr lang="pl-PL" sz="1200" kern="1200"/>
            <a:t>Dzięki temu kapitał trafia tam, gdzie aktualnie jest potrzebny.</a:t>
          </a:r>
        </a:p>
        <a:p>
          <a:pPr marL="114300" lvl="1" indent="-114300" algn="l" defTabSz="533400">
            <a:lnSpc>
              <a:spcPct val="90000"/>
            </a:lnSpc>
            <a:spcBef>
              <a:spcPct val="0"/>
            </a:spcBef>
            <a:spcAft>
              <a:spcPct val="20000"/>
            </a:spcAft>
            <a:buChar char="•"/>
          </a:pPr>
          <a:r>
            <a:rPr lang="pl-PL" sz="1200" kern="1200" dirty="0"/>
            <a:t>Dobra alokacja kapitału pozwala na rozwój działalności przedsiębiorstw, poprawę ich wyników oraz wzrost kursu akcji.</a:t>
          </a:r>
        </a:p>
      </dsp:txBody>
      <dsp:txXfrm>
        <a:off x="0" y="430760"/>
        <a:ext cx="10203709" cy="794880"/>
      </dsp:txXfrm>
    </dsp:sp>
    <dsp:sp modelId="{7BD61667-7151-4638-913D-2B376A508696}">
      <dsp:nvSpPr>
        <dsp:cNvPr id="0" name=""/>
        <dsp:cNvSpPr/>
      </dsp:nvSpPr>
      <dsp:spPr>
        <a:xfrm>
          <a:off x="0" y="1225640"/>
          <a:ext cx="10203709" cy="3931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pl-PL" sz="1600" kern="1200" dirty="0"/>
            <a:t>Barometr gospodarki</a:t>
          </a:r>
        </a:p>
      </dsp:txBody>
      <dsp:txXfrm>
        <a:off x="19191" y="1244831"/>
        <a:ext cx="10165327" cy="354738"/>
      </dsp:txXfrm>
    </dsp:sp>
    <dsp:sp modelId="{F6F4CE45-6614-40D4-87A3-4D214C81584A}">
      <dsp:nvSpPr>
        <dsp:cNvPr id="0" name=""/>
        <dsp:cNvSpPr/>
      </dsp:nvSpPr>
      <dsp:spPr>
        <a:xfrm>
          <a:off x="0" y="1618760"/>
          <a:ext cx="10203709" cy="1225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3968"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pl-PL" sz="1200" kern="1200" dirty="0"/>
            <a:t>Ceny na giełdzie wynikają m.in. z oczekiwań inwestorów co do kształtowania się sytuacji gospodarczej w przyszłości, umożliwiają więc pewnego rodzaju prognozę.</a:t>
          </a:r>
        </a:p>
        <a:p>
          <a:pPr marL="114300" lvl="1" indent="-114300" algn="l" defTabSz="533400">
            <a:lnSpc>
              <a:spcPct val="90000"/>
            </a:lnSpc>
            <a:spcBef>
              <a:spcPct val="0"/>
            </a:spcBef>
            <a:spcAft>
              <a:spcPct val="20000"/>
            </a:spcAft>
            <a:buChar char="•"/>
          </a:pPr>
          <a:r>
            <a:rPr lang="pl-PL" sz="1200" kern="1200" dirty="0"/>
            <a:t>Giełda antycypuje trendy w gospodarce: im wyższy udział giełdy w gospodarce, tym giełda ma na nią większy wpływ (kapitalizacja/PKB):</a:t>
          </a:r>
        </a:p>
        <a:p>
          <a:pPr marL="114300" lvl="1" indent="-114300" algn="l" defTabSz="533400">
            <a:lnSpc>
              <a:spcPct val="90000"/>
            </a:lnSpc>
            <a:spcBef>
              <a:spcPct val="0"/>
            </a:spcBef>
            <a:spcAft>
              <a:spcPct val="20000"/>
            </a:spcAft>
            <a:buChar char="•"/>
          </a:pPr>
          <a:r>
            <a:rPr lang="pl-PL" sz="1200" kern="1200" dirty="0"/>
            <a:t>3 0% , rynek rozwijający się,</a:t>
          </a:r>
        </a:p>
        <a:p>
          <a:pPr marL="114300" lvl="1" indent="-114300" algn="l" defTabSz="533400">
            <a:lnSpc>
              <a:spcPct val="90000"/>
            </a:lnSpc>
            <a:spcBef>
              <a:spcPct val="0"/>
            </a:spcBef>
            <a:spcAft>
              <a:spcPct val="20000"/>
            </a:spcAft>
            <a:buChar char="•"/>
          </a:pPr>
          <a:r>
            <a:rPr lang="pl-PL" sz="1200" kern="1200" dirty="0"/>
            <a:t>5 0 80%, rynek rozwinięty.</a:t>
          </a:r>
        </a:p>
        <a:p>
          <a:pPr marL="114300" lvl="1" indent="-114300" algn="l" defTabSz="533400">
            <a:lnSpc>
              <a:spcPct val="90000"/>
            </a:lnSpc>
            <a:spcBef>
              <a:spcPct val="0"/>
            </a:spcBef>
            <a:spcAft>
              <a:spcPct val="20000"/>
            </a:spcAft>
            <a:buChar char="•"/>
          </a:pPr>
          <a:r>
            <a:rPr lang="pl-PL" sz="1200" kern="1200" dirty="0"/>
            <a:t>Znaczenie giełdy w gospodarce jest również pochodną jej struktury branżowej oraz struktury akcjonariuszy spółek giełdowych.</a:t>
          </a:r>
        </a:p>
      </dsp:txBody>
      <dsp:txXfrm>
        <a:off x="0" y="1618760"/>
        <a:ext cx="10203709" cy="1225440"/>
      </dsp:txXfrm>
    </dsp:sp>
    <dsp:sp modelId="{63BEF3A7-2FE4-42DF-96C1-66E1921C837C}">
      <dsp:nvSpPr>
        <dsp:cNvPr id="0" name=""/>
        <dsp:cNvSpPr/>
      </dsp:nvSpPr>
      <dsp:spPr>
        <a:xfrm>
          <a:off x="0" y="2844200"/>
          <a:ext cx="10203709" cy="3931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pl-PL" sz="1600" kern="1200" dirty="0"/>
            <a:t>Wycena przedsiębiorstw</a:t>
          </a:r>
        </a:p>
      </dsp:txBody>
      <dsp:txXfrm>
        <a:off x="19191" y="2863391"/>
        <a:ext cx="10165327" cy="354738"/>
      </dsp:txXfrm>
    </dsp:sp>
    <dsp:sp modelId="{03750A0E-DA05-40CE-AAB7-A0A69E41403C}">
      <dsp:nvSpPr>
        <dsp:cNvPr id="0" name=""/>
        <dsp:cNvSpPr/>
      </dsp:nvSpPr>
      <dsp:spPr>
        <a:xfrm>
          <a:off x="0" y="3237320"/>
          <a:ext cx="10203709" cy="960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3968"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pl-PL" sz="1200" kern="1200" dirty="0"/>
            <a:t>Giełda pozwala określić np. wartość spółki na podstawie kursu jej akcji, dzięki temu, że kurs ten wyznaczany jest na podstawie realizowanych transakcji, odzwierciedlających zainteresowanie inwestorów danymi akcjami.</a:t>
          </a:r>
        </a:p>
        <a:p>
          <a:pPr marL="114300" lvl="1" indent="-114300" algn="l" defTabSz="533400">
            <a:lnSpc>
              <a:spcPct val="90000"/>
            </a:lnSpc>
            <a:spcBef>
              <a:spcPct val="0"/>
            </a:spcBef>
            <a:spcAft>
              <a:spcPct val="20000"/>
            </a:spcAft>
            <a:buChar char="•"/>
          </a:pPr>
          <a:r>
            <a:rPr lang="pl-PL" sz="1200" kern="1200" dirty="0"/>
            <a:t>Notowanie akcji, określenie ich kursów pozwala na wycenę wartości innych aktywów, w których skład wchodzą akcje spółek (fundusze inwestycyjne, fundusze emerytalne).</a:t>
          </a:r>
        </a:p>
        <a:p>
          <a:pPr marL="114300" lvl="1" indent="-114300" algn="l" defTabSz="533400">
            <a:lnSpc>
              <a:spcPct val="90000"/>
            </a:lnSpc>
            <a:spcBef>
              <a:spcPct val="0"/>
            </a:spcBef>
            <a:spcAft>
              <a:spcPct val="20000"/>
            </a:spcAft>
            <a:buChar char="•"/>
          </a:pPr>
          <a:r>
            <a:rPr lang="pl-PL" sz="1200" kern="1200" dirty="0"/>
            <a:t>Wycena spółek publicznych może być podstawą do wyceny podmiotów niepublicznych charakteryzujących się tą samą specyfiką.</a:t>
          </a:r>
        </a:p>
      </dsp:txBody>
      <dsp:txXfrm>
        <a:off x="0" y="3237320"/>
        <a:ext cx="10203709" cy="960480"/>
      </dsp:txXfrm>
    </dsp:sp>
    <dsp:sp modelId="{1BE13B6A-0D0F-43B0-A29D-FAC265B90B9A}">
      <dsp:nvSpPr>
        <dsp:cNvPr id="0" name=""/>
        <dsp:cNvSpPr/>
      </dsp:nvSpPr>
      <dsp:spPr>
        <a:xfrm>
          <a:off x="0" y="4197800"/>
          <a:ext cx="10203709" cy="3931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pl-PL" sz="1600" kern="1200" dirty="0"/>
            <a:t>Wspieranie innowacji</a:t>
          </a:r>
        </a:p>
      </dsp:txBody>
      <dsp:txXfrm>
        <a:off x="19191" y="4216991"/>
        <a:ext cx="10165327" cy="354738"/>
      </dsp:txXfrm>
    </dsp:sp>
    <dsp:sp modelId="{910E4133-6156-4FC4-A0CE-307C1D3C9E38}">
      <dsp:nvSpPr>
        <dsp:cNvPr id="0" name=""/>
        <dsp:cNvSpPr/>
      </dsp:nvSpPr>
      <dsp:spPr>
        <a:xfrm>
          <a:off x="0" y="4590920"/>
          <a:ext cx="10203709" cy="62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3968"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pl-PL" sz="1200" kern="1200" dirty="0"/>
            <a:t>Giełda pozwala na pozyskanie kapitału dla przedsiębiorstw innowacyjnych, którym trudno jest po zyskać środki finansowe w tradycyjny sposób.</a:t>
          </a:r>
        </a:p>
        <a:p>
          <a:pPr marL="114300" lvl="1" indent="-114300" algn="l" defTabSz="533400">
            <a:lnSpc>
              <a:spcPct val="90000"/>
            </a:lnSpc>
            <a:spcBef>
              <a:spcPct val="0"/>
            </a:spcBef>
            <a:spcAft>
              <a:spcPct val="20000"/>
            </a:spcAft>
            <a:buChar char="•"/>
          </a:pPr>
          <a:r>
            <a:rPr lang="pl-PL" sz="1200" kern="1200" dirty="0"/>
            <a:t>Spółki, które pozyskują kapitał na giełdzie charakteryzują się często wyższą niż przeciętne spółki, innowacyjnością.</a:t>
          </a:r>
        </a:p>
        <a:p>
          <a:pPr marL="114300" lvl="1" indent="-114300" algn="l" defTabSz="533400">
            <a:lnSpc>
              <a:spcPct val="90000"/>
            </a:lnSpc>
            <a:spcBef>
              <a:spcPct val="0"/>
            </a:spcBef>
            <a:spcAft>
              <a:spcPct val="20000"/>
            </a:spcAft>
            <a:buChar char="•"/>
          </a:pPr>
          <a:r>
            <a:rPr lang="pl-PL" sz="1200" kern="1200" dirty="0"/>
            <a:t>Wiele spółek giełdowych rozwijaj się szybciej niż przedsiębiorstwa niepubliczne.</a:t>
          </a:r>
        </a:p>
      </dsp:txBody>
      <dsp:txXfrm>
        <a:off x="0" y="4590920"/>
        <a:ext cx="10203709" cy="6292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702861-5DE9-4CF5-9934-38B5904F2384}">
      <dsp:nvSpPr>
        <dsp:cNvPr id="0" name=""/>
        <dsp:cNvSpPr/>
      </dsp:nvSpPr>
      <dsp:spPr>
        <a:xfrm>
          <a:off x="2087001" y="653783"/>
          <a:ext cx="3093462" cy="363936"/>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69E0CB-3A1A-4D85-90BB-DCB386124A76}">
      <dsp:nvSpPr>
        <dsp:cNvPr id="0" name=""/>
        <dsp:cNvSpPr/>
      </dsp:nvSpPr>
      <dsp:spPr>
        <a:xfrm>
          <a:off x="2087001" y="790463"/>
          <a:ext cx="227256" cy="227256"/>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8B7583-F2B3-4A06-8EF6-7C699389A2DC}">
      <dsp:nvSpPr>
        <dsp:cNvPr id="0" name=""/>
        <dsp:cNvSpPr/>
      </dsp:nvSpPr>
      <dsp:spPr>
        <a:xfrm>
          <a:off x="2087001" y="0"/>
          <a:ext cx="3093462" cy="653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pl-PL" sz="1800" kern="1200" dirty="0"/>
            <a:t>Ryzyko specyficzne ze względu na system transakcyjny:</a:t>
          </a:r>
        </a:p>
      </dsp:txBody>
      <dsp:txXfrm>
        <a:off x="2087001" y="0"/>
        <a:ext cx="3093462" cy="653783"/>
      </dsp:txXfrm>
    </dsp:sp>
    <dsp:sp modelId="{FC5B2701-69FA-4E16-8DA6-A9286DDC0EFD}">
      <dsp:nvSpPr>
        <dsp:cNvPr id="0" name=""/>
        <dsp:cNvSpPr/>
      </dsp:nvSpPr>
      <dsp:spPr>
        <a:xfrm>
          <a:off x="2087001" y="1320192"/>
          <a:ext cx="227251" cy="227251"/>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2B570B-29C4-43B9-B119-265592B6593C}">
      <dsp:nvSpPr>
        <dsp:cNvPr id="0" name=""/>
        <dsp:cNvSpPr/>
      </dsp:nvSpPr>
      <dsp:spPr>
        <a:xfrm>
          <a:off x="2303543" y="1168956"/>
          <a:ext cx="2876919" cy="529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pl-PL" sz="1200" kern="1200" dirty="0"/>
            <a:t>likwidacja brokera,</a:t>
          </a:r>
        </a:p>
      </dsp:txBody>
      <dsp:txXfrm>
        <a:off x="2303543" y="1168956"/>
        <a:ext cx="2876919" cy="529723"/>
      </dsp:txXfrm>
    </dsp:sp>
    <dsp:sp modelId="{FD521B60-7414-41F0-B737-37A14915DBEA}">
      <dsp:nvSpPr>
        <dsp:cNvPr id="0" name=""/>
        <dsp:cNvSpPr/>
      </dsp:nvSpPr>
      <dsp:spPr>
        <a:xfrm>
          <a:off x="2087001" y="1849915"/>
          <a:ext cx="227251" cy="227251"/>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737225-2FF9-4D5D-8B34-633A436CC426}">
      <dsp:nvSpPr>
        <dsp:cNvPr id="0" name=""/>
        <dsp:cNvSpPr/>
      </dsp:nvSpPr>
      <dsp:spPr>
        <a:xfrm>
          <a:off x="2303543" y="1698679"/>
          <a:ext cx="2876919" cy="529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pl-PL" sz="1200" kern="1200" dirty="0"/>
            <a:t>zawieszenie notowań,</a:t>
          </a:r>
        </a:p>
      </dsp:txBody>
      <dsp:txXfrm>
        <a:off x="2303543" y="1698679"/>
        <a:ext cx="2876919" cy="529723"/>
      </dsp:txXfrm>
    </dsp:sp>
    <dsp:sp modelId="{477CA358-6B2F-4480-B99F-D6547B032971}">
      <dsp:nvSpPr>
        <dsp:cNvPr id="0" name=""/>
        <dsp:cNvSpPr/>
      </dsp:nvSpPr>
      <dsp:spPr>
        <a:xfrm>
          <a:off x="2087001" y="2379638"/>
          <a:ext cx="227251" cy="227251"/>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B5D286-D149-4875-BA13-E76537CB549A}">
      <dsp:nvSpPr>
        <dsp:cNvPr id="0" name=""/>
        <dsp:cNvSpPr/>
      </dsp:nvSpPr>
      <dsp:spPr>
        <a:xfrm>
          <a:off x="2303543" y="2228402"/>
          <a:ext cx="2876919" cy="529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pl-PL" sz="1200" kern="1200" dirty="0"/>
            <a:t>awaria systemu transakcyjnego,</a:t>
          </a:r>
        </a:p>
      </dsp:txBody>
      <dsp:txXfrm>
        <a:off x="2303543" y="2228402"/>
        <a:ext cx="2876919" cy="529723"/>
      </dsp:txXfrm>
    </dsp:sp>
    <dsp:sp modelId="{CF6FB467-E848-4059-AA27-394DD1CE2440}">
      <dsp:nvSpPr>
        <dsp:cNvPr id="0" name=""/>
        <dsp:cNvSpPr/>
      </dsp:nvSpPr>
      <dsp:spPr>
        <a:xfrm>
          <a:off x="2087001" y="2909362"/>
          <a:ext cx="227251" cy="227251"/>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F1798F-6878-45AB-ADB2-D0793508DE62}">
      <dsp:nvSpPr>
        <dsp:cNvPr id="0" name=""/>
        <dsp:cNvSpPr/>
      </dsp:nvSpPr>
      <dsp:spPr>
        <a:xfrm>
          <a:off x="2303543" y="2758126"/>
          <a:ext cx="2876919" cy="529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pl-PL" sz="1200" kern="1200" dirty="0"/>
            <a:t>wstrzymanie obrotu ze względu na zbyt duży popyt lub podaż (OK, OS).</a:t>
          </a:r>
        </a:p>
      </dsp:txBody>
      <dsp:txXfrm>
        <a:off x="2303543" y="2758126"/>
        <a:ext cx="2876919" cy="529723"/>
      </dsp:txXfrm>
    </dsp:sp>
    <dsp:sp modelId="{75B6F14B-351F-46C4-B957-B815BA063E41}">
      <dsp:nvSpPr>
        <dsp:cNvPr id="0" name=""/>
        <dsp:cNvSpPr/>
      </dsp:nvSpPr>
      <dsp:spPr>
        <a:xfrm>
          <a:off x="5335136" y="653783"/>
          <a:ext cx="3093462" cy="363936"/>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8CB9D9-7906-4712-9D3C-F5AC2AEC110D}">
      <dsp:nvSpPr>
        <dsp:cNvPr id="0" name=""/>
        <dsp:cNvSpPr/>
      </dsp:nvSpPr>
      <dsp:spPr>
        <a:xfrm>
          <a:off x="5335136" y="790463"/>
          <a:ext cx="227256" cy="227256"/>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64FDBE-E4A3-4784-9778-C029B4DDABAC}">
      <dsp:nvSpPr>
        <dsp:cNvPr id="0" name=""/>
        <dsp:cNvSpPr/>
      </dsp:nvSpPr>
      <dsp:spPr>
        <a:xfrm>
          <a:off x="5335136" y="0"/>
          <a:ext cx="3093462" cy="653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pl-PL" sz="1800" kern="1200" dirty="0"/>
            <a:t>Ryzyko specyficzne ze względu na emitenta:</a:t>
          </a:r>
        </a:p>
      </dsp:txBody>
      <dsp:txXfrm>
        <a:off x="5335136" y="0"/>
        <a:ext cx="3093462" cy="653783"/>
      </dsp:txXfrm>
    </dsp:sp>
    <dsp:sp modelId="{2AA62B61-CCEE-428A-B9A3-14237B3305CC}">
      <dsp:nvSpPr>
        <dsp:cNvPr id="0" name=""/>
        <dsp:cNvSpPr/>
      </dsp:nvSpPr>
      <dsp:spPr>
        <a:xfrm>
          <a:off x="5335136" y="1320192"/>
          <a:ext cx="227251" cy="227251"/>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01C4CF-3F6D-4F53-9E13-84C2E80F2FC3}">
      <dsp:nvSpPr>
        <dsp:cNvPr id="0" name=""/>
        <dsp:cNvSpPr/>
      </dsp:nvSpPr>
      <dsp:spPr>
        <a:xfrm>
          <a:off x="5551678" y="1168956"/>
          <a:ext cx="2876919" cy="529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pl-PL" sz="1200" kern="1200"/>
            <a:t>ogłaszanie wyników finansowych,</a:t>
          </a:r>
          <a:endParaRPr lang="pl-PL" sz="1200" kern="1200" dirty="0"/>
        </a:p>
      </dsp:txBody>
      <dsp:txXfrm>
        <a:off x="5551678" y="1168956"/>
        <a:ext cx="2876919" cy="529723"/>
      </dsp:txXfrm>
    </dsp:sp>
    <dsp:sp modelId="{C26DE526-5AA2-4431-8DB9-D88E77CB5BDE}">
      <dsp:nvSpPr>
        <dsp:cNvPr id="0" name=""/>
        <dsp:cNvSpPr/>
      </dsp:nvSpPr>
      <dsp:spPr>
        <a:xfrm>
          <a:off x="5335136" y="1849915"/>
          <a:ext cx="227251" cy="227251"/>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A8B201-CE1F-495A-AF64-0FAD14AC3F46}">
      <dsp:nvSpPr>
        <dsp:cNvPr id="0" name=""/>
        <dsp:cNvSpPr/>
      </dsp:nvSpPr>
      <dsp:spPr>
        <a:xfrm>
          <a:off x="5551678" y="1698679"/>
          <a:ext cx="2876919" cy="529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pl-PL" sz="1200" kern="1200" dirty="0"/>
            <a:t>Ryzyko zawieszenia obrotu akcjami</a:t>
          </a:r>
        </a:p>
      </dsp:txBody>
      <dsp:txXfrm>
        <a:off x="5551678" y="1698679"/>
        <a:ext cx="2876919" cy="529723"/>
      </dsp:txXfrm>
    </dsp:sp>
    <dsp:sp modelId="{4DA9C2C7-78E7-407A-8B84-3FF88A91F0D4}">
      <dsp:nvSpPr>
        <dsp:cNvPr id="0" name=""/>
        <dsp:cNvSpPr/>
      </dsp:nvSpPr>
      <dsp:spPr>
        <a:xfrm>
          <a:off x="5335136" y="2379638"/>
          <a:ext cx="227251" cy="227251"/>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0C5D21-5511-47A7-A243-2D52892200D8}">
      <dsp:nvSpPr>
        <dsp:cNvPr id="0" name=""/>
        <dsp:cNvSpPr/>
      </dsp:nvSpPr>
      <dsp:spPr>
        <a:xfrm>
          <a:off x="5551678" y="2228402"/>
          <a:ext cx="2876919" cy="529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pl-PL" sz="1200" kern="1200" dirty="0"/>
            <a:t>Ryzyko wycofania akcji z notowań</a:t>
          </a:r>
        </a:p>
      </dsp:txBody>
      <dsp:txXfrm>
        <a:off x="5551678" y="2228402"/>
        <a:ext cx="2876919" cy="529723"/>
      </dsp:txXfrm>
    </dsp:sp>
    <dsp:sp modelId="{E575EAF0-FD6C-4BAA-9F86-DEB5A2F1B5BA}">
      <dsp:nvSpPr>
        <dsp:cNvPr id="0" name=""/>
        <dsp:cNvSpPr/>
      </dsp:nvSpPr>
      <dsp:spPr>
        <a:xfrm>
          <a:off x="5335136" y="2909362"/>
          <a:ext cx="227251" cy="227251"/>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6E3F16-7B92-43D1-A18A-3FB13C723A8A}">
      <dsp:nvSpPr>
        <dsp:cNvPr id="0" name=""/>
        <dsp:cNvSpPr/>
      </dsp:nvSpPr>
      <dsp:spPr>
        <a:xfrm>
          <a:off x="5551678" y="2758126"/>
          <a:ext cx="2876919" cy="529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pl-PL" sz="1200" kern="1200" dirty="0"/>
            <a:t>Ryzyko związane ze zmianą kontroli nad emitentem </a:t>
          </a:r>
        </a:p>
      </dsp:txBody>
      <dsp:txXfrm>
        <a:off x="5551678" y="2758126"/>
        <a:ext cx="2876919" cy="529723"/>
      </dsp:txXfrm>
    </dsp:sp>
    <dsp:sp modelId="{8B79F7EB-6D96-4823-8690-CAB6A7920B64}">
      <dsp:nvSpPr>
        <dsp:cNvPr id="0" name=""/>
        <dsp:cNvSpPr/>
      </dsp:nvSpPr>
      <dsp:spPr>
        <a:xfrm>
          <a:off x="5335136" y="3439085"/>
          <a:ext cx="227251" cy="227251"/>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EECF61-A93A-402A-9170-5BED3F2E8D3C}">
      <dsp:nvSpPr>
        <dsp:cNvPr id="0" name=""/>
        <dsp:cNvSpPr/>
      </dsp:nvSpPr>
      <dsp:spPr>
        <a:xfrm>
          <a:off x="5551678" y="3287849"/>
          <a:ext cx="2876919" cy="529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pl-PL" sz="1200" kern="1200" dirty="0"/>
            <a:t>Ryzyko utraty kontrahentów</a:t>
          </a:r>
        </a:p>
      </dsp:txBody>
      <dsp:txXfrm>
        <a:off x="5551678" y="3287849"/>
        <a:ext cx="2876919" cy="529723"/>
      </dsp:txXfrm>
    </dsp:sp>
    <dsp:sp modelId="{0E77F3A4-9587-4051-B970-2D94356471AD}">
      <dsp:nvSpPr>
        <dsp:cNvPr id="0" name=""/>
        <dsp:cNvSpPr/>
      </dsp:nvSpPr>
      <dsp:spPr>
        <a:xfrm>
          <a:off x="5335136" y="3968808"/>
          <a:ext cx="227251" cy="227251"/>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AFCB42-399A-420C-A77C-B2530AD1D0D0}">
      <dsp:nvSpPr>
        <dsp:cNvPr id="0" name=""/>
        <dsp:cNvSpPr/>
      </dsp:nvSpPr>
      <dsp:spPr>
        <a:xfrm>
          <a:off x="5551678" y="3817572"/>
          <a:ext cx="2876919" cy="529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pl-PL" sz="1200" kern="1200" dirty="0"/>
            <a:t>decyzja o przejęciu innych podmiotów</a:t>
          </a:r>
        </a:p>
      </dsp:txBody>
      <dsp:txXfrm>
        <a:off x="5551678" y="3817572"/>
        <a:ext cx="2876919" cy="5297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702861-5DE9-4CF5-9934-38B5904F2384}">
      <dsp:nvSpPr>
        <dsp:cNvPr id="0" name=""/>
        <dsp:cNvSpPr/>
      </dsp:nvSpPr>
      <dsp:spPr>
        <a:xfrm>
          <a:off x="2466" y="716568"/>
          <a:ext cx="3390537" cy="398886"/>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69E0CB-3A1A-4D85-90BB-DCB386124A76}">
      <dsp:nvSpPr>
        <dsp:cNvPr id="0" name=""/>
        <dsp:cNvSpPr/>
      </dsp:nvSpPr>
      <dsp:spPr>
        <a:xfrm>
          <a:off x="2466" y="866374"/>
          <a:ext cx="249081" cy="249081"/>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8B7583-F2B3-4A06-8EF6-7C699389A2DC}">
      <dsp:nvSpPr>
        <dsp:cNvPr id="0" name=""/>
        <dsp:cNvSpPr/>
      </dsp:nvSpPr>
      <dsp:spPr>
        <a:xfrm>
          <a:off x="2466" y="0"/>
          <a:ext cx="3390537" cy="716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pl-PL" sz="1800" kern="1200" dirty="0"/>
            <a:t>Ryzyko walutowe:</a:t>
          </a:r>
        </a:p>
      </dsp:txBody>
      <dsp:txXfrm>
        <a:off x="2466" y="0"/>
        <a:ext cx="3390537" cy="716568"/>
      </dsp:txXfrm>
    </dsp:sp>
    <dsp:sp modelId="{FC5B2701-69FA-4E16-8DA6-A9286DDC0EFD}">
      <dsp:nvSpPr>
        <dsp:cNvPr id="0" name=""/>
        <dsp:cNvSpPr/>
      </dsp:nvSpPr>
      <dsp:spPr>
        <a:xfrm>
          <a:off x="2466" y="1446974"/>
          <a:ext cx="249075" cy="249075"/>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2B570B-29C4-43B9-B119-265592B6593C}">
      <dsp:nvSpPr>
        <dsp:cNvPr id="0" name=""/>
        <dsp:cNvSpPr/>
      </dsp:nvSpPr>
      <dsp:spPr>
        <a:xfrm>
          <a:off x="239803" y="1281215"/>
          <a:ext cx="3153200" cy="580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pl-PL" sz="1400" kern="1200" dirty="0"/>
            <a:t>istotne z punktu widzenia powiązania rynku krajowego z rynkami zagranicznymi, im powiązanie wyższe, tym ryzyko ważniejsze,</a:t>
          </a:r>
        </a:p>
      </dsp:txBody>
      <dsp:txXfrm>
        <a:off x="239803" y="1281215"/>
        <a:ext cx="3153200" cy="580594"/>
      </dsp:txXfrm>
    </dsp:sp>
    <dsp:sp modelId="{FD521B60-7414-41F0-B737-37A14915DBEA}">
      <dsp:nvSpPr>
        <dsp:cNvPr id="0" name=""/>
        <dsp:cNvSpPr/>
      </dsp:nvSpPr>
      <dsp:spPr>
        <a:xfrm>
          <a:off x="0" y="2536526"/>
          <a:ext cx="249075" cy="249075"/>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737225-2FF9-4D5D-8B34-633A436CC426}">
      <dsp:nvSpPr>
        <dsp:cNvPr id="0" name=""/>
        <dsp:cNvSpPr/>
      </dsp:nvSpPr>
      <dsp:spPr>
        <a:xfrm>
          <a:off x="213916" y="2431152"/>
          <a:ext cx="3153200" cy="580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pl-PL" sz="1400" kern="1200" dirty="0"/>
            <a:t>ma istotny wpływ na emitenta z punktu widzenia jego odbiorców im jest ich więcej z zagranicy, tym ryzyko walutowe jest wyższe</a:t>
          </a:r>
        </a:p>
      </dsp:txBody>
      <dsp:txXfrm>
        <a:off x="213916" y="2431152"/>
        <a:ext cx="3153200" cy="580594"/>
      </dsp:txXfrm>
    </dsp:sp>
    <dsp:sp modelId="{A021019F-80DE-4BB5-AE2C-14C7606B2BC7}">
      <dsp:nvSpPr>
        <dsp:cNvPr id="0" name=""/>
        <dsp:cNvSpPr/>
      </dsp:nvSpPr>
      <dsp:spPr>
        <a:xfrm>
          <a:off x="3562531" y="716568"/>
          <a:ext cx="3390537" cy="398886"/>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3F779D-D705-456A-A049-66CF0D54127E}">
      <dsp:nvSpPr>
        <dsp:cNvPr id="0" name=""/>
        <dsp:cNvSpPr/>
      </dsp:nvSpPr>
      <dsp:spPr>
        <a:xfrm>
          <a:off x="3562531" y="866374"/>
          <a:ext cx="249081" cy="249081"/>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08388F-A8E4-4B18-8472-D02B8E4ED34D}">
      <dsp:nvSpPr>
        <dsp:cNvPr id="0" name=""/>
        <dsp:cNvSpPr/>
      </dsp:nvSpPr>
      <dsp:spPr>
        <a:xfrm>
          <a:off x="3562531" y="0"/>
          <a:ext cx="3390537" cy="716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pl-PL" sz="1800" kern="1200" dirty="0"/>
            <a:t>Ryzyko polityczne:</a:t>
          </a:r>
        </a:p>
      </dsp:txBody>
      <dsp:txXfrm>
        <a:off x="3562531" y="0"/>
        <a:ext cx="3390537" cy="716568"/>
      </dsp:txXfrm>
    </dsp:sp>
    <dsp:sp modelId="{50E4EE61-65DE-4FA5-8A9E-49408499267E}">
      <dsp:nvSpPr>
        <dsp:cNvPr id="0" name=""/>
        <dsp:cNvSpPr/>
      </dsp:nvSpPr>
      <dsp:spPr>
        <a:xfrm>
          <a:off x="3562531" y="1446974"/>
          <a:ext cx="249075" cy="249075"/>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D477C0-F3BF-4E2F-9BF6-CB06703DDF35}">
      <dsp:nvSpPr>
        <dsp:cNvPr id="0" name=""/>
        <dsp:cNvSpPr/>
      </dsp:nvSpPr>
      <dsp:spPr>
        <a:xfrm>
          <a:off x="3799868" y="1281215"/>
          <a:ext cx="3153200" cy="580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pl-PL" sz="1400" kern="1200" dirty="0"/>
            <a:t>na rynek kapitałowy ma wpływ wiele czynników pozaekonomicznych,</a:t>
          </a:r>
        </a:p>
      </dsp:txBody>
      <dsp:txXfrm>
        <a:off x="3799868" y="1281215"/>
        <a:ext cx="3153200" cy="580594"/>
      </dsp:txXfrm>
    </dsp:sp>
    <dsp:sp modelId="{CC725538-3A5C-469F-8AC7-3F32BBD4A0A2}">
      <dsp:nvSpPr>
        <dsp:cNvPr id="0" name=""/>
        <dsp:cNvSpPr/>
      </dsp:nvSpPr>
      <dsp:spPr>
        <a:xfrm>
          <a:off x="3519398" y="2502022"/>
          <a:ext cx="249075" cy="249075"/>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F8B46C-725E-495A-B44D-B344C66ADA07}">
      <dsp:nvSpPr>
        <dsp:cNvPr id="0" name=""/>
        <dsp:cNvSpPr/>
      </dsp:nvSpPr>
      <dsp:spPr>
        <a:xfrm>
          <a:off x="3681213" y="2457029"/>
          <a:ext cx="3153200" cy="580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pl-PL" sz="1400" kern="1200" dirty="0"/>
            <a:t>zmiany polityczne mogą wpływać na zmiany na rynku finansowym, szczególnie duża niepewność polityczna (brak rządu, oczekiwania zmian) może znajdować swój wyraz w notowaniach instrumentów</a:t>
          </a:r>
        </a:p>
      </dsp:txBody>
      <dsp:txXfrm>
        <a:off x="3681213" y="2457029"/>
        <a:ext cx="3153200" cy="580594"/>
      </dsp:txXfrm>
    </dsp:sp>
    <dsp:sp modelId="{EFB99647-2964-40A9-A3D5-6DBF61D51ACD}">
      <dsp:nvSpPr>
        <dsp:cNvPr id="0" name=""/>
        <dsp:cNvSpPr/>
      </dsp:nvSpPr>
      <dsp:spPr>
        <a:xfrm>
          <a:off x="7122595" y="716568"/>
          <a:ext cx="3390537" cy="398886"/>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7EF803-7DBD-4BCC-B2D2-673BF9BB4AC6}">
      <dsp:nvSpPr>
        <dsp:cNvPr id="0" name=""/>
        <dsp:cNvSpPr/>
      </dsp:nvSpPr>
      <dsp:spPr>
        <a:xfrm>
          <a:off x="7122595" y="866374"/>
          <a:ext cx="249081" cy="249081"/>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E63C5F-F920-449D-B879-F58E71A16118}">
      <dsp:nvSpPr>
        <dsp:cNvPr id="0" name=""/>
        <dsp:cNvSpPr/>
      </dsp:nvSpPr>
      <dsp:spPr>
        <a:xfrm>
          <a:off x="7122595" y="0"/>
          <a:ext cx="3390537" cy="716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pl-PL" sz="1800" kern="1200" dirty="0"/>
            <a:t>Ryzyko inflacji:</a:t>
          </a:r>
        </a:p>
      </dsp:txBody>
      <dsp:txXfrm>
        <a:off x="7122595" y="0"/>
        <a:ext cx="3390537" cy="716568"/>
      </dsp:txXfrm>
    </dsp:sp>
    <dsp:sp modelId="{4DA9C2C7-78E7-407A-8B84-3FF88A91F0D4}">
      <dsp:nvSpPr>
        <dsp:cNvPr id="0" name=""/>
        <dsp:cNvSpPr/>
      </dsp:nvSpPr>
      <dsp:spPr>
        <a:xfrm>
          <a:off x="7122595" y="1446974"/>
          <a:ext cx="249075" cy="249075"/>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0C5D21-5511-47A7-A243-2D52892200D8}">
      <dsp:nvSpPr>
        <dsp:cNvPr id="0" name=""/>
        <dsp:cNvSpPr/>
      </dsp:nvSpPr>
      <dsp:spPr>
        <a:xfrm>
          <a:off x="7359933" y="1281215"/>
          <a:ext cx="3153200" cy="580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pl-PL" sz="1400" kern="1200" dirty="0"/>
            <a:t>w różny sposób wpływa na zachowanie cen instrumentów finansowych,</a:t>
          </a:r>
        </a:p>
      </dsp:txBody>
      <dsp:txXfrm>
        <a:off x="7359933" y="1281215"/>
        <a:ext cx="3153200" cy="580594"/>
      </dsp:txXfrm>
    </dsp:sp>
    <dsp:sp modelId="{E575EAF0-FD6C-4BAA-9F86-DEB5A2F1B5BA}">
      <dsp:nvSpPr>
        <dsp:cNvPr id="0" name=""/>
        <dsp:cNvSpPr/>
      </dsp:nvSpPr>
      <dsp:spPr>
        <a:xfrm>
          <a:off x="7122595" y="2027569"/>
          <a:ext cx="249075" cy="249075"/>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6E3F16-7B92-43D1-A18A-3FB13C723A8A}">
      <dsp:nvSpPr>
        <dsp:cNvPr id="0" name=""/>
        <dsp:cNvSpPr/>
      </dsp:nvSpPr>
      <dsp:spPr>
        <a:xfrm>
          <a:off x="7359933" y="1861809"/>
          <a:ext cx="3153200" cy="580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pl-PL" sz="1400" kern="1200" dirty="0"/>
            <a:t>decyduje o inwestycji w obligacje (przy dużej inflacji), akcje (przy niskiej) </a:t>
          </a:r>
        </a:p>
      </dsp:txBody>
      <dsp:txXfrm>
        <a:off x="7359933" y="1861809"/>
        <a:ext cx="3153200" cy="580594"/>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309763E-8B31-BED7-D884-B288F94DC3C1}"/>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C087E697-E3A9-7119-A1B0-0555DEAB04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E8F6000F-F198-6D9F-BF8D-3EFA7D74C76F}"/>
              </a:ext>
            </a:extLst>
          </p:cNvPr>
          <p:cNvSpPr>
            <a:spLocks noGrp="1"/>
          </p:cNvSpPr>
          <p:nvPr>
            <p:ph type="dt" sz="half" idx="10"/>
          </p:nvPr>
        </p:nvSpPr>
        <p:spPr/>
        <p:txBody>
          <a:bodyPr/>
          <a:lstStyle/>
          <a:p>
            <a:fld id="{7365C582-F811-472D-9693-D794BA2A371A}" type="datetimeFigureOut">
              <a:rPr lang="pl-PL" smtClean="0"/>
              <a:t>19.09.2025</a:t>
            </a:fld>
            <a:endParaRPr lang="pl-PL"/>
          </a:p>
        </p:txBody>
      </p:sp>
      <p:sp>
        <p:nvSpPr>
          <p:cNvPr id="5" name="Symbol zastępczy stopki 4">
            <a:extLst>
              <a:ext uri="{FF2B5EF4-FFF2-40B4-BE49-F238E27FC236}">
                <a16:creationId xmlns:a16="http://schemas.microsoft.com/office/drawing/2014/main" id="{380AC45F-E141-0112-56EA-9DA5A7EC7399}"/>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3EE3A0D1-B483-69CE-01F3-AF1757B2A928}"/>
              </a:ext>
            </a:extLst>
          </p:cNvPr>
          <p:cNvSpPr>
            <a:spLocks noGrp="1"/>
          </p:cNvSpPr>
          <p:nvPr>
            <p:ph type="sldNum" sz="quarter" idx="12"/>
          </p:nvPr>
        </p:nvSpPr>
        <p:spPr/>
        <p:txBody>
          <a:bodyPr/>
          <a:lstStyle/>
          <a:p>
            <a:fld id="{5C04F49E-26E4-4336-83E2-4F12ED3B7EDD}" type="slidenum">
              <a:rPr lang="pl-PL" smtClean="0"/>
              <a:t>‹#›</a:t>
            </a:fld>
            <a:endParaRPr lang="pl-PL"/>
          </a:p>
        </p:txBody>
      </p:sp>
    </p:spTree>
    <p:extLst>
      <p:ext uri="{BB962C8B-B14F-4D97-AF65-F5344CB8AC3E}">
        <p14:creationId xmlns:p14="http://schemas.microsoft.com/office/powerpoint/2010/main" val="3988496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782FB0E-CBD8-4599-A598-738AEAE75A41}"/>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9890F57B-20D2-EF8B-C71C-4E068D6F1075}"/>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E3A1A0EB-18BD-4F0F-324E-3E6538C164DC}"/>
              </a:ext>
            </a:extLst>
          </p:cNvPr>
          <p:cNvSpPr>
            <a:spLocks noGrp="1"/>
          </p:cNvSpPr>
          <p:nvPr>
            <p:ph type="dt" sz="half" idx="10"/>
          </p:nvPr>
        </p:nvSpPr>
        <p:spPr/>
        <p:txBody>
          <a:bodyPr/>
          <a:lstStyle/>
          <a:p>
            <a:fld id="{7365C582-F811-472D-9693-D794BA2A371A}" type="datetimeFigureOut">
              <a:rPr lang="pl-PL" smtClean="0"/>
              <a:t>19.09.2025</a:t>
            </a:fld>
            <a:endParaRPr lang="pl-PL"/>
          </a:p>
        </p:txBody>
      </p:sp>
      <p:sp>
        <p:nvSpPr>
          <p:cNvPr id="5" name="Symbol zastępczy stopki 4">
            <a:extLst>
              <a:ext uri="{FF2B5EF4-FFF2-40B4-BE49-F238E27FC236}">
                <a16:creationId xmlns:a16="http://schemas.microsoft.com/office/drawing/2014/main" id="{ED08E38E-4E47-6E9C-069E-D8631BF27F41}"/>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EB1408C0-2DC9-2840-8B15-1766F5751A06}"/>
              </a:ext>
            </a:extLst>
          </p:cNvPr>
          <p:cNvSpPr>
            <a:spLocks noGrp="1"/>
          </p:cNvSpPr>
          <p:nvPr>
            <p:ph type="sldNum" sz="quarter" idx="12"/>
          </p:nvPr>
        </p:nvSpPr>
        <p:spPr/>
        <p:txBody>
          <a:bodyPr/>
          <a:lstStyle/>
          <a:p>
            <a:fld id="{5C04F49E-26E4-4336-83E2-4F12ED3B7EDD}" type="slidenum">
              <a:rPr lang="pl-PL" smtClean="0"/>
              <a:t>‹#›</a:t>
            </a:fld>
            <a:endParaRPr lang="pl-PL"/>
          </a:p>
        </p:txBody>
      </p:sp>
    </p:spTree>
    <p:extLst>
      <p:ext uri="{BB962C8B-B14F-4D97-AF65-F5344CB8AC3E}">
        <p14:creationId xmlns:p14="http://schemas.microsoft.com/office/powerpoint/2010/main" val="3332323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0DFBF3E2-EB3D-3F3E-C8B4-2314E779263C}"/>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F438E26B-93E3-46F6-33E8-A46CABF6CD31}"/>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74A5A3F6-D348-1267-1514-CF3FED9FCE4B}"/>
              </a:ext>
            </a:extLst>
          </p:cNvPr>
          <p:cNvSpPr>
            <a:spLocks noGrp="1"/>
          </p:cNvSpPr>
          <p:nvPr>
            <p:ph type="dt" sz="half" idx="10"/>
          </p:nvPr>
        </p:nvSpPr>
        <p:spPr/>
        <p:txBody>
          <a:bodyPr/>
          <a:lstStyle/>
          <a:p>
            <a:fld id="{7365C582-F811-472D-9693-D794BA2A371A}" type="datetimeFigureOut">
              <a:rPr lang="pl-PL" smtClean="0"/>
              <a:t>19.09.2025</a:t>
            </a:fld>
            <a:endParaRPr lang="pl-PL"/>
          </a:p>
        </p:txBody>
      </p:sp>
      <p:sp>
        <p:nvSpPr>
          <p:cNvPr id="5" name="Symbol zastępczy stopki 4">
            <a:extLst>
              <a:ext uri="{FF2B5EF4-FFF2-40B4-BE49-F238E27FC236}">
                <a16:creationId xmlns:a16="http://schemas.microsoft.com/office/drawing/2014/main" id="{E5F0999A-7F65-7D5C-A048-0CFD39DD6F0F}"/>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426A2FD2-911B-2A9D-51BA-FF8EB58E9E0E}"/>
              </a:ext>
            </a:extLst>
          </p:cNvPr>
          <p:cNvSpPr>
            <a:spLocks noGrp="1"/>
          </p:cNvSpPr>
          <p:nvPr>
            <p:ph type="sldNum" sz="quarter" idx="12"/>
          </p:nvPr>
        </p:nvSpPr>
        <p:spPr/>
        <p:txBody>
          <a:bodyPr/>
          <a:lstStyle/>
          <a:p>
            <a:fld id="{5C04F49E-26E4-4336-83E2-4F12ED3B7EDD}" type="slidenum">
              <a:rPr lang="pl-PL" smtClean="0"/>
              <a:t>‹#›</a:t>
            </a:fld>
            <a:endParaRPr lang="pl-PL"/>
          </a:p>
        </p:txBody>
      </p:sp>
    </p:spTree>
    <p:extLst>
      <p:ext uri="{BB962C8B-B14F-4D97-AF65-F5344CB8AC3E}">
        <p14:creationId xmlns:p14="http://schemas.microsoft.com/office/powerpoint/2010/main" val="463533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71436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1170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9020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683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31913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77581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374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7399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E80A02F-8538-6952-AD94-5AFD466AB3AE}"/>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D3E00464-D6BC-FA1B-0D97-AA70DB6A1BD4}"/>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330C7F26-BB92-58A3-8739-25797016193A}"/>
              </a:ext>
            </a:extLst>
          </p:cNvPr>
          <p:cNvSpPr>
            <a:spLocks noGrp="1"/>
          </p:cNvSpPr>
          <p:nvPr>
            <p:ph type="dt" sz="half" idx="10"/>
          </p:nvPr>
        </p:nvSpPr>
        <p:spPr/>
        <p:txBody>
          <a:bodyPr/>
          <a:lstStyle/>
          <a:p>
            <a:fld id="{7365C582-F811-472D-9693-D794BA2A371A}" type="datetimeFigureOut">
              <a:rPr lang="pl-PL" smtClean="0"/>
              <a:t>19.09.2025</a:t>
            </a:fld>
            <a:endParaRPr lang="pl-PL"/>
          </a:p>
        </p:txBody>
      </p:sp>
      <p:sp>
        <p:nvSpPr>
          <p:cNvPr id="5" name="Symbol zastępczy stopki 4">
            <a:extLst>
              <a:ext uri="{FF2B5EF4-FFF2-40B4-BE49-F238E27FC236}">
                <a16:creationId xmlns:a16="http://schemas.microsoft.com/office/drawing/2014/main" id="{7EEFC730-CCCC-C3A3-0ABB-C42E6AC4E863}"/>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CB9F1CCD-6094-D25D-AF4A-457355F43827}"/>
              </a:ext>
            </a:extLst>
          </p:cNvPr>
          <p:cNvSpPr>
            <a:spLocks noGrp="1"/>
          </p:cNvSpPr>
          <p:nvPr>
            <p:ph type="sldNum" sz="quarter" idx="12"/>
          </p:nvPr>
        </p:nvSpPr>
        <p:spPr/>
        <p:txBody>
          <a:bodyPr/>
          <a:lstStyle/>
          <a:p>
            <a:fld id="{5C04F49E-26E4-4336-83E2-4F12ED3B7EDD}" type="slidenum">
              <a:rPr lang="pl-PL" smtClean="0"/>
              <a:t>‹#›</a:t>
            </a:fld>
            <a:endParaRPr lang="pl-PL"/>
          </a:p>
        </p:txBody>
      </p:sp>
    </p:spTree>
    <p:extLst>
      <p:ext uri="{BB962C8B-B14F-4D97-AF65-F5344CB8AC3E}">
        <p14:creationId xmlns:p14="http://schemas.microsoft.com/office/powerpoint/2010/main" val="4039116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11567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3619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2529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3C1A58B-B80E-45BB-ED86-D3EC96FA878C}"/>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5FC758E0-3B37-BEF0-FE28-FA007C855EE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EFBF0C86-25B6-FA57-8EC4-CF23B76E5374}"/>
              </a:ext>
            </a:extLst>
          </p:cNvPr>
          <p:cNvSpPr>
            <a:spLocks noGrp="1"/>
          </p:cNvSpPr>
          <p:nvPr>
            <p:ph type="dt" sz="half" idx="10"/>
          </p:nvPr>
        </p:nvSpPr>
        <p:spPr/>
        <p:txBody>
          <a:bodyPr/>
          <a:lstStyle/>
          <a:p>
            <a:fld id="{7365C582-F811-472D-9693-D794BA2A371A}" type="datetimeFigureOut">
              <a:rPr lang="pl-PL" smtClean="0"/>
              <a:t>19.09.2025</a:t>
            </a:fld>
            <a:endParaRPr lang="pl-PL"/>
          </a:p>
        </p:txBody>
      </p:sp>
      <p:sp>
        <p:nvSpPr>
          <p:cNvPr id="5" name="Symbol zastępczy stopki 4">
            <a:extLst>
              <a:ext uri="{FF2B5EF4-FFF2-40B4-BE49-F238E27FC236}">
                <a16:creationId xmlns:a16="http://schemas.microsoft.com/office/drawing/2014/main" id="{4F060C8A-D89B-FD94-F1DE-9FABFF3F57FC}"/>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65F5A1E9-7C48-D41C-1DB4-E9254684964C}"/>
              </a:ext>
            </a:extLst>
          </p:cNvPr>
          <p:cNvSpPr>
            <a:spLocks noGrp="1"/>
          </p:cNvSpPr>
          <p:nvPr>
            <p:ph type="sldNum" sz="quarter" idx="12"/>
          </p:nvPr>
        </p:nvSpPr>
        <p:spPr/>
        <p:txBody>
          <a:bodyPr/>
          <a:lstStyle/>
          <a:p>
            <a:fld id="{5C04F49E-26E4-4336-83E2-4F12ED3B7EDD}" type="slidenum">
              <a:rPr lang="pl-PL" smtClean="0"/>
              <a:t>‹#›</a:t>
            </a:fld>
            <a:endParaRPr lang="pl-PL"/>
          </a:p>
        </p:txBody>
      </p:sp>
    </p:spTree>
    <p:extLst>
      <p:ext uri="{BB962C8B-B14F-4D97-AF65-F5344CB8AC3E}">
        <p14:creationId xmlns:p14="http://schemas.microsoft.com/office/powerpoint/2010/main" val="2383547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2AB3D9B-E354-02F7-CA35-E256384A57E3}"/>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828D2CE0-7B0D-ED49-0DCC-65475F6B6893}"/>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ECE190F7-50B5-9983-ADC3-E81C4B569A73}"/>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9A41484F-5CDE-B2AD-69EB-773F5A9228AD}"/>
              </a:ext>
            </a:extLst>
          </p:cNvPr>
          <p:cNvSpPr>
            <a:spLocks noGrp="1"/>
          </p:cNvSpPr>
          <p:nvPr>
            <p:ph type="dt" sz="half" idx="10"/>
          </p:nvPr>
        </p:nvSpPr>
        <p:spPr/>
        <p:txBody>
          <a:bodyPr/>
          <a:lstStyle/>
          <a:p>
            <a:fld id="{7365C582-F811-472D-9693-D794BA2A371A}" type="datetimeFigureOut">
              <a:rPr lang="pl-PL" smtClean="0"/>
              <a:t>19.09.2025</a:t>
            </a:fld>
            <a:endParaRPr lang="pl-PL"/>
          </a:p>
        </p:txBody>
      </p:sp>
      <p:sp>
        <p:nvSpPr>
          <p:cNvPr id="6" name="Symbol zastępczy stopki 5">
            <a:extLst>
              <a:ext uri="{FF2B5EF4-FFF2-40B4-BE49-F238E27FC236}">
                <a16:creationId xmlns:a16="http://schemas.microsoft.com/office/drawing/2014/main" id="{7ACD6161-981D-9516-F888-656D131C8164}"/>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665B46F5-9D10-6E29-F92D-CA83770D0FC7}"/>
              </a:ext>
            </a:extLst>
          </p:cNvPr>
          <p:cNvSpPr>
            <a:spLocks noGrp="1"/>
          </p:cNvSpPr>
          <p:nvPr>
            <p:ph type="sldNum" sz="quarter" idx="12"/>
          </p:nvPr>
        </p:nvSpPr>
        <p:spPr/>
        <p:txBody>
          <a:bodyPr/>
          <a:lstStyle/>
          <a:p>
            <a:fld id="{5C04F49E-26E4-4336-83E2-4F12ED3B7EDD}" type="slidenum">
              <a:rPr lang="pl-PL" smtClean="0"/>
              <a:t>‹#›</a:t>
            </a:fld>
            <a:endParaRPr lang="pl-PL"/>
          </a:p>
        </p:txBody>
      </p:sp>
    </p:spTree>
    <p:extLst>
      <p:ext uri="{BB962C8B-B14F-4D97-AF65-F5344CB8AC3E}">
        <p14:creationId xmlns:p14="http://schemas.microsoft.com/office/powerpoint/2010/main" val="2941882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CB3AAF3-6312-975C-81B8-46BF728A21C8}"/>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961B8FE3-6ABF-B719-2F99-88D92C3123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127DDCD6-4BC7-1E98-5E85-C77C4B6B774B}"/>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F48178B3-6F2F-FFF8-675C-74ECA97319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3833564A-739D-A3A9-FBFF-A5BC2959B204}"/>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01FD3565-3033-30E5-EBA6-4BC552247F39}"/>
              </a:ext>
            </a:extLst>
          </p:cNvPr>
          <p:cNvSpPr>
            <a:spLocks noGrp="1"/>
          </p:cNvSpPr>
          <p:nvPr>
            <p:ph type="dt" sz="half" idx="10"/>
          </p:nvPr>
        </p:nvSpPr>
        <p:spPr/>
        <p:txBody>
          <a:bodyPr/>
          <a:lstStyle/>
          <a:p>
            <a:fld id="{7365C582-F811-472D-9693-D794BA2A371A}" type="datetimeFigureOut">
              <a:rPr lang="pl-PL" smtClean="0"/>
              <a:t>19.09.2025</a:t>
            </a:fld>
            <a:endParaRPr lang="pl-PL"/>
          </a:p>
        </p:txBody>
      </p:sp>
      <p:sp>
        <p:nvSpPr>
          <p:cNvPr id="8" name="Symbol zastępczy stopki 7">
            <a:extLst>
              <a:ext uri="{FF2B5EF4-FFF2-40B4-BE49-F238E27FC236}">
                <a16:creationId xmlns:a16="http://schemas.microsoft.com/office/drawing/2014/main" id="{485E3EB3-4027-6078-5CC1-9691E5D88254}"/>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16CAA9C1-A650-98BD-0A1E-6709E8ED016D}"/>
              </a:ext>
            </a:extLst>
          </p:cNvPr>
          <p:cNvSpPr>
            <a:spLocks noGrp="1"/>
          </p:cNvSpPr>
          <p:nvPr>
            <p:ph type="sldNum" sz="quarter" idx="12"/>
          </p:nvPr>
        </p:nvSpPr>
        <p:spPr/>
        <p:txBody>
          <a:bodyPr/>
          <a:lstStyle/>
          <a:p>
            <a:fld id="{5C04F49E-26E4-4336-83E2-4F12ED3B7EDD}" type="slidenum">
              <a:rPr lang="pl-PL" smtClean="0"/>
              <a:t>‹#›</a:t>
            </a:fld>
            <a:endParaRPr lang="pl-PL"/>
          </a:p>
        </p:txBody>
      </p:sp>
    </p:spTree>
    <p:extLst>
      <p:ext uri="{BB962C8B-B14F-4D97-AF65-F5344CB8AC3E}">
        <p14:creationId xmlns:p14="http://schemas.microsoft.com/office/powerpoint/2010/main" val="2533663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B927197-1104-B027-43DB-A27D8AD33A2F}"/>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B2E5C225-610A-B624-42FD-A926B77A3A70}"/>
              </a:ext>
            </a:extLst>
          </p:cNvPr>
          <p:cNvSpPr>
            <a:spLocks noGrp="1"/>
          </p:cNvSpPr>
          <p:nvPr>
            <p:ph type="dt" sz="half" idx="10"/>
          </p:nvPr>
        </p:nvSpPr>
        <p:spPr/>
        <p:txBody>
          <a:bodyPr/>
          <a:lstStyle/>
          <a:p>
            <a:fld id="{7365C582-F811-472D-9693-D794BA2A371A}" type="datetimeFigureOut">
              <a:rPr lang="pl-PL" smtClean="0"/>
              <a:t>19.09.2025</a:t>
            </a:fld>
            <a:endParaRPr lang="pl-PL"/>
          </a:p>
        </p:txBody>
      </p:sp>
      <p:sp>
        <p:nvSpPr>
          <p:cNvPr id="4" name="Symbol zastępczy stopki 3">
            <a:extLst>
              <a:ext uri="{FF2B5EF4-FFF2-40B4-BE49-F238E27FC236}">
                <a16:creationId xmlns:a16="http://schemas.microsoft.com/office/drawing/2014/main" id="{1316548E-1160-B64C-FB65-C8A3D8B25C5D}"/>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E064E558-49EA-FD2A-775E-7A06454E7818}"/>
              </a:ext>
            </a:extLst>
          </p:cNvPr>
          <p:cNvSpPr>
            <a:spLocks noGrp="1"/>
          </p:cNvSpPr>
          <p:nvPr>
            <p:ph type="sldNum" sz="quarter" idx="12"/>
          </p:nvPr>
        </p:nvSpPr>
        <p:spPr/>
        <p:txBody>
          <a:bodyPr/>
          <a:lstStyle/>
          <a:p>
            <a:fld id="{5C04F49E-26E4-4336-83E2-4F12ED3B7EDD}" type="slidenum">
              <a:rPr lang="pl-PL" smtClean="0"/>
              <a:t>‹#›</a:t>
            </a:fld>
            <a:endParaRPr lang="pl-PL"/>
          </a:p>
        </p:txBody>
      </p:sp>
    </p:spTree>
    <p:extLst>
      <p:ext uri="{BB962C8B-B14F-4D97-AF65-F5344CB8AC3E}">
        <p14:creationId xmlns:p14="http://schemas.microsoft.com/office/powerpoint/2010/main" val="2284654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296B497E-9E67-6F38-11D8-9F049F8A5D54}"/>
              </a:ext>
            </a:extLst>
          </p:cNvPr>
          <p:cNvSpPr>
            <a:spLocks noGrp="1"/>
          </p:cNvSpPr>
          <p:nvPr>
            <p:ph type="dt" sz="half" idx="10"/>
          </p:nvPr>
        </p:nvSpPr>
        <p:spPr/>
        <p:txBody>
          <a:bodyPr/>
          <a:lstStyle/>
          <a:p>
            <a:fld id="{7365C582-F811-472D-9693-D794BA2A371A}" type="datetimeFigureOut">
              <a:rPr lang="pl-PL" smtClean="0"/>
              <a:t>19.09.2025</a:t>
            </a:fld>
            <a:endParaRPr lang="pl-PL"/>
          </a:p>
        </p:txBody>
      </p:sp>
      <p:sp>
        <p:nvSpPr>
          <p:cNvPr id="3" name="Symbol zastępczy stopki 2">
            <a:extLst>
              <a:ext uri="{FF2B5EF4-FFF2-40B4-BE49-F238E27FC236}">
                <a16:creationId xmlns:a16="http://schemas.microsoft.com/office/drawing/2014/main" id="{0BC8A7E0-C3CA-0D32-AA76-4AA671A14AC9}"/>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9EF9C238-0DD8-F516-40B4-8B3835583C29}"/>
              </a:ext>
            </a:extLst>
          </p:cNvPr>
          <p:cNvSpPr>
            <a:spLocks noGrp="1"/>
          </p:cNvSpPr>
          <p:nvPr>
            <p:ph type="sldNum" sz="quarter" idx="12"/>
          </p:nvPr>
        </p:nvSpPr>
        <p:spPr/>
        <p:txBody>
          <a:bodyPr/>
          <a:lstStyle/>
          <a:p>
            <a:fld id="{5C04F49E-26E4-4336-83E2-4F12ED3B7EDD}" type="slidenum">
              <a:rPr lang="pl-PL" smtClean="0"/>
              <a:t>‹#›</a:t>
            </a:fld>
            <a:endParaRPr lang="pl-PL"/>
          </a:p>
        </p:txBody>
      </p:sp>
    </p:spTree>
    <p:extLst>
      <p:ext uri="{BB962C8B-B14F-4D97-AF65-F5344CB8AC3E}">
        <p14:creationId xmlns:p14="http://schemas.microsoft.com/office/powerpoint/2010/main" val="454628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4C57E01-D697-2795-9CDE-7DDBA5DF360E}"/>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42EC6A6B-95A0-8EB9-513F-3E2827E3B1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2F046F9F-4766-9338-AAA2-C13DECE449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47C109A2-FC6C-452F-9E57-076F9468A357}"/>
              </a:ext>
            </a:extLst>
          </p:cNvPr>
          <p:cNvSpPr>
            <a:spLocks noGrp="1"/>
          </p:cNvSpPr>
          <p:nvPr>
            <p:ph type="dt" sz="half" idx="10"/>
          </p:nvPr>
        </p:nvSpPr>
        <p:spPr/>
        <p:txBody>
          <a:bodyPr/>
          <a:lstStyle/>
          <a:p>
            <a:fld id="{7365C582-F811-472D-9693-D794BA2A371A}" type="datetimeFigureOut">
              <a:rPr lang="pl-PL" smtClean="0"/>
              <a:t>19.09.2025</a:t>
            </a:fld>
            <a:endParaRPr lang="pl-PL"/>
          </a:p>
        </p:txBody>
      </p:sp>
      <p:sp>
        <p:nvSpPr>
          <p:cNvPr id="6" name="Symbol zastępczy stopki 5">
            <a:extLst>
              <a:ext uri="{FF2B5EF4-FFF2-40B4-BE49-F238E27FC236}">
                <a16:creationId xmlns:a16="http://schemas.microsoft.com/office/drawing/2014/main" id="{ECE072A0-E077-DFC6-2DD3-652394486CB5}"/>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EB418B53-95F3-B861-B774-6118F51DCCB8}"/>
              </a:ext>
            </a:extLst>
          </p:cNvPr>
          <p:cNvSpPr>
            <a:spLocks noGrp="1"/>
          </p:cNvSpPr>
          <p:nvPr>
            <p:ph type="sldNum" sz="quarter" idx="12"/>
          </p:nvPr>
        </p:nvSpPr>
        <p:spPr/>
        <p:txBody>
          <a:bodyPr/>
          <a:lstStyle/>
          <a:p>
            <a:fld id="{5C04F49E-26E4-4336-83E2-4F12ED3B7EDD}" type="slidenum">
              <a:rPr lang="pl-PL" smtClean="0"/>
              <a:t>‹#›</a:t>
            </a:fld>
            <a:endParaRPr lang="pl-PL"/>
          </a:p>
        </p:txBody>
      </p:sp>
    </p:spTree>
    <p:extLst>
      <p:ext uri="{BB962C8B-B14F-4D97-AF65-F5344CB8AC3E}">
        <p14:creationId xmlns:p14="http://schemas.microsoft.com/office/powerpoint/2010/main" val="2167089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446DD43-7ED7-778A-97C1-50548F47F7D1}"/>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9025E2C6-CCD0-97B6-A418-E03AEB51FE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E183C271-C5D7-18F5-8B38-55BAA735DB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869788D1-3341-0204-A136-A634370FF710}"/>
              </a:ext>
            </a:extLst>
          </p:cNvPr>
          <p:cNvSpPr>
            <a:spLocks noGrp="1"/>
          </p:cNvSpPr>
          <p:nvPr>
            <p:ph type="dt" sz="half" idx="10"/>
          </p:nvPr>
        </p:nvSpPr>
        <p:spPr/>
        <p:txBody>
          <a:bodyPr/>
          <a:lstStyle/>
          <a:p>
            <a:fld id="{7365C582-F811-472D-9693-D794BA2A371A}" type="datetimeFigureOut">
              <a:rPr lang="pl-PL" smtClean="0"/>
              <a:t>19.09.2025</a:t>
            </a:fld>
            <a:endParaRPr lang="pl-PL"/>
          </a:p>
        </p:txBody>
      </p:sp>
      <p:sp>
        <p:nvSpPr>
          <p:cNvPr id="6" name="Symbol zastępczy stopki 5">
            <a:extLst>
              <a:ext uri="{FF2B5EF4-FFF2-40B4-BE49-F238E27FC236}">
                <a16:creationId xmlns:a16="http://schemas.microsoft.com/office/drawing/2014/main" id="{253AC023-C4B7-6E0A-11B3-1C11C1835EF3}"/>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AE8811E7-3B95-9524-5EA4-2858A882D3BF}"/>
              </a:ext>
            </a:extLst>
          </p:cNvPr>
          <p:cNvSpPr>
            <a:spLocks noGrp="1"/>
          </p:cNvSpPr>
          <p:nvPr>
            <p:ph type="sldNum" sz="quarter" idx="12"/>
          </p:nvPr>
        </p:nvSpPr>
        <p:spPr/>
        <p:txBody>
          <a:bodyPr/>
          <a:lstStyle/>
          <a:p>
            <a:fld id="{5C04F49E-26E4-4336-83E2-4F12ED3B7EDD}" type="slidenum">
              <a:rPr lang="pl-PL" smtClean="0"/>
              <a:t>‹#›</a:t>
            </a:fld>
            <a:endParaRPr lang="pl-PL"/>
          </a:p>
        </p:txBody>
      </p:sp>
    </p:spTree>
    <p:extLst>
      <p:ext uri="{BB962C8B-B14F-4D97-AF65-F5344CB8AC3E}">
        <p14:creationId xmlns:p14="http://schemas.microsoft.com/office/powerpoint/2010/main" val="3321733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CC8C400B-3FE3-C23C-6DC3-BB432248F7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2F771E2E-CC3C-2E71-2F27-5C94D96F7B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7BA217BE-276C-D5B0-D7AE-A717C0B0F5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365C582-F811-472D-9693-D794BA2A371A}" type="datetimeFigureOut">
              <a:rPr lang="pl-PL" smtClean="0"/>
              <a:t>19.09.2025</a:t>
            </a:fld>
            <a:endParaRPr lang="pl-PL"/>
          </a:p>
        </p:txBody>
      </p:sp>
      <p:sp>
        <p:nvSpPr>
          <p:cNvPr id="5" name="Symbol zastępczy stopki 4">
            <a:extLst>
              <a:ext uri="{FF2B5EF4-FFF2-40B4-BE49-F238E27FC236}">
                <a16:creationId xmlns:a16="http://schemas.microsoft.com/office/drawing/2014/main" id="{711136EA-3AE9-80E8-98BA-B9ED91A50E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l-PL"/>
          </a:p>
        </p:txBody>
      </p:sp>
      <p:sp>
        <p:nvSpPr>
          <p:cNvPr id="6" name="Symbol zastępczy numeru slajdu 5">
            <a:extLst>
              <a:ext uri="{FF2B5EF4-FFF2-40B4-BE49-F238E27FC236}">
                <a16:creationId xmlns:a16="http://schemas.microsoft.com/office/drawing/2014/main" id="{BA05F49B-E211-CEFC-4135-2683CFE8F4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C04F49E-26E4-4336-83E2-4F12ED3B7EDD}" type="slidenum">
              <a:rPr lang="pl-PL" smtClean="0"/>
              <a:t>‹#›</a:t>
            </a:fld>
            <a:endParaRPr lang="pl-PL"/>
          </a:p>
        </p:txBody>
      </p:sp>
    </p:spTree>
    <p:extLst>
      <p:ext uri="{BB962C8B-B14F-4D97-AF65-F5344CB8AC3E}">
        <p14:creationId xmlns:p14="http://schemas.microsoft.com/office/powerpoint/2010/main" val="39120133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1348263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svg"/><Relationship Id="rId7" Type="http://schemas.openxmlformats.org/officeDocument/2006/relationships/diagramColors" Target="../diagrams/colors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23.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hyperlink" Target="http://www.newconnect.pl/" TargetMode="External"/><Relationship Id="rId7" Type="http://schemas.openxmlformats.org/officeDocument/2006/relationships/image" Target="../media/image2.png"/><Relationship Id="rId2" Type="http://schemas.openxmlformats.org/officeDocument/2006/relationships/hyperlink" Target="https://www.gpw.pl/" TargetMode="External"/><Relationship Id="rId1" Type="http://schemas.openxmlformats.org/officeDocument/2006/relationships/slideLayout" Target="../slideLayouts/slideLayout18.xml"/><Relationship Id="rId6" Type="http://schemas.openxmlformats.org/officeDocument/2006/relationships/hyperlink" Target="http://www.kdpw.pl/" TargetMode="External"/><Relationship Id="rId5" Type="http://schemas.openxmlformats.org/officeDocument/2006/relationships/hyperlink" Target="http://www.bondspot.pl/root" TargetMode="External"/><Relationship Id="rId4" Type="http://schemas.openxmlformats.org/officeDocument/2006/relationships/hyperlink" Target="http://www.gpwcatalyst.pl/" TargetMode="Externa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diagramLayout" Target="../diagrams/layout3.xml"/><Relationship Id="rId7" Type="http://schemas.openxmlformats.org/officeDocument/2006/relationships/image" Target="../media/image2.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diagramLayout" Target="../diagrams/layout4.xml"/><Relationship Id="rId7" Type="http://schemas.openxmlformats.org/officeDocument/2006/relationships/image" Target="../media/image2.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emf"/><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sv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sv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pl-PL" sz="1200"/>
          </a:p>
        </p:txBody>
      </p:sp>
      <p:sp>
        <p:nvSpPr>
          <p:cNvPr id="3" name="Freeform 3"/>
          <p:cNvSpPr/>
          <p:nvPr/>
        </p:nvSpPr>
        <p:spPr>
          <a:xfrm rot="7659121">
            <a:off x="10060687" y="3723809"/>
            <a:ext cx="5086196" cy="5219044"/>
          </a:xfrm>
          <a:custGeom>
            <a:avLst/>
            <a:gdLst/>
            <a:ahLst/>
            <a:cxnLst/>
            <a:rect l="l" t="t" r="r" b="b"/>
            <a:pathLst>
              <a:path w="7629294" h="7828566">
                <a:moveTo>
                  <a:pt x="0" y="0"/>
                </a:moveTo>
                <a:lnTo>
                  <a:pt x="7629294" y="0"/>
                </a:lnTo>
                <a:lnTo>
                  <a:pt x="7629294" y="7828566"/>
                </a:lnTo>
                <a:lnTo>
                  <a:pt x="0" y="78285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l-PL" sz="1200"/>
          </a:p>
        </p:txBody>
      </p:sp>
      <p:sp>
        <p:nvSpPr>
          <p:cNvPr id="4" name="Freeform 4"/>
          <p:cNvSpPr/>
          <p:nvPr/>
        </p:nvSpPr>
        <p:spPr>
          <a:xfrm>
            <a:off x="-2172047" y="-3086100"/>
            <a:ext cx="6015089" cy="6172200"/>
          </a:xfrm>
          <a:custGeom>
            <a:avLst/>
            <a:gdLst/>
            <a:ahLst/>
            <a:cxnLst/>
            <a:rect l="l" t="t" r="r" b="b"/>
            <a:pathLst>
              <a:path w="9022634" h="9258300">
                <a:moveTo>
                  <a:pt x="0" y="0"/>
                </a:moveTo>
                <a:lnTo>
                  <a:pt x="9022634" y="0"/>
                </a:lnTo>
                <a:lnTo>
                  <a:pt x="9022634" y="9258300"/>
                </a:lnTo>
                <a:lnTo>
                  <a:pt x="0" y="9258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l-PL" sz="1200"/>
          </a:p>
        </p:txBody>
      </p:sp>
      <p:grpSp>
        <p:nvGrpSpPr>
          <p:cNvPr id="5" name="Group 5"/>
          <p:cNvGrpSpPr/>
          <p:nvPr/>
        </p:nvGrpSpPr>
        <p:grpSpPr>
          <a:xfrm>
            <a:off x="3325375" y="713114"/>
            <a:ext cx="7254858" cy="3673766"/>
            <a:chOff x="0" y="0"/>
            <a:chExt cx="1895495" cy="812800"/>
          </a:xfrm>
        </p:grpSpPr>
        <p:sp>
          <p:nvSpPr>
            <p:cNvPr id="6" name="Freeform 6"/>
            <p:cNvSpPr/>
            <p:nvPr/>
          </p:nvSpPr>
          <p:spPr>
            <a:xfrm>
              <a:off x="0" y="0"/>
              <a:ext cx="1895495" cy="812800"/>
            </a:xfrm>
            <a:custGeom>
              <a:avLst/>
              <a:gdLst/>
              <a:ahLst/>
              <a:cxnLst/>
              <a:rect l="l" t="t" r="r" b="b"/>
              <a:pathLst>
                <a:path w="1895495" h="812800">
                  <a:moveTo>
                    <a:pt x="0" y="0"/>
                  </a:moveTo>
                  <a:lnTo>
                    <a:pt x="1895495" y="0"/>
                  </a:lnTo>
                  <a:lnTo>
                    <a:pt x="1895495" y="812800"/>
                  </a:lnTo>
                  <a:lnTo>
                    <a:pt x="0" y="812800"/>
                  </a:lnTo>
                  <a:close/>
                </a:path>
              </a:pathLst>
            </a:custGeom>
            <a:solidFill>
              <a:srgbClr val="000000">
                <a:alpha val="0"/>
              </a:srgbClr>
            </a:solidFill>
            <a:ln w="38100" cap="sq">
              <a:solidFill>
                <a:srgbClr val="000000"/>
              </a:solidFill>
              <a:prstDash val="solid"/>
              <a:miter/>
            </a:ln>
          </p:spPr>
          <p:txBody>
            <a:bodyPr/>
            <a:lstStyle/>
            <a:p>
              <a:endParaRPr lang="pl-PL" sz="1200"/>
            </a:p>
          </p:txBody>
        </p:sp>
        <p:sp>
          <p:nvSpPr>
            <p:cNvPr id="7" name="TextBox 7"/>
            <p:cNvSpPr txBox="1"/>
            <p:nvPr/>
          </p:nvSpPr>
          <p:spPr>
            <a:xfrm>
              <a:off x="0" y="-19050"/>
              <a:ext cx="1895495" cy="831850"/>
            </a:xfrm>
            <a:prstGeom prst="rect">
              <a:avLst/>
            </a:prstGeom>
          </p:spPr>
          <p:txBody>
            <a:bodyPr lIns="33867" tIns="33867" rIns="33867" bIns="33867" rtlCol="0" anchor="ctr"/>
            <a:lstStyle/>
            <a:p>
              <a:pPr algn="ctr">
                <a:lnSpc>
                  <a:spcPts val="1906"/>
                </a:lnSpc>
              </a:pPr>
              <a:endParaRPr sz="1200"/>
            </a:p>
          </p:txBody>
        </p:sp>
      </p:grpSp>
      <p:sp>
        <p:nvSpPr>
          <p:cNvPr id="8" name="TextBox 8"/>
          <p:cNvSpPr txBox="1"/>
          <p:nvPr/>
        </p:nvSpPr>
        <p:spPr>
          <a:xfrm>
            <a:off x="3341156" y="1214882"/>
            <a:ext cx="7254857" cy="1871218"/>
          </a:xfrm>
          <a:prstGeom prst="rect">
            <a:avLst/>
          </a:prstGeom>
        </p:spPr>
        <p:txBody>
          <a:bodyPr wrap="square" lIns="0" tIns="0" rIns="0" bIns="0" rtlCol="0" anchor="t">
            <a:spAutoFit/>
          </a:bodyPr>
          <a:lstStyle/>
          <a:p>
            <a:pPr algn="ctr">
              <a:lnSpc>
                <a:spcPts val="6499"/>
              </a:lnSpc>
            </a:pPr>
            <a:r>
              <a:rPr lang="en-US" sz="4709" b="1" spc="461" dirty="0">
                <a:solidFill>
                  <a:srgbClr val="231F20"/>
                </a:solidFill>
                <a:latin typeface="Arial" panose="020B0604020202020204" pitchFamily="34" charset="0"/>
                <a:cs typeface="Arial" panose="020B0604020202020204" pitchFamily="34" charset="0"/>
              </a:rPr>
              <a:t>SCENARIUSZ LEKCJI</a:t>
            </a:r>
            <a:endParaRPr lang="pl-PL" sz="4709" b="1" spc="461" dirty="0">
              <a:solidFill>
                <a:srgbClr val="231F20"/>
              </a:solidFill>
              <a:latin typeface="Arial" panose="020B0604020202020204" pitchFamily="34" charset="0"/>
              <a:cs typeface="Arial" panose="020B0604020202020204" pitchFamily="34" charset="0"/>
            </a:endParaRPr>
          </a:p>
          <a:p>
            <a:pPr algn="ctr"/>
            <a:endParaRPr lang="pl-PL" sz="333" b="1" spc="461" dirty="0">
              <a:solidFill>
                <a:srgbClr val="231F20"/>
              </a:solidFill>
              <a:latin typeface="Arial" panose="020B0604020202020204" pitchFamily="34" charset="0"/>
              <a:cs typeface="Arial" panose="020B0604020202020204" pitchFamily="34" charset="0"/>
            </a:endParaRPr>
          </a:p>
          <a:p>
            <a:pPr algn="ctr"/>
            <a:endParaRPr lang="pl-PL" sz="333" b="1" spc="461" dirty="0">
              <a:solidFill>
                <a:srgbClr val="231F20"/>
              </a:solidFill>
              <a:latin typeface="Arial" panose="020B0604020202020204" pitchFamily="34" charset="0"/>
              <a:cs typeface="Arial" panose="020B0604020202020204" pitchFamily="34" charset="0"/>
            </a:endParaRPr>
          </a:p>
          <a:p>
            <a:pPr algn="ctr"/>
            <a:endParaRPr lang="pl-PL" sz="333" b="1" spc="461" dirty="0">
              <a:solidFill>
                <a:srgbClr val="231F20"/>
              </a:solidFill>
              <a:latin typeface="Arial" panose="020B0604020202020204" pitchFamily="34" charset="0"/>
              <a:cs typeface="Arial" panose="020B0604020202020204" pitchFamily="34" charset="0"/>
            </a:endParaRPr>
          </a:p>
          <a:p>
            <a:pPr algn="ctr"/>
            <a:endParaRPr lang="pl-PL" sz="333" b="1" spc="461" dirty="0">
              <a:solidFill>
                <a:srgbClr val="231F20"/>
              </a:solidFill>
              <a:latin typeface="Arial" panose="020B0604020202020204" pitchFamily="34" charset="0"/>
              <a:cs typeface="Arial" panose="020B0604020202020204" pitchFamily="34" charset="0"/>
            </a:endParaRPr>
          </a:p>
          <a:p>
            <a:pPr algn="ctr"/>
            <a:endParaRPr lang="pl-PL" sz="333" b="1" spc="461" dirty="0">
              <a:solidFill>
                <a:srgbClr val="231F20"/>
              </a:solidFill>
              <a:latin typeface="Arial" panose="020B0604020202020204" pitchFamily="34" charset="0"/>
              <a:cs typeface="Arial" panose="020B0604020202020204" pitchFamily="34" charset="0"/>
            </a:endParaRPr>
          </a:p>
          <a:p>
            <a:pPr algn="ctr"/>
            <a:endParaRPr lang="pl-PL" sz="333" b="1" spc="461" dirty="0">
              <a:solidFill>
                <a:srgbClr val="231F20"/>
              </a:solidFill>
              <a:latin typeface="Arial" panose="020B0604020202020204" pitchFamily="34" charset="0"/>
              <a:cs typeface="Arial" panose="020B0604020202020204" pitchFamily="34" charset="0"/>
            </a:endParaRPr>
          </a:p>
          <a:p>
            <a:pPr algn="ctr">
              <a:lnSpc>
                <a:spcPts val="6499"/>
              </a:lnSpc>
            </a:pPr>
            <a:r>
              <a:rPr lang="pl-PL" sz="3600" b="1" spc="461" dirty="0">
                <a:solidFill>
                  <a:schemeClr val="tx2">
                    <a:lumMod val="50000"/>
                    <a:lumOff val="50000"/>
                  </a:schemeClr>
                </a:solidFill>
                <a:latin typeface="Arial" panose="020B0604020202020204" pitchFamily="34" charset="0"/>
                <a:cs typeface="Arial" panose="020B0604020202020204" pitchFamily="34" charset="0"/>
              </a:rPr>
              <a:t>Rynek finansowy</a:t>
            </a:r>
            <a:endParaRPr lang="en-US" sz="3600" b="1" spc="461" dirty="0">
              <a:solidFill>
                <a:schemeClr val="tx2">
                  <a:lumMod val="50000"/>
                  <a:lumOff val="50000"/>
                </a:schemeClr>
              </a:solidFill>
              <a:latin typeface="Arial" panose="020B0604020202020204" pitchFamily="34" charset="0"/>
              <a:cs typeface="Arial" panose="020B0604020202020204" pitchFamily="34" charset="0"/>
            </a:endParaRPr>
          </a:p>
        </p:txBody>
      </p:sp>
      <p:sp>
        <p:nvSpPr>
          <p:cNvPr id="9" name="TextBox 9"/>
          <p:cNvSpPr txBox="1"/>
          <p:nvPr/>
        </p:nvSpPr>
        <p:spPr>
          <a:xfrm>
            <a:off x="2685647" y="3963111"/>
            <a:ext cx="8565873" cy="282513"/>
          </a:xfrm>
          <a:prstGeom prst="rect">
            <a:avLst/>
          </a:prstGeom>
        </p:spPr>
        <p:txBody>
          <a:bodyPr lIns="0" tIns="0" rIns="0" bIns="0" rtlCol="0" anchor="t">
            <a:spAutoFit/>
          </a:bodyPr>
          <a:lstStyle/>
          <a:p>
            <a:pPr algn="ctr">
              <a:lnSpc>
                <a:spcPts val="2441"/>
              </a:lnSpc>
            </a:pPr>
            <a:r>
              <a:rPr lang="en-US" sz="1769" spc="93" dirty="0">
                <a:solidFill>
                  <a:srgbClr val="231F20"/>
                </a:solidFill>
                <a:latin typeface="Montserrat Classic Bold"/>
              </a:rPr>
              <a:t>OPRACOWANIE:</a:t>
            </a:r>
            <a:r>
              <a:rPr lang="pl-PL" sz="1769" spc="93" dirty="0">
                <a:solidFill>
                  <a:srgbClr val="231F20"/>
                </a:solidFill>
                <a:latin typeface="Montserrat Classic Bold"/>
              </a:rPr>
              <a:t> MGR URSZULA ANISIEWICZ</a:t>
            </a:r>
            <a:endParaRPr lang="en-US" sz="1769" spc="93" dirty="0">
              <a:solidFill>
                <a:srgbClr val="231F20"/>
              </a:solidFill>
              <a:latin typeface="Montserrat Classic Bold"/>
            </a:endParaRPr>
          </a:p>
        </p:txBody>
      </p:sp>
      <p:pic>
        <p:nvPicPr>
          <p:cNvPr id="10" name="Obraz 9">
            <a:extLst>
              <a:ext uri="{FF2B5EF4-FFF2-40B4-BE49-F238E27FC236}">
                <a16:creationId xmlns:a16="http://schemas.microsoft.com/office/drawing/2014/main" id="{021CE6C8-3DCD-B108-D6CB-AF222A99FA04}"/>
              </a:ext>
            </a:extLst>
          </p:cNvPr>
          <p:cNvPicPr>
            <a:picLocks noChangeAspect="1"/>
          </p:cNvPicPr>
          <p:nvPr/>
        </p:nvPicPr>
        <p:blipFill>
          <a:blip r:embed="rId5"/>
          <a:stretch>
            <a:fillRect/>
          </a:stretch>
        </p:blipFill>
        <p:spPr>
          <a:xfrm>
            <a:off x="3525733" y="4472984"/>
            <a:ext cx="6854142" cy="186292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18733E2-C479-8A13-008F-A5A2DBF10D48}"/>
            </a:ext>
          </a:extLst>
        </p:cNvPr>
        <p:cNvGrpSpPr/>
        <p:nvPr/>
      </p:nvGrpSpPr>
      <p:grpSpPr>
        <a:xfrm>
          <a:off x="0" y="0"/>
          <a:ext cx="0" cy="0"/>
          <a:chOff x="0" y="0"/>
          <a:chExt cx="0" cy="0"/>
        </a:xfrm>
      </p:grpSpPr>
      <p:sp>
        <p:nvSpPr>
          <p:cNvPr id="18" name="Freeform 18">
            <a:extLst>
              <a:ext uri="{FF2B5EF4-FFF2-40B4-BE49-F238E27FC236}">
                <a16:creationId xmlns:a16="http://schemas.microsoft.com/office/drawing/2014/main" id="{686D984F-EE1C-D866-EE97-2A0F8F05A11B}"/>
              </a:ext>
            </a:extLst>
          </p:cNvPr>
          <p:cNvSpPr/>
          <p:nvPr/>
        </p:nvSpPr>
        <p:spPr>
          <a:xfrm rot="887923">
            <a:off x="-1788809" y="5029202"/>
            <a:ext cx="9318153" cy="9561538"/>
          </a:xfrm>
          <a:custGeom>
            <a:avLst/>
            <a:gdLst/>
            <a:ahLst/>
            <a:cxnLst/>
            <a:rect l="l" t="t" r="r" b="b"/>
            <a:pathLst>
              <a:path w="13977230" h="14342307">
                <a:moveTo>
                  <a:pt x="0" y="0"/>
                </a:moveTo>
                <a:lnTo>
                  <a:pt x="13977230" y="0"/>
                </a:lnTo>
                <a:lnTo>
                  <a:pt x="13977230" y="14342307"/>
                </a:lnTo>
                <a:lnTo>
                  <a:pt x="0" y="143423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pl-PL" sz="1200">
              <a:solidFill>
                <a:prstClr val="black"/>
              </a:solidFill>
              <a:latin typeface="Calibri"/>
            </a:endParaRPr>
          </a:p>
        </p:txBody>
      </p:sp>
      <p:sp>
        <p:nvSpPr>
          <p:cNvPr id="19" name="Freeform 19">
            <a:extLst>
              <a:ext uri="{FF2B5EF4-FFF2-40B4-BE49-F238E27FC236}">
                <a16:creationId xmlns:a16="http://schemas.microsoft.com/office/drawing/2014/main" id="{7A94E6CF-2002-69B7-BDE0-3AAF61966BFF}"/>
              </a:ext>
            </a:extLst>
          </p:cNvPr>
          <p:cNvSpPr/>
          <p:nvPr/>
        </p:nvSpPr>
        <p:spPr>
          <a:xfrm rot="887923">
            <a:off x="8434741" y="-2281255"/>
            <a:ext cx="4386194" cy="4562508"/>
          </a:xfrm>
          <a:custGeom>
            <a:avLst/>
            <a:gdLst/>
            <a:ahLst/>
            <a:cxnLst/>
            <a:rect l="l" t="t" r="r" b="b"/>
            <a:pathLst>
              <a:path w="7032580" h="7216267">
                <a:moveTo>
                  <a:pt x="0" y="0"/>
                </a:moveTo>
                <a:lnTo>
                  <a:pt x="7032580" y="0"/>
                </a:lnTo>
                <a:lnTo>
                  <a:pt x="7032580" y="7216267"/>
                </a:lnTo>
                <a:lnTo>
                  <a:pt x="0" y="72162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pl-PL" sz="1200">
              <a:solidFill>
                <a:prstClr val="black"/>
              </a:solidFill>
              <a:latin typeface="Calibri"/>
            </a:endParaRPr>
          </a:p>
        </p:txBody>
      </p:sp>
      <p:sp>
        <p:nvSpPr>
          <p:cNvPr id="20" name="TextBox 20">
            <a:extLst>
              <a:ext uri="{FF2B5EF4-FFF2-40B4-BE49-F238E27FC236}">
                <a16:creationId xmlns:a16="http://schemas.microsoft.com/office/drawing/2014/main" id="{3E237F7B-87A0-A4C8-4A1F-12863DF69C71}"/>
              </a:ext>
            </a:extLst>
          </p:cNvPr>
          <p:cNvSpPr txBox="1"/>
          <p:nvPr/>
        </p:nvSpPr>
        <p:spPr>
          <a:xfrm>
            <a:off x="253999" y="805011"/>
            <a:ext cx="10125414" cy="359009"/>
          </a:xfrm>
          <a:prstGeom prst="rect">
            <a:avLst/>
          </a:prstGeom>
        </p:spPr>
        <p:txBody>
          <a:bodyPr wrap="square" lIns="0" tIns="0" rIns="0" bIns="0" rtlCol="0" anchor="t">
            <a:spAutoFit/>
          </a:bodyPr>
          <a:lstStyle/>
          <a:p>
            <a:pPr defTabSz="609630">
              <a:spcBef>
                <a:spcPct val="0"/>
              </a:spcBef>
            </a:pPr>
            <a:r>
              <a:rPr lang="pl-PL" sz="2333" b="1" spc="616" dirty="0">
                <a:solidFill>
                  <a:srgbClr val="231F20"/>
                </a:solidFill>
                <a:latin typeface="Aptos" panose="020B0004020202020204" pitchFamily="34" charset="0"/>
              </a:rPr>
              <a:t>SLAJD 2: </a:t>
            </a:r>
            <a:r>
              <a:rPr lang="pl-PL" sz="2333" b="1" spc="616" dirty="0">
                <a:solidFill>
                  <a:schemeClr val="accent1"/>
                </a:solidFill>
                <a:latin typeface="Aptos" panose="020B0004020202020204" pitchFamily="34" charset="0"/>
              </a:rPr>
              <a:t>INSTRUMENTY RYNKU FINANSOWEGO</a:t>
            </a:r>
            <a:endParaRPr lang="en-US" sz="2333" b="1" spc="616" dirty="0">
              <a:solidFill>
                <a:schemeClr val="accent1"/>
              </a:solidFill>
              <a:latin typeface="Aptos" panose="020B0004020202020204" pitchFamily="34" charset="0"/>
            </a:endParaRPr>
          </a:p>
        </p:txBody>
      </p:sp>
      <p:grpSp>
        <p:nvGrpSpPr>
          <p:cNvPr id="21" name="Group 21">
            <a:extLst>
              <a:ext uri="{FF2B5EF4-FFF2-40B4-BE49-F238E27FC236}">
                <a16:creationId xmlns:a16="http://schemas.microsoft.com/office/drawing/2014/main" id="{71716617-3CFD-79B2-9FD4-9607D516430F}"/>
              </a:ext>
            </a:extLst>
          </p:cNvPr>
          <p:cNvGrpSpPr/>
          <p:nvPr/>
        </p:nvGrpSpPr>
        <p:grpSpPr>
          <a:xfrm>
            <a:off x="10888780" y="5379627"/>
            <a:ext cx="1396463" cy="1585147"/>
            <a:chOff x="0" y="0"/>
            <a:chExt cx="551689" cy="626231"/>
          </a:xfrm>
        </p:grpSpPr>
        <p:sp>
          <p:nvSpPr>
            <p:cNvPr id="22" name="Freeform 22">
              <a:extLst>
                <a:ext uri="{FF2B5EF4-FFF2-40B4-BE49-F238E27FC236}">
                  <a16:creationId xmlns:a16="http://schemas.microsoft.com/office/drawing/2014/main" id="{CC45F4AC-0319-46B9-DF57-451C1849E89A}"/>
                </a:ext>
              </a:extLst>
            </p:cNvPr>
            <p:cNvSpPr/>
            <p:nvPr/>
          </p:nvSpPr>
          <p:spPr>
            <a:xfrm>
              <a:off x="0" y="0"/>
              <a:ext cx="551689" cy="626231"/>
            </a:xfrm>
            <a:custGeom>
              <a:avLst/>
              <a:gdLst/>
              <a:ahLst/>
              <a:cxnLst/>
              <a:rect l="l" t="t" r="r" b="b"/>
              <a:pathLst>
                <a:path w="551689" h="626231">
                  <a:moveTo>
                    <a:pt x="0" y="0"/>
                  </a:moveTo>
                  <a:lnTo>
                    <a:pt x="551689" y="0"/>
                  </a:lnTo>
                  <a:lnTo>
                    <a:pt x="551689" y="626231"/>
                  </a:lnTo>
                  <a:lnTo>
                    <a:pt x="0" y="626231"/>
                  </a:lnTo>
                  <a:close/>
                </a:path>
              </a:pathLst>
            </a:custGeom>
            <a:solidFill>
              <a:srgbClr val="CCCCCC"/>
            </a:solidFill>
          </p:spPr>
          <p:txBody>
            <a:bodyPr/>
            <a:lstStyle/>
            <a:p>
              <a:pPr defTabSz="609630"/>
              <a:endParaRPr lang="pl-PL" sz="1200">
                <a:solidFill>
                  <a:prstClr val="black"/>
                </a:solidFill>
                <a:latin typeface="Calibri"/>
              </a:endParaRPr>
            </a:p>
          </p:txBody>
        </p:sp>
        <p:sp>
          <p:nvSpPr>
            <p:cNvPr id="23" name="TextBox 23">
              <a:extLst>
                <a:ext uri="{FF2B5EF4-FFF2-40B4-BE49-F238E27FC236}">
                  <a16:creationId xmlns:a16="http://schemas.microsoft.com/office/drawing/2014/main" id="{1CE13F99-F59F-F775-4B90-BAFEB6836E98}"/>
                </a:ext>
              </a:extLst>
            </p:cNvPr>
            <p:cNvSpPr txBox="1"/>
            <p:nvPr/>
          </p:nvSpPr>
          <p:spPr>
            <a:xfrm>
              <a:off x="0" y="-19050"/>
              <a:ext cx="551689" cy="645281"/>
            </a:xfrm>
            <a:prstGeom prst="rect">
              <a:avLst/>
            </a:prstGeom>
          </p:spPr>
          <p:txBody>
            <a:bodyPr lIns="33867" tIns="33867" rIns="33867" bIns="33867" rtlCol="0" anchor="ctr"/>
            <a:lstStyle/>
            <a:p>
              <a:pPr algn="ctr" defTabSz="609630">
                <a:lnSpc>
                  <a:spcPts val="1906"/>
                </a:lnSpc>
              </a:pPr>
              <a:endParaRPr sz="1200">
                <a:solidFill>
                  <a:prstClr val="black"/>
                </a:solidFill>
                <a:latin typeface="Calibri"/>
              </a:endParaRPr>
            </a:p>
          </p:txBody>
        </p:sp>
      </p:grpSp>
      <p:grpSp>
        <p:nvGrpSpPr>
          <p:cNvPr id="24" name="Group 24">
            <a:extLst>
              <a:ext uri="{FF2B5EF4-FFF2-40B4-BE49-F238E27FC236}">
                <a16:creationId xmlns:a16="http://schemas.microsoft.com/office/drawing/2014/main" id="{28FB4F1E-F834-83C7-9392-E3A4509DE2A3}"/>
              </a:ext>
            </a:extLst>
          </p:cNvPr>
          <p:cNvGrpSpPr/>
          <p:nvPr/>
        </p:nvGrpSpPr>
        <p:grpSpPr>
          <a:xfrm>
            <a:off x="-149612" y="-899347"/>
            <a:ext cx="1396463" cy="1585147"/>
            <a:chOff x="0" y="0"/>
            <a:chExt cx="551689" cy="626231"/>
          </a:xfrm>
        </p:grpSpPr>
        <p:sp>
          <p:nvSpPr>
            <p:cNvPr id="25" name="Freeform 25">
              <a:extLst>
                <a:ext uri="{FF2B5EF4-FFF2-40B4-BE49-F238E27FC236}">
                  <a16:creationId xmlns:a16="http://schemas.microsoft.com/office/drawing/2014/main" id="{6A560E93-6325-808D-1211-A852D15067E9}"/>
                </a:ext>
              </a:extLst>
            </p:cNvPr>
            <p:cNvSpPr/>
            <p:nvPr/>
          </p:nvSpPr>
          <p:spPr>
            <a:xfrm>
              <a:off x="0" y="0"/>
              <a:ext cx="551689" cy="626231"/>
            </a:xfrm>
            <a:custGeom>
              <a:avLst/>
              <a:gdLst/>
              <a:ahLst/>
              <a:cxnLst/>
              <a:rect l="l" t="t" r="r" b="b"/>
              <a:pathLst>
                <a:path w="551689" h="626231">
                  <a:moveTo>
                    <a:pt x="0" y="0"/>
                  </a:moveTo>
                  <a:lnTo>
                    <a:pt x="551689" y="0"/>
                  </a:lnTo>
                  <a:lnTo>
                    <a:pt x="551689" y="626231"/>
                  </a:lnTo>
                  <a:lnTo>
                    <a:pt x="0" y="626231"/>
                  </a:lnTo>
                  <a:close/>
                </a:path>
              </a:pathLst>
            </a:custGeom>
            <a:solidFill>
              <a:srgbClr val="CCCCCC"/>
            </a:solidFill>
          </p:spPr>
          <p:txBody>
            <a:bodyPr/>
            <a:lstStyle/>
            <a:p>
              <a:pPr defTabSz="609630"/>
              <a:endParaRPr lang="pl-PL" sz="1200">
                <a:solidFill>
                  <a:prstClr val="black"/>
                </a:solidFill>
                <a:latin typeface="Calibri"/>
              </a:endParaRPr>
            </a:p>
          </p:txBody>
        </p:sp>
        <p:sp>
          <p:nvSpPr>
            <p:cNvPr id="26" name="TextBox 26">
              <a:extLst>
                <a:ext uri="{FF2B5EF4-FFF2-40B4-BE49-F238E27FC236}">
                  <a16:creationId xmlns:a16="http://schemas.microsoft.com/office/drawing/2014/main" id="{75617B95-FF58-B5A5-A38C-A7867271D662}"/>
                </a:ext>
              </a:extLst>
            </p:cNvPr>
            <p:cNvSpPr txBox="1"/>
            <p:nvPr/>
          </p:nvSpPr>
          <p:spPr>
            <a:xfrm>
              <a:off x="0" y="-19050"/>
              <a:ext cx="551689" cy="645281"/>
            </a:xfrm>
            <a:prstGeom prst="rect">
              <a:avLst/>
            </a:prstGeom>
          </p:spPr>
          <p:txBody>
            <a:bodyPr lIns="33867" tIns="33867" rIns="33867" bIns="33867" rtlCol="0" anchor="ctr"/>
            <a:lstStyle/>
            <a:p>
              <a:pPr algn="ctr" defTabSz="609630">
                <a:lnSpc>
                  <a:spcPts val="1906"/>
                </a:lnSpc>
              </a:pPr>
              <a:endParaRPr sz="1200">
                <a:solidFill>
                  <a:prstClr val="black"/>
                </a:solidFill>
                <a:latin typeface="Calibri"/>
              </a:endParaRPr>
            </a:p>
          </p:txBody>
        </p:sp>
      </p:grpSp>
      <p:sp>
        <p:nvSpPr>
          <p:cNvPr id="12" name="TextBox 11">
            <a:extLst>
              <a:ext uri="{FF2B5EF4-FFF2-40B4-BE49-F238E27FC236}">
                <a16:creationId xmlns:a16="http://schemas.microsoft.com/office/drawing/2014/main" id="{EB3453D2-6C03-9FBC-2430-8B2F07FE7A38}"/>
              </a:ext>
            </a:extLst>
          </p:cNvPr>
          <p:cNvSpPr txBox="1"/>
          <p:nvPr/>
        </p:nvSpPr>
        <p:spPr>
          <a:xfrm>
            <a:off x="77990" y="1668953"/>
            <a:ext cx="9664361" cy="1022844"/>
          </a:xfrm>
          <a:prstGeom prst="rect">
            <a:avLst/>
          </a:prstGeom>
        </p:spPr>
        <p:txBody>
          <a:bodyPr wrap="square" lIns="0" tIns="0" rIns="0" bIns="0" rtlCol="0" anchor="t">
            <a:spAutoFit/>
          </a:bodyPr>
          <a:lstStyle/>
          <a:p>
            <a:pPr algn="just" defTabSz="609630">
              <a:lnSpc>
                <a:spcPts val="2661"/>
              </a:lnSpc>
            </a:pPr>
            <a:r>
              <a:rPr lang="pl-PL" sz="1133" b="1" spc="189" dirty="0">
                <a:solidFill>
                  <a:prstClr val="black"/>
                </a:solidFill>
                <a:latin typeface="DM Sans"/>
              </a:rPr>
              <a:t> </a:t>
            </a:r>
          </a:p>
          <a:p>
            <a:pPr marL="304815" indent="-304815" algn="just" defTabSz="609630">
              <a:lnSpc>
                <a:spcPts val="2661"/>
              </a:lnSpc>
              <a:buFont typeface="Arial" panose="020B0604020202020204" pitchFamily="34" charset="0"/>
              <a:buChar char="•"/>
            </a:pPr>
            <a:endParaRPr lang="pl-PL" sz="1133" spc="189" dirty="0">
              <a:solidFill>
                <a:prstClr val="black"/>
              </a:solidFill>
              <a:latin typeface="DM Sans"/>
            </a:endParaRPr>
          </a:p>
          <a:p>
            <a:pPr marL="304815" indent="-304815" algn="just" defTabSz="609630">
              <a:lnSpc>
                <a:spcPts val="2661"/>
              </a:lnSpc>
              <a:buFont typeface="Arial" panose="020B0604020202020204" pitchFamily="34" charset="0"/>
              <a:buChar char="•"/>
            </a:pPr>
            <a:endParaRPr lang="en-US" sz="1929" spc="189" dirty="0">
              <a:solidFill>
                <a:prstClr val="black"/>
              </a:solidFill>
              <a:latin typeface="DM Sans"/>
            </a:endParaRPr>
          </a:p>
        </p:txBody>
      </p:sp>
      <p:sp>
        <p:nvSpPr>
          <p:cNvPr id="3" name="pole tekstowe 2">
            <a:extLst>
              <a:ext uri="{FF2B5EF4-FFF2-40B4-BE49-F238E27FC236}">
                <a16:creationId xmlns:a16="http://schemas.microsoft.com/office/drawing/2014/main" id="{D1DBD36D-4BDE-8E75-AC77-3E09BF5A90DE}"/>
              </a:ext>
            </a:extLst>
          </p:cNvPr>
          <p:cNvSpPr txBox="1"/>
          <p:nvPr/>
        </p:nvSpPr>
        <p:spPr>
          <a:xfrm>
            <a:off x="352627" y="1456126"/>
            <a:ext cx="8098276" cy="923330"/>
          </a:xfrm>
          <a:prstGeom prst="rect">
            <a:avLst/>
          </a:prstGeom>
          <a:noFill/>
        </p:spPr>
        <p:txBody>
          <a:bodyPr wrap="square">
            <a:spAutoFit/>
          </a:bodyPr>
          <a:lstStyle/>
          <a:p>
            <a:r>
              <a:rPr lang="pl-PL" dirty="0"/>
              <a:t>Instrument finansowy jest umową, która reguluje wzajemne relacje finansowe pomiędzy stronami, w jakich one pozostają od chwili zawarcia tej umowy. Do instrumentów finansowych zalicza się:</a:t>
            </a:r>
          </a:p>
        </p:txBody>
      </p:sp>
      <p:sp>
        <p:nvSpPr>
          <p:cNvPr id="4" name="pole tekstowe 3">
            <a:extLst>
              <a:ext uri="{FF2B5EF4-FFF2-40B4-BE49-F238E27FC236}">
                <a16:creationId xmlns:a16="http://schemas.microsoft.com/office/drawing/2014/main" id="{C1AB1BD3-1BAB-F050-9A65-1941479268A3}"/>
              </a:ext>
            </a:extLst>
          </p:cNvPr>
          <p:cNvSpPr txBox="1"/>
          <p:nvPr/>
        </p:nvSpPr>
        <p:spPr>
          <a:xfrm>
            <a:off x="3907562" y="2312468"/>
            <a:ext cx="6981218" cy="2822376"/>
          </a:xfrm>
          <a:prstGeom prst="rect">
            <a:avLst/>
          </a:prstGeom>
          <a:noFill/>
        </p:spPr>
        <p:txBody>
          <a:bodyPr wrap="square" rtlCol="0">
            <a:spAutoFit/>
          </a:bodyPr>
          <a:lstStyle/>
          <a:p>
            <a:pPr algn="l"/>
            <a:endParaRPr lang="pl-PL" sz="1800" b="0" i="0" u="none" strike="noStrike" baseline="0" dirty="0">
              <a:solidFill>
                <a:srgbClr val="000000"/>
              </a:solidFill>
              <a:latin typeface="Times New Roman" panose="02020603050405020304" pitchFamily="18" charset="0"/>
            </a:endParaRPr>
          </a:p>
          <a:p>
            <a:pPr>
              <a:lnSpc>
                <a:spcPct val="150000"/>
              </a:lnSpc>
            </a:pPr>
            <a:endParaRPr lang="pl-PL" sz="1800" b="0" i="0" u="none" strike="noStrike" baseline="0" dirty="0">
              <a:solidFill>
                <a:srgbClr val="000000"/>
              </a:solidFill>
              <a:latin typeface="Aptos" panose="020B0004020202020204" pitchFamily="34" charset="0"/>
            </a:endParaRPr>
          </a:p>
          <a:p>
            <a:pPr marL="342900" indent="-342900">
              <a:lnSpc>
                <a:spcPct val="150000"/>
              </a:lnSpc>
              <a:buFont typeface="Wingdings" panose="05000000000000000000" pitchFamily="2" charset="2"/>
              <a:buChar char="Ø"/>
            </a:pPr>
            <a:r>
              <a:rPr lang="pl-PL" sz="1800" b="0" i="0" u="none" strike="noStrike" baseline="0" dirty="0">
                <a:solidFill>
                  <a:srgbClr val="000000"/>
                </a:solidFill>
                <a:latin typeface="Aptos" panose="020B0004020202020204" pitchFamily="34" charset="0"/>
              </a:rPr>
              <a:t>papiery wartościowe </a:t>
            </a:r>
          </a:p>
          <a:p>
            <a:pPr marL="342900" indent="-342900">
              <a:lnSpc>
                <a:spcPct val="150000"/>
              </a:lnSpc>
              <a:buFont typeface="Wingdings" panose="05000000000000000000" pitchFamily="2" charset="2"/>
              <a:buChar char="Ø"/>
            </a:pPr>
            <a:r>
              <a:rPr lang="pl-PL" sz="1800" b="0" i="0" u="none" strike="noStrike" baseline="0" dirty="0">
                <a:solidFill>
                  <a:srgbClr val="000000"/>
                </a:solidFill>
                <a:latin typeface="Aptos" panose="020B0004020202020204" pitchFamily="34" charset="0"/>
              </a:rPr>
              <a:t> jednostki uczestnictwa w funduszach inwestycyjnych otwartych </a:t>
            </a:r>
          </a:p>
          <a:p>
            <a:pPr marL="342900" indent="-342900">
              <a:lnSpc>
                <a:spcPct val="150000"/>
              </a:lnSpc>
              <a:buFont typeface="Wingdings" panose="05000000000000000000" pitchFamily="2" charset="2"/>
              <a:buChar char="Ø"/>
            </a:pPr>
            <a:r>
              <a:rPr lang="pl-PL" sz="1800" b="0" i="0" u="none" strike="noStrike" baseline="0" dirty="0">
                <a:solidFill>
                  <a:srgbClr val="000000"/>
                </a:solidFill>
                <a:latin typeface="Aptos" panose="020B0004020202020204" pitchFamily="34" charset="0"/>
              </a:rPr>
              <a:t> instrumenty rynku pieniężnego </a:t>
            </a:r>
          </a:p>
          <a:p>
            <a:pPr marL="342900" indent="-342900">
              <a:lnSpc>
                <a:spcPct val="150000"/>
              </a:lnSpc>
              <a:buFont typeface="Wingdings" panose="05000000000000000000" pitchFamily="2" charset="2"/>
              <a:buChar char="Ø"/>
            </a:pPr>
            <a:r>
              <a:rPr lang="pl-PL" sz="1800" b="0" i="0" u="none" strike="noStrike" baseline="0" dirty="0">
                <a:solidFill>
                  <a:srgbClr val="000000"/>
                </a:solidFill>
                <a:latin typeface="Aptos" panose="020B0004020202020204" pitchFamily="34" charset="0"/>
              </a:rPr>
              <a:t> instrumenty pochodne</a:t>
            </a:r>
          </a:p>
          <a:p>
            <a:pPr marL="342900" indent="-342900">
              <a:lnSpc>
                <a:spcPct val="150000"/>
              </a:lnSpc>
              <a:buFont typeface="Wingdings" panose="05000000000000000000" pitchFamily="2" charset="2"/>
              <a:buChar char="Ø"/>
            </a:pPr>
            <a:r>
              <a:rPr lang="pl-PL" sz="1800" b="0" i="0" u="none" strike="noStrike" baseline="0" dirty="0">
                <a:solidFill>
                  <a:srgbClr val="000000"/>
                </a:solidFill>
                <a:latin typeface="Aptos" panose="020B0004020202020204" pitchFamily="34" charset="0"/>
              </a:rPr>
              <a:t> kontrakty na różnicę </a:t>
            </a:r>
          </a:p>
        </p:txBody>
      </p:sp>
      <p:pic>
        <p:nvPicPr>
          <p:cNvPr id="7" name="Obraz 6">
            <a:extLst>
              <a:ext uri="{FF2B5EF4-FFF2-40B4-BE49-F238E27FC236}">
                <a16:creationId xmlns:a16="http://schemas.microsoft.com/office/drawing/2014/main" id="{39D713F8-D12E-12CA-54FE-BFD1AD09570A}"/>
              </a:ext>
            </a:extLst>
          </p:cNvPr>
          <p:cNvPicPr>
            <a:picLocks noChangeAspect="1"/>
          </p:cNvPicPr>
          <p:nvPr/>
        </p:nvPicPr>
        <p:blipFill>
          <a:blip r:embed="rId4"/>
          <a:stretch>
            <a:fillRect/>
          </a:stretch>
        </p:blipFill>
        <p:spPr>
          <a:xfrm>
            <a:off x="8450903" y="4395940"/>
            <a:ext cx="3766697" cy="2462060"/>
          </a:xfrm>
          <a:prstGeom prst="rect">
            <a:avLst/>
          </a:prstGeom>
        </p:spPr>
      </p:pic>
      <p:pic>
        <p:nvPicPr>
          <p:cNvPr id="9" name="Obraz 8">
            <a:extLst>
              <a:ext uri="{FF2B5EF4-FFF2-40B4-BE49-F238E27FC236}">
                <a16:creationId xmlns:a16="http://schemas.microsoft.com/office/drawing/2014/main" id="{042384EE-EBB9-B6D2-D035-0D3C4025680C}"/>
              </a:ext>
            </a:extLst>
          </p:cNvPr>
          <p:cNvPicPr>
            <a:picLocks noChangeAspect="1"/>
          </p:cNvPicPr>
          <p:nvPr/>
        </p:nvPicPr>
        <p:blipFill>
          <a:blip r:embed="rId5"/>
          <a:stretch>
            <a:fillRect/>
          </a:stretch>
        </p:blipFill>
        <p:spPr>
          <a:xfrm>
            <a:off x="491937" y="5189047"/>
            <a:ext cx="2305821" cy="1618656"/>
          </a:xfrm>
          <a:prstGeom prst="rect">
            <a:avLst/>
          </a:prstGeom>
        </p:spPr>
      </p:pic>
    </p:spTree>
    <p:extLst>
      <p:ext uri="{BB962C8B-B14F-4D97-AF65-F5344CB8AC3E}">
        <p14:creationId xmlns:p14="http://schemas.microsoft.com/office/powerpoint/2010/main" val="397152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585C0A12-F8A1-81FA-6216-99EA1BD1482D}"/>
              </a:ext>
            </a:extLst>
          </p:cNvPr>
          <p:cNvSpPr txBox="1"/>
          <p:nvPr/>
        </p:nvSpPr>
        <p:spPr>
          <a:xfrm>
            <a:off x="1397480" y="1388853"/>
            <a:ext cx="9739222" cy="4185761"/>
          </a:xfrm>
          <a:prstGeom prst="rect">
            <a:avLst/>
          </a:prstGeom>
          <a:noFill/>
        </p:spPr>
        <p:txBody>
          <a:bodyPr wrap="square">
            <a:spAutoFit/>
          </a:bodyPr>
          <a:lstStyle/>
          <a:p>
            <a:r>
              <a:rPr lang="pl-PL" sz="1400" b="0" i="0" dirty="0">
                <a:solidFill>
                  <a:srgbClr val="1F1F1F"/>
                </a:solidFill>
                <a:effectLst/>
                <a:latin typeface="Aptos" panose="020B0004020202020204" pitchFamily="34" charset="0"/>
              </a:rPr>
              <a:t>Instrumenty finansowe:</a:t>
            </a:r>
          </a:p>
          <a:p>
            <a:r>
              <a:rPr lang="pl-PL" sz="1400" b="1" dirty="0">
                <a:solidFill>
                  <a:srgbClr val="1F1F1F"/>
                </a:solidFill>
                <a:latin typeface="Aptos" panose="020B0004020202020204" pitchFamily="34" charset="0"/>
              </a:rPr>
              <a:t>Papiery wartościowe </a:t>
            </a:r>
            <a:r>
              <a:rPr lang="pl-PL" sz="1400" dirty="0">
                <a:solidFill>
                  <a:srgbClr val="1F1F1F"/>
                </a:solidFill>
                <a:latin typeface="Aptos" panose="020B0004020202020204" pitchFamily="34" charset="0"/>
              </a:rPr>
              <a:t>-to dokumenty lub elektroniczne zapisy potwierdzające prawa majątkowe, takie jak prawo do zysku czy udział w kapitale, i mogą być przedmiotem obrotu na rynkach finansowych. Kluczową cechą jest ich zbywalność, co pozwala na ich kupno i sprzedaż. Do najpopularniejszych przykładów należą akcje (udziałowe) oraz obligacje (dłużne). </a:t>
            </a:r>
          </a:p>
          <a:p>
            <a:r>
              <a:rPr lang="pl-PL" sz="1400" dirty="0">
                <a:solidFill>
                  <a:srgbClr val="1F1F1F"/>
                </a:solidFill>
                <a:latin typeface="Aptos" panose="020B0004020202020204" pitchFamily="34" charset="0"/>
              </a:rPr>
              <a:t>  </a:t>
            </a:r>
          </a:p>
          <a:p>
            <a:r>
              <a:rPr lang="pl-PL" sz="1400" b="1" dirty="0">
                <a:solidFill>
                  <a:srgbClr val="1F1F1F"/>
                </a:solidFill>
                <a:latin typeface="Aptos" panose="020B0004020202020204" pitchFamily="34" charset="0"/>
              </a:rPr>
              <a:t>Czym są papiery wartościowe?</a:t>
            </a:r>
          </a:p>
          <a:p>
            <a:r>
              <a:rPr lang="pl-PL" sz="1400" b="1" dirty="0">
                <a:solidFill>
                  <a:srgbClr val="1F1F1F"/>
                </a:solidFill>
                <a:latin typeface="Aptos" panose="020B0004020202020204" pitchFamily="34" charset="0"/>
              </a:rPr>
              <a:t>Potwierdzenie praw majątkowych</a:t>
            </a:r>
            <a:r>
              <a:rPr lang="pl-PL" sz="1400" dirty="0">
                <a:solidFill>
                  <a:srgbClr val="1F1F1F"/>
                </a:solidFill>
                <a:latin typeface="Aptos" panose="020B0004020202020204" pitchFamily="34" charset="0"/>
              </a:rPr>
              <a:t>: Papiery wartościowe są instrumentami finansowymi, które ucieleśniają określone prawa, najczęściej majątkowe, np. prawo do części majątku spółki lub prawo do wierzytelności. </a:t>
            </a:r>
          </a:p>
          <a:p>
            <a:r>
              <a:rPr lang="pl-PL" sz="1400" b="1" dirty="0">
                <a:solidFill>
                  <a:srgbClr val="1F1F1F"/>
                </a:solidFill>
                <a:latin typeface="Aptos" panose="020B0004020202020204" pitchFamily="34" charset="0"/>
              </a:rPr>
              <a:t>Zbywalność</a:t>
            </a:r>
            <a:r>
              <a:rPr lang="pl-PL" sz="1400" dirty="0">
                <a:solidFill>
                  <a:srgbClr val="1F1F1F"/>
                </a:solidFill>
                <a:latin typeface="Aptos" panose="020B0004020202020204" pitchFamily="34" charset="0"/>
              </a:rPr>
              <a:t>: Można je sprzedawać i kupować na rynku finansowym, co pozwala na łatwe przenoszenie własności praw majątkowych. </a:t>
            </a:r>
          </a:p>
          <a:p>
            <a:r>
              <a:rPr lang="pl-PL" sz="1400" b="1" dirty="0">
                <a:solidFill>
                  <a:srgbClr val="1F1F1F"/>
                </a:solidFill>
                <a:latin typeface="Aptos" panose="020B0004020202020204" pitchFamily="34" charset="0"/>
              </a:rPr>
              <a:t>Inkorporacja</a:t>
            </a:r>
            <a:r>
              <a:rPr lang="pl-PL" sz="1400" dirty="0">
                <a:solidFill>
                  <a:srgbClr val="1F1F1F"/>
                </a:solidFill>
                <a:latin typeface="Aptos" panose="020B0004020202020204" pitchFamily="34" charset="0"/>
              </a:rPr>
              <a:t>: Prawo majątkowe jest w nich zawarte, czyli jest z nimi ściśle powiązane, a do wykonania tego prawa konieczne jest posiadanie samego papieru. </a:t>
            </a:r>
          </a:p>
          <a:p>
            <a:r>
              <a:rPr lang="pl-PL" sz="1400" b="1" dirty="0">
                <a:solidFill>
                  <a:srgbClr val="1F1F1F"/>
                </a:solidFill>
                <a:latin typeface="Aptos" panose="020B0004020202020204" pitchFamily="34" charset="0"/>
              </a:rPr>
              <a:t>Dematerializacja</a:t>
            </a:r>
            <a:r>
              <a:rPr lang="pl-PL" sz="1400" dirty="0">
                <a:solidFill>
                  <a:srgbClr val="1F1F1F"/>
                </a:solidFill>
                <a:latin typeface="Aptos" panose="020B0004020202020204" pitchFamily="34" charset="0"/>
              </a:rPr>
              <a:t>: Obecnie papiery wartościowe często istnieją w formie elektronicznej, a nie jako fizyczne dokumenty papierowe, zwłaszcza gdy są zarejestrowane w Krajowym Depozycie Papierów Wartościowych (KDPW).</a:t>
            </a:r>
          </a:p>
          <a:p>
            <a:endParaRPr lang="pl-PL" sz="1400" dirty="0">
              <a:solidFill>
                <a:srgbClr val="1F1F1F"/>
              </a:solidFill>
              <a:latin typeface="Aptos" panose="020B0004020202020204" pitchFamily="34" charset="0"/>
            </a:endParaRPr>
          </a:p>
          <a:p>
            <a:r>
              <a:rPr lang="pl-PL" sz="1400" b="1" dirty="0">
                <a:solidFill>
                  <a:srgbClr val="1F1F1F"/>
                </a:solidFill>
                <a:latin typeface="Aptos" panose="020B0004020202020204" pitchFamily="34" charset="0"/>
              </a:rPr>
              <a:t>Jednostka uczestnictwa </a:t>
            </a:r>
            <a:r>
              <a:rPr lang="pl-PL" sz="1400" dirty="0">
                <a:solidFill>
                  <a:srgbClr val="1F1F1F"/>
                </a:solidFill>
                <a:latin typeface="Aptos" panose="020B0004020202020204" pitchFamily="34" charset="0"/>
              </a:rPr>
              <a:t>to «tytuł prawny», który potwierdza prawo do udziału w aktywach «otwartego funduszu inwestycyjnego» (FIO) i stanowi podstawową formę inwestycji w taki fundusz. W zamian za wpłacone pieniądze inwestor otrzymuje jednostki, które reprezentują jego udział w funduszu i mają wartość zależną od aktywów funduszu. Jednostki te są codziennie wyceniane, a ich cena zmienia się wraz z wartością inwestycji funduszu.  </a:t>
            </a:r>
            <a:endParaRPr lang="pl-PL" sz="1400" b="0" i="0" dirty="0">
              <a:solidFill>
                <a:srgbClr val="1F1F1F"/>
              </a:solidFill>
              <a:effectLst/>
              <a:latin typeface="Aptos" panose="020B0004020202020204" pitchFamily="34" charset="0"/>
            </a:endParaRPr>
          </a:p>
        </p:txBody>
      </p:sp>
      <p:sp>
        <p:nvSpPr>
          <p:cNvPr id="6" name="pole tekstowe 5">
            <a:extLst>
              <a:ext uri="{FF2B5EF4-FFF2-40B4-BE49-F238E27FC236}">
                <a16:creationId xmlns:a16="http://schemas.microsoft.com/office/drawing/2014/main" id="{ABC499B1-75BD-8F54-9E59-5C2423047C35}"/>
              </a:ext>
            </a:extLst>
          </p:cNvPr>
          <p:cNvSpPr txBox="1"/>
          <p:nvPr/>
        </p:nvSpPr>
        <p:spPr>
          <a:xfrm>
            <a:off x="1397480" y="751148"/>
            <a:ext cx="9178505" cy="369332"/>
          </a:xfrm>
          <a:prstGeom prst="rect">
            <a:avLst/>
          </a:prstGeom>
          <a:noFill/>
        </p:spPr>
        <p:txBody>
          <a:bodyPr wrap="square">
            <a:spAutoFit/>
          </a:bodyPr>
          <a:lstStyle/>
          <a:p>
            <a:pPr>
              <a:spcBef>
                <a:spcPct val="0"/>
              </a:spcBef>
            </a:pPr>
            <a:r>
              <a:rPr lang="pl-PL" sz="1800" b="1" spc="616" dirty="0">
                <a:solidFill>
                  <a:srgbClr val="231F20"/>
                </a:solidFill>
                <a:latin typeface="Arial" panose="020B0604020202020204" pitchFamily="34" charset="0"/>
                <a:cs typeface="Arial" panose="020B0604020202020204" pitchFamily="34" charset="0"/>
              </a:rPr>
              <a:t>Materiał uzupełniający dla nauczyciela- slajd 2</a:t>
            </a:r>
            <a:endParaRPr lang="en-US" sz="1800" b="1" spc="616" dirty="0">
              <a:solidFill>
                <a:srgbClr val="231F20"/>
              </a:solidFill>
              <a:latin typeface="Arial" panose="020B0604020202020204" pitchFamily="34" charset="0"/>
              <a:cs typeface="Arial" panose="020B0604020202020204" pitchFamily="34" charset="0"/>
            </a:endParaRPr>
          </a:p>
        </p:txBody>
      </p:sp>
      <p:sp>
        <p:nvSpPr>
          <p:cNvPr id="8" name="Freeform 19">
            <a:extLst>
              <a:ext uri="{FF2B5EF4-FFF2-40B4-BE49-F238E27FC236}">
                <a16:creationId xmlns:a16="http://schemas.microsoft.com/office/drawing/2014/main" id="{E6E1BA7B-DDB7-FB20-7D14-16EE6DD8AF97}"/>
              </a:ext>
            </a:extLst>
          </p:cNvPr>
          <p:cNvSpPr/>
          <p:nvPr/>
        </p:nvSpPr>
        <p:spPr>
          <a:xfrm rot="887923">
            <a:off x="9052255" y="-2885733"/>
            <a:ext cx="4688387" cy="4810845"/>
          </a:xfrm>
          <a:custGeom>
            <a:avLst/>
            <a:gdLst/>
            <a:ahLst/>
            <a:cxnLst/>
            <a:rect l="l" t="t" r="r" b="b"/>
            <a:pathLst>
              <a:path w="7032580" h="7216267">
                <a:moveTo>
                  <a:pt x="0" y="0"/>
                </a:moveTo>
                <a:lnTo>
                  <a:pt x="7032580" y="0"/>
                </a:lnTo>
                <a:lnTo>
                  <a:pt x="7032580" y="7216267"/>
                </a:lnTo>
                <a:lnTo>
                  <a:pt x="0" y="72162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l-PL" sz="1200"/>
          </a:p>
        </p:txBody>
      </p:sp>
    </p:spTree>
    <p:extLst>
      <p:ext uri="{BB962C8B-B14F-4D97-AF65-F5344CB8AC3E}">
        <p14:creationId xmlns:p14="http://schemas.microsoft.com/office/powerpoint/2010/main" val="4129471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585C0A12-F8A1-81FA-6216-99EA1BD1482D}"/>
              </a:ext>
            </a:extLst>
          </p:cNvPr>
          <p:cNvSpPr txBox="1"/>
          <p:nvPr/>
        </p:nvSpPr>
        <p:spPr>
          <a:xfrm>
            <a:off x="926963" y="1246810"/>
            <a:ext cx="9974815" cy="3016210"/>
          </a:xfrm>
          <a:prstGeom prst="rect">
            <a:avLst/>
          </a:prstGeom>
          <a:noFill/>
        </p:spPr>
        <p:txBody>
          <a:bodyPr wrap="square">
            <a:spAutoFit/>
          </a:bodyPr>
          <a:lstStyle/>
          <a:p>
            <a:r>
              <a:rPr lang="pl-PL" sz="1400" b="0" i="0" dirty="0">
                <a:solidFill>
                  <a:srgbClr val="1F1F1F"/>
                </a:solidFill>
                <a:effectLst/>
                <a:latin typeface="Aptos" panose="020B0004020202020204" pitchFamily="34" charset="0"/>
              </a:rPr>
              <a:t>Instrumenty finansowe:</a:t>
            </a:r>
          </a:p>
          <a:p>
            <a:pPr algn="l"/>
            <a:endParaRPr lang="pl-PL" sz="1800" b="0" i="0" u="none" strike="noStrike" baseline="0" dirty="0">
              <a:solidFill>
                <a:srgbClr val="000000"/>
              </a:solidFill>
              <a:latin typeface="Aptos" panose="020B0004020202020204" pitchFamily="34" charset="0"/>
            </a:endParaRPr>
          </a:p>
          <a:p>
            <a:r>
              <a:rPr lang="pl-PL" sz="1200" b="1" i="0" u="none" strike="noStrike" baseline="0" dirty="0">
                <a:solidFill>
                  <a:srgbClr val="000000"/>
                </a:solidFill>
                <a:latin typeface="Aptos" panose="020B0004020202020204" pitchFamily="34" charset="0"/>
              </a:rPr>
              <a:t>instrumenty rynku pieniężnego- </a:t>
            </a:r>
            <a:r>
              <a:rPr lang="pl-PL" sz="1200" b="0" i="0" dirty="0">
                <a:effectLst/>
                <a:latin typeface="Aptos" panose="020B0004020202020204" pitchFamily="34" charset="0"/>
              </a:rPr>
              <a:t>to krótkoterminowe papiery wartościowe i inne instrumenty finansowe, które służą do finansowania krótkoterminowych potrzeb i inwestycji, a ich termin zapadalności nie przekracza zazwyczaj jednego roku. Do najpopularniejszych instrumentów należą bony skarbowe, bony pieniężne, certyfikaty depozytowe, lokaty międzybankowe oraz weksle. </a:t>
            </a:r>
            <a:r>
              <a:rPr lang="pl-PL" sz="1200" b="0" i="0" u="none" strike="noStrike" baseline="0" dirty="0">
                <a:latin typeface="Aptos" panose="020B0004020202020204" pitchFamily="34" charset="0"/>
              </a:rPr>
              <a:t> </a:t>
            </a:r>
          </a:p>
          <a:p>
            <a:r>
              <a:rPr lang="pl-PL" sz="1200" b="0" i="0" u="none" strike="noStrike" baseline="0" dirty="0">
                <a:latin typeface="Aptos" panose="020B0004020202020204" pitchFamily="34" charset="0"/>
              </a:rPr>
              <a:t>      </a:t>
            </a:r>
          </a:p>
          <a:p>
            <a:r>
              <a:rPr lang="pl-PL" sz="1200" b="1" i="0" u="none" strike="noStrike" baseline="0" dirty="0">
                <a:latin typeface="Aptos" panose="020B0004020202020204" pitchFamily="34" charset="0"/>
              </a:rPr>
              <a:t>instrumenty pochodne </a:t>
            </a:r>
            <a:r>
              <a:rPr lang="pl-PL" sz="1200" b="0" i="0" u="none" strike="noStrike" baseline="0" dirty="0">
                <a:latin typeface="Aptos" panose="020B0004020202020204" pitchFamily="34" charset="0"/>
              </a:rPr>
              <a:t>- </a:t>
            </a:r>
            <a:r>
              <a:rPr lang="pl-PL" sz="1200" b="0" i="0" dirty="0">
                <a:effectLst/>
                <a:latin typeface="Aptos" panose="020B0004020202020204" pitchFamily="34" charset="0"/>
              </a:rPr>
              <a:t>(derywaty) to instrumenty finansowe, których wartość zależy od wartości innego, podstawowego instrumentu finansowego (tzw. instrumentu bazowego), takiego jak akcje, waluty, surowce czy stopy procentowe. Są one używane do zarządzania ryzykiem cenowym poprzez zabezpieczanie się przed niekorzystnymi zmianami, ale także do celów spekulacyjnych, pozwalając zarobić na zmianach wartości instrumentu bazowego bez jego bezpośredniego posiadania.  </a:t>
            </a:r>
          </a:p>
          <a:p>
            <a:r>
              <a:rPr lang="pl-PL" sz="1200" b="0" i="0" u="none" strike="noStrike" baseline="0" dirty="0">
                <a:latin typeface="Aptos" panose="020B0004020202020204" pitchFamily="34" charset="0"/>
              </a:rPr>
              <a:t>  </a:t>
            </a:r>
          </a:p>
          <a:p>
            <a:r>
              <a:rPr lang="pl-PL" sz="1200" b="1" i="0" u="none" strike="noStrike" baseline="0" dirty="0">
                <a:latin typeface="Aptos" panose="020B0004020202020204" pitchFamily="34" charset="0"/>
              </a:rPr>
              <a:t>kontrakty na różnicę </a:t>
            </a:r>
            <a:r>
              <a:rPr lang="pl-PL" sz="1200" b="0" i="0" u="none" strike="noStrike" baseline="0" dirty="0">
                <a:latin typeface="Aptos" panose="020B0004020202020204" pitchFamily="34" charset="0"/>
              </a:rPr>
              <a:t>-  (CFD, z ang. </a:t>
            </a:r>
            <a:r>
              <a:rPr lang="pl-PL" sz="1200" b="0" i="0" u="none" strike="noStrike" baseline="0" dirty="0" err="1">
                <a:latin typeface="Aptos" panose="020B0004020202020204" pitchFamily="34" charset="0"/>
              </a:rPr>
              <a:t>Contract</a:t>
            </a:r>
            <a:r>
              <a:rPr lang="pl-PL" sz="1200" b="0" i="0" u="none" strike="noStrike" baseline="0" dirty="0">
                <a:latin typeface="Aptos" panose="020B0004020202020204" pitchFamily="34" charset="0"/>
              </a:rPr>
              <a:t> for </a:t>
            </a:r>
            <a:r>
              <a:rPr lang="pl-PL" sz="1200" b="0" i="0" u="none" strike="noStrike" baseline="0" dirty="0" err="1">
                <a:latin typeface="Aptos" panose="020B0004020202020204" pitchFamily="34" charset="0"/>
              </a:rPr>
              <a:t>Difference</a:t>
            </a:r>
            <a:r>
              <a:rPr lang="pl-PL" sz="1200" b="0" i="0" u="none" strike="noStrike" baseline="0" dirty="0">
                <a:latin typeface="Aptos" panose="020B0004020202020204" pitchFamily="34" charset="0"/>
              </a:rPr>
              <a:t>) to instrumenty pochodne, które pozwalają na spekulację ceną aktywów bazowych, takich jak akcje, waluty czy towary, bez konieczności ich posiadania. Inwestorzy zyskują lub tracą na różnicy między ceną otwarcia a zamknięcia kontraktu, a transakcje są często lewarowane, co zwiększa potencjalne zyski, ale także ryzyko. </a:t>
            </a:r>
          </a:p>
          <a:p>
            <a:endParaRPr lang="pl-PL" sz="1400" b="0" i="0" dirty="0">
              <a:solidFill>
                <a:srgbClr val="1F1F1F"/>
              </a:solidFill>
              <a:effectLst/>
              <a:latin typeface="Aptos" panose="020B0004020202020204" pitchFamily="34" charset="0"/>
            </a:endParaRPr>
          </a:p>
        </p:txBody>
      </p:sp>
      <p:sp>
        <p:nvSpPr>
          <p:cNvPr id="6" name="pole tekstowe 5">
            <a:extLst>
              <a:ext uri="{FF2B5EF4-FFF2-40B4-BE49-F238E27FC236}">
                <a16:creationId xmlns:a16="http://schemas.microsoft.com/office/drawing/2014/main" id="{ABC499B1-75BD-8F54-9E59-5C2423047C35}"/>
              </a:ext>
            </a:extLst>
          </p:cNvPr>
          <p:cNvSpPr txBox="1"/>
          <p:nvPr/>
        </p:nvSpPr>
        <p:spPr>
          <a:xfrm>
            <a:off x="1397480" y="751148"/>
            <a:ext cx="9178505" cy="369332"/>
          </a:xfrm>
          <a:prstGeom prst="rect">
            <a:avLst/>
          </a:prstGeom>
          <a:noFill/>
        </p:spPr>
        <p:txBody>
          <a:bodyPr wrap="square">
            <a:spAutoFit/>
          </a:bodyPr>
          <a:lstStyle/>
          <a:p>
            <a:pPr>
              <a:spcBef>
                <a:spcPct val="0"/>
              </a:spcBef>
            </a:pPr>
            <a:r>
              <a:rPr lang="pl-PL" sz="1800" b="1" spc="616" dirty="0">
                <a:solidFill>
                  <a:srgbClr val="231F20"/>
                </a:solidFill>
                <a:latin typeface="Arial" panose="020B0604020202020204" pitchFamily="34" charset="0"/>
                <a:cs typeface="Arial" panose="020B0604020202020204" pitchFamily="34" charset="0"/>
              </a:rPr>
              <a:t>Materiał uzupełniający dla nauczyciela- slajd 2</a:t>
            </a:r>
            <a:endParaRPr lang="en-US" sz="1800" b="1" spc="616" dirty="0">
              <a:solidFill>
                <a:srgbClr val="231F20"/>
              </a:solidFill>
              <a:latin typeface="Arial" panose="020B0604020202020204" pitchFamily="34" charset="0"/>
              <a:cs typeface="Arial" panose="020B0604020202020204" pitchFamily="34" charset="0"/>
            </a:endParaRPr>
          </a:p>
        </p:txBody>
      </p:sp>
      <p:sp>
        <p:nvSpPr>
          <p:cNvPr id="8" name="Freeform 19">
            <a:extLst>
              <a:ext uri="{FF2B5EF4-FFF2-40B4-BE49-F238E27FC236}">
                <a16:creationId xmlns:a16="http://schemas.microsoft.com/office/drawing/2014/main" id="{E6E1BA7B-DDB7-FB20-7D14-16EE6DD8AF97}"/>
              </a:ext>
            </a:extLst>
          </p:cNvPr>
          <p:cNvSpPr/>
          <p:nvPr/>
        </p:nvSpPr>
        <p:spPr>
          <a:xfrm rot="887923">
            <a:off x="9052255" y="-2885733"/>
            <a:ext cx="4688387" cy="4810845"/>
          </a:xfrm>
          <a:custGeom>
            <a:avLst/>
            <a:gdLst/>
            <a:ahLst/>
            <a:cxnLst/>
            <a:rect l="l" t="t" r="r" b="b"/>
            <a:pathLst>
              <a:path w="7032580" h="7216267">
                <a:moveTo>
                  <a:pt x="0" y="0"/>
                </a:moveTo>
                <a:lnTo>
                  <a:pt x="7032580" y="0"/>
                </a:lnTo>
                <a:lnTo>
                  <a:pt x="7032580" y="7216267"/>
                </a:lnTo>
                <a:lnTo>
                  <a:pt x="0" y="72162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l-PL" sz="1200"/>
          </a:p>
        </p:txBody>
      </p:sp>
      <p:pic>
        <p:nvPicPr>
          <p:cNvPr id="3" name="Obraz 2">
            <a:extLst>
              <a:ext uri="{FF2B5EF4-FFF2-40B4-BE49-F238E27FC236}">
                <a16:creationId xmlns:a16="http://schemas.microsoft.com/office/drawing/2014/main" id="{9CF7DC06-A138-9E2E-0331-1814E2231EEC}"/>
              </a:ext>
            </a:extLst>
          </p:cNvPr>
          <p:cNvPicPr>
            <a:picLocks noChangeAspect="1"/>
          </p:cNvPicPr>
          <p:nvPr/>
        </p:nvPicPr>
        <p:blipFill>
          <a:blip r:embed="rId4"/>
          <a:stretch>
            <a:fillRect/>
          </a:stretch>
        </p:blipFill>
        <p:spPr>
          <a:xfrm>
            <a:off x="6613864" y="3898270"/>
            <a:ext cx="4175398" cy="2756129"/>
          </a:xfrm>
          <a:prstGeom prst="rect">
            <a:avLst/>
          </a:prstGeom>
        </p:spPr>
      </p:pic>
    </p:spTree>
    <p:extLst>
      <p:ext uri="{BB962C8B-B14F-4D97-AF65-F5344CB8AC3E}">
        <p14:creationId xmlns:p14="http://schemas.microsoft.com/office/powerpoint/2010/main" val="1028976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D5BD01D-2D4B-F4EC-2021-63844D1DB448}"/>
              </a:ext>
            </a:extLst>
          </p:cNvPr>
          <p:cNvSpPr>
            <a:spLocks noGrp="1"/>
          </p:cNvSpPr>
          <p:nvPr>
            <p:ph type="title"/>
          </p:nvPr>
        </p:nvSpPr>
        <p:spPr>
          <a:xfrm>
            <a:off x="838200" y="231960"/>
            <a:ext cx="10515600" cy="655807"/>
          </a:xfrm>
        </p:spPr>
        <p:txBody>
          <a:bodyPr>
            <a:normAutofit/>
          </a:bodyPr>
          <a:lstStyle/>
          <a:p>
            <a:r>
              <a:rPr lang="pl-PL" sz="3200" b="1" dirty="0">
                <a:solidFill>
                  <a:srgbClr val="1B1B1B"/>
                </a:solidFill>
                <a:latin typeface="+mn-lt"/>
              </a:rPr>
              <a:t>SLAJD 3: </a:t>
            </a:r>
            <a:r>
              <a:rPr lang="pl-PL" sz="3200" b="1" dirty="0">
                <a:solidFill>
                  <a:schemeClr val="tx2">
                    <a:lumMod val="50000"/>
                    <a:lumOff val="50000"/>
                  </a:schemeClr>
                </a:solidFill>
                <a:latin typeface="+mn-lt"/>
              </a:rPr>
              <a:t>Segmenty rynku finansowego</a:t>
            </a:r>
            <a:endParaRPr lang="pl-PL" sz="3200" dirty="0">
              <a:solidFill>
                <a:schemeClr val="tx2">
                  <a:lumMod val="50000"/>
                  <a:lumOff val="50000"/>
                </a:schemeClr>
              </a:solidFill>
            </a:endParaRPr>
          </a:p>
        </p:txBody>
      </p:sp>
      <p:sp>
        <p:nvSpPr>
          <p:cNvPr id="12" name="Freeform 18">
            <a:extLst>
              <a:ext uri="{FF2B5EF4-FFF2-40B4-BE49-F238E27FC236}">
                <a16:creationId xmlns:a16="http://schemas.microsoft.com/office/drawing/2014/main" id="{0E35ED35-18E9-9610-A386-92791E5B32EC}"/>
              </a:ext>
            </a:extLst>
          </p:cNvPr>
          <p:cNvSpPr/>
          <p:nvPr/>
        </p:nvSpPr>
        <p:spPr>
          <a:xfrm rot="887923">
            <a:off x="-1638978" y="4797014"/>
            <a:ext cx="5287532" cy="8542982"/>
          </a:xfrm>
          <a:custGeom>
            <a:avLst/>
            <a:gdLst/>
            <a:ahLst/>
            <a:cxnLst/>
            <a:rect l="l" t="t" r="r" b="b"/>
            <a:pathLst>
              <a:path w="13977230" h="14342307">
                <a:moveTo>
                  <a:pt x="0" y="0"/>
                </a:moveTo>
                <a:lnTo>
                  <a:pt x="13977230" y="0"/>
                </a:lnTo>
                <a:lnTo>
                  <a:pt x="13977230" y="14342307"/>
                </a:lnTo>
                <a:lnTo>
                  <a:pt x="0" y="143423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pl-PL" sz="1200">
              <a:solidFill>
                <a:prstClr val="black"/>
              </a:solidFill>
              <a:latin typeface="Calibri"/>
            </a:endParaRPr>
          </a:p>
        </p:txBody>
      </p:sp>
      <p:graphicFrame>
        <p:nvGraphicFramePr>
          <p:cNvPr id="3" name="Diagram 2">
            <a:extLst>
              <a:ext uri="{FF2B5EF4-FFF2-40B4-BE49-F238E27FC236}">
                <a16:creationId xmlns:a16="http://schemas.microsoft.com/office/drawing/2014/main" id="{DC8CE787-C9F2-674D-84D7-E420F8E9732D}"/>
              </a:ext>
            </a:extLst>
          </p:cNvPr>
          <p:cNvGraphicFramePr/>
          <p:nvPr>
            <p:extLst>
              <p:ext uri="{D42A27DB-BD31-4B8C-83A1-F6EECF244321}">
                <p14:modId xmlns:p14="http://schemas.microsoft.com/office/powerpoint/2010/main" val="1185560895"/>
              </p:ext>
            </p:extLst>
          </p:nvPr>
        </p:nvGraphicFramePr>
        <p:xfrm>
          <a:off x="1570361" y="1284785"/>
          <a:ext cx="7848847" cy="49132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Freeform 18">
            <a:extLst>
              <a:ext uri="{FF2B5EF4-FFF2-40B4-BE49-F238E27FC236}">
                <a16:creationId xmlns:a16="http://schemas.microsoft.com/office/drawing/2014/main" id="{C71B6A9C-93CA-8237-27E3-8CD710147E85}"/>
              </a:ext>
            </a:extLst>
          </p:cNvPr>
          <p:cNvSpPr/>
          <p:nvPr/>
        </p:nvSpPr>
        <p:spPr>
          <a:xfrm rot="887923">
            <a:off x="8710033" y="368535"/>
            <a:ext cx="5287532" cy="8542982"/>
          </a:xfrm>
          <a:custGeom>
            <a:avLst/>
            <a:gdLst/>
            <a:ahLst/>
            <a:cxnLst/>
            <a:rect l="l" t="t" r="r" b="b"/>
            <a:pathLst>
              <a:path w="13977230" h="14342307">
                <a:moveTo>
                  <a:pt x="0" y="0"/>
                </a:moveTo>
                <a:lnTo>
                  <a:pt x="13977230" y="0"/>
                </a:lnTo>
                <a:lnTo>
                  <a:pt x="13977230" y="14342307"/>
                </a:lnTo>
                <a:lnTo>
                  <a:pt x="0" y="143423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pl-PL" sz="1200">
              <a:solidFill>
                <a:prstClr val="black"/>
              </a:solidFill>
              <a:latin typeface="Calibri"/>
            </a:endParaRPr>
          </a:p>
        </p:txBody>
      </p:sp>
    </p:spTree>
    <p:extLst>
      <p:ext uri="{BB962C8B-B14F-4D97-AF65-F5344CB8AC3E}">
        <p14:creationId xmlns:p14="http://schemas.microsoft.com/office/powerpoint/2010/main" val="1258249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18733E2-C479-8A13-008F-A5A2DBF10D48}"/>
            </a:ext>
          </a:extLst>
        </p:cNvPr>
        <p:cNvGrpSpPr/>
        <p:nvPr/>
      </p:nvGrpSpPr>
      <p:grpSpPr>
        <a:xfrm>
          <a:off x="0" y="0"/>
          <a:ext cx="0" cy="0"/>
          <a:chOff x="0" y="0"/>
          <a:chExt cx="0" cy="0"/>
        </a:xfrm>
      </p:grpSpPr>
      <p:sp>
        <p:nvSpPr>
          <p:cNvPr id="18" name="Freeform 18">
            <a:extLst>
              <a:ext uri="{FF2B5EF4-FFF2-40B4-BE49-F238E27FC236}">
                <a16:creationId xmlns:a16="http://schemas.microsoft.com/office/drawing/2014/main" id="{686D984F-EE1C-D866-EE97-2A0F8F05A11B}"/>
              </a:ext>
            </a:extLst>
          </p:cNvPr>
          <p:cNvSpPr/>
          <p:nvPr/>
        </p:nvSpPr>
        <p:spPr>
          <a:xfrm rot="887923">
            <a:off x="-1788809" y="5029202"/>
            <a:ext cx="9318153" cy="9561538"/>
          </a:xfrm>
          <a:custGeom>
            <a:avLst/>
            <a:gdLst/>
            <a:ahLst/>
            <a:cxnLst/>
            <a:rect l="l" t="t" r="r" b="b"/>
            <a:pathLst>
              <a:path w="13977230" h="14342307">
                <a:moveTo>
                  <a:pt x="0" y="0"/>
                </a:moveTo>
                <a:lnTo>
                  <a:pt x="13977230" y="0"/>
                </a:lnTo>
                <a:lnTo>
                  <a:pt x="13977230" y="14342307"/>
                </a:lnTo>
                <a:lnTo>
                  <a:pt x="0" y="143423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pl-PL" sz="1200">
              <a:solidFill>
                <a:prstClr val="black"/>
              </a:solidFill>
              <a:latin typeface="Calibri"/>
            </a:endParaRPr>
          </a:p>
        </p:txBody>
      </p:sp>
      <p:sp>
        <p:nvSpPr>
          <p:cNvPr id="19" name="Freeform 19">
            <a:extLst>
              <a:ext uri="{FF2B5EF4-FFF2-40B4-BE49-F238E27FC236}">
                <a16:creationId xmlns:a16="http://schemas.microsoft.com/office/drawing/2014/main" id="{7A94E6CF-2002-69B7-BDE0-3AAF61966BFF}"/>
              </a:ext>
            </a:extLst>
          </p:cNvPr>
          <p:cNvSpPr/>
          <p:nvPr/>
        </p:nvSpPr>
        <p:spPr>
          <a:xfrm rot="887923">
            <a:off x="8434741" y="-2281255"/>
            <a:ext cx="4386194" cy="4562508"/>
          </a:xfrm>
          <a:custGeom>
            <a:avLst/>
            <a:gdLst/>
            <a:ahLst/>
            <a:cxnLst/>
            <a:rect l="l" t="t" r="r" b="b"/>
            <a:pathLst>
              <a:path w="7032580" h="7216267">
                <a:moveTo>
                  <a:pt x="0" y="0"/>
                </a:moveTo>
                <a:lnTo>
                  <a:pt x="7032580" y="0"/>
                </a:lnTo>
                <a:lnTo>
                  <a:pt x="7032580" y="7216267"/>
                </a:lnTo>
                <a:lnTo>
                  <a:pt x="0" y="72162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pl-PL" sz="1200">
              <a:solidFill>
                <a:prstClr val="black"/>
              </a:solidFill>
              <a:latin typeface="Calibri"/>
            </a:endParaRPr>
          </a:p>
        </p:txBody>
      </p:sp>
      <p:sp>
        <p:nvSpPr>
          <p:cNvPr id="20" name="TextBox 20">
            <a:extLst>
              <a:ext uri="{FF2B5EF4-FFF2-40B4-BE49-F238E27FC236}">
                <a16:creationId xmlns:a16="http://schemas.microsoft.com/office/drawing/2014/main" id="{3E237F7B-87A0-A4C8-4A1F-12863DF69C71}"/>
              </a:ext>
            </a:extLst>
          </p:cNvPr>
          <p:cNvSpPr txBox="1"/>
          <p:nvPr/>
        </p:nvSpPr>
        <p:spPr>
          <a:xfrm>
            <a:off x="253999" y="805011"/>
            <a:ext cx="10125414" cy="359009"/>
          </a:xfrm>
          <a:prstGeom prst="rect">
            <a:avLst/>
          </a:prstGeom>
        </p:spPr>
        <p:txBody>
          <a:bodyPr wrap="square" lIns="0" tIns="0" rIns="0" bIns="0" rtlCol="0" anchor="t">
            <a:spAutoFit/>
          </a:bodyPr>
          <a:lstStyle/>
          <a:p>
            <a:pPr defTabSz="609630">
              <a:spcBef>
                <a:spcPct val="0"/>
              </a:spcBef>
            </a:pPr>
            <a:r>
              <a:rPr lang="pl-PL" sz="2333" b="1" spc="616" dirty="0">
                <a:solidFill>
                  <a:srgbClr val="231F20"/>
                </a:solidFill>
                <a:latin typeface="Aptos" panose="020B0004020202020204" pitchFamily="34" charset="0"/>
              </a:rPr>
              <a:t>SLAJD 4: </a:t>
            </a:r>
            <a:r>
              <a:rPr lang="pl-PL" sz="2333" b="1" spc="616" dirty="0">
                <a:solidFill>
                  <a:schemeClr val="accent1"/>
                </a:solidFill>
                <a:latin typeface="Aptos" panose="020B0004020202020204" pitchFamily="34" charset="0"/>
              </a:rPr>
              <a:t>Rynek pieniężny</a:t>
            </a:r>
            <a:endParaRPr lang="en-US" sz="2333" b="1" spc="616" dirty="0">
              <a:solidFill>
                <a:schemeClr val="accent1"/>
              </a:solidFill>
              <a:latin typeface="Aptos" panose="020B0004020202020204" pitchFamily="34" charset="0"/>
            </a:endParaRPr>
          </a:p>
        </p:txBody>
      </p:sp>
      <p:grpSp>
        <p:nvGrpSpPr>
          <p:cNvPr id="21" name="Group 21">
            <a:extLst>
              <a:ext uri="{FF2B5EF4-FFF2-40B4-BE49-F238E27FC236}">
                <a16:creationId xmlns:a16="http://schemas.microsoft.com/office/drawing/2014/main" id="{71716617-3CFD-79B2-9FD4-9607D516430F}"/>
              </a:ext>
            </a:extLst>
          </p:cNvPr>
          <p:cNvGrpSpPr/>
          <p:nvPr/>
        </p:nvGrpSpPr>
        <p:grpSpPr>
          <a:xfrm>
            <a:off x="10888780" y="5379627"/>
            <a:ext cx="1396463" cy="1585147"/>
            <a:chOff x="0" y="0"/>
            <a:chExt cx="551689" cy="626231"/>
          </a:xfrm>
        </p:grpSpPr>
        <p:sp>
          <p:nvSpPr>
            <p:cNvPr id="22" name="Freeform 22">
              <a:extLst>
                <a:ext uri="{FF2B5EF4-FFF2-40B4-BE49-F238E27FC236}">
                  <a16:creationId xmlns:a16="http://schemas.microsoft.com/office/drawing/2014/main" id="{CC45F4AC-0319-46B9-DF57-451C1849E89A}"/>
                </a:ext>
              </a:extLst>
            </p:cNvPr>
            <p:cNvSpPr/>
            <p:nvPr/>
          </p:nvSpPr>
          <p:spPr>
            <a:xfrm>
              <a:off x="0" y="0"/>
              <a:ext cx="551689" cy="626231"/>
            </a:xfrm>
            <a:custGeom>
              <a:avLst/>
              <a:gdLst/>
              <a:ahLst/>
              <a:cxnLst/>
              <a:rect l="l" t="t" r="r" b="b"/>
              <a:pathLst>
                <a:path w="551689" h="626231">
                  <a:moveTo>
                    <a:pt x="0" y="0"/>
                  </a:moveTo>
                  <a:lnTo>
                    <a:pt x="551689" y="0"/>
                  </a:lnTo>
                  <a:lnTo>
                    <a:pt x="551689" y="626231"/>
                  </a:lnTo>
                  <a:lnTo>
                    <a:pt x="0" y="626231"/>
                  </a:lnTo>
                  <a:close/>
                </a:path>
              </a:pathLst>
            </a:custGeom>
            <a:solidFill>
              <a:srgbClr val="CCCCCC"/>
            </a:solidFill>
          </p:spPr>
          <p:txBody>
            <a:bodyPr/>
            <a:lstStyle/>
            <a:p>
              <a:pPr defTabSz="609630"/>
              <a:endParaRPr lang="pl-PL" sz="1200">
                <a:solidFill>
                  <a:prstClr val="black"/>
                </a:solidFill>
                <a:latin typeface="Calibri"/>
              </a:endParaRPr>
            </a:p>
          </p:txBody>
        </p:sp>
        <p:sp>
          <p:nvSpPr>
            <p:cNvPr id="23" name="TextBox 23">
              <a:extLst>
                <a:ext uri="{FF2B5EF4-FFF2-40B4-BE49-F238E27FC236}">
                  <a16:creationId xmlns:a16="http://schemas.microsoft.com/office/drawing/2014/main" id="{1CE13F99-F59F-F775-4B90-BAFEB6836E98}"/>
                </a:ext>
              </a:extLst>
            </p:cNvPr>
            <p:cNvSpPr txBox="1"/>
            <p:nvPr/>
          </p:nvSpPr>
          <p:spPr>
            <a:xfrm>
              <a:off x="0" y="-19050"/>
              <a:ext cx="551689" cy="645281"/>
            </a:xfrm>
            <a:prstGeom prst="rect">
              <a:avLst/>
            </a:prstGeom>
          </p:spPr>
          <p:txBody>
            <a:bodyPr lIns="33867" tIns="33867" rIns="33867" bIns="33867" rtlCol="0" anchor="ctr"/>
            <a:lstStyle/>
            <a:p>
              <a:pPr algn="ctr" defTabSz="609630">
                <a:lnSpc>
                  <a:spcPts val="1906"/>
                </a:lnSpc>
              </a:pPr>
              <a:endParaRPr sz="1200">
                <a:solidFill>
                  <a:prstClr val="black"/>
                </a:solidFill>
                <a:latin typeface="Calibri"/>
              </a:endParaRPr>
            </a:p>
          </p:txBody>
        </p:sp>
      </p:grpSp>
      <p:grpSp>
        <p:nvGrpSpPr>
          <p:cNvPr id="24" name="Group 24">
            <a:extLst>
              <a:ext uri="{FF2B5EF4-FFF2-40B4-BE49-F238E27FC236}">
                <a16:creationId xmlns:a16="http://schemas.microsoft.com/office/drawing/2014/main" id="{28FB4F1E-F834-83C7-9392-E3A4509DE2A3}"/>
              </a:ext>
            </a:extLst>
          </p:cNvPr>
          <p:cNvGrpSpPr/>
          <p:nvPr/>
        </p:nvGrpSpPr>
        <p:grpSpPr>
          <a:xfrm>
            <a:off x="-149612" y="-899347"/>
            <a:ext cx="1396463" cy="1585147"/>
            <a:chOff x="0" y="0"/>
            <a:chExt cx="551689" cy="626231"/>
          </a:xfrm>
        </p:grpSpPr>
        <p:sp>
          <p:nvSpPr>
            <p:cNvPr id="25" name="Freeform 25">
              <a:extLst>
                <a:ext uri="{FF2B5EF4-FFF2-40B4-BE49-F238E27FC236}">
                  <a16:creationId xmlns:a16="http://schemas.microsoft.com/office/drawing/2014/main" id="{6A560E93-6325-808D-1211-A852D15067E9}"/>
                </a:ext>
              </a:extLst>
            </p:cNvPr>
            <p:cNvSpPr/>
            <p:nvPr/>
          </p:nvSpPr>
          <p:spPr>
            <a:xfrm>
              <a:off x="0" y="0"/>
              <a:ext cx="551689" cy="626231"/>
            </a:xfrm>
            <a:custGeom>
              <a:avLst/>
              <a:gdLst/>
              <a:ahLst/>
              <a:cxnLst/>
              <a:rect l="l" t="t" r="r" b="b"/>
              <a:pathLst>
                <a:path w="551689" h="626231">
                  <a:moveTo>
                    <a:pt x="0" y="0"/>
                  </a:moveTo>
                  <a:lnTo>
                    <a:pt x="551689" y="0"/>
                  </a:lnTo>
                  <a:lnTo>
                    <a:pt x="551689" y="626231"/>
                  </a:lnTo>
                  <a:lnTo>
                    <a:pt x="0" y="626231"/>
                  </a:lnTo>
                  <a:close/>
                </a:path>
              </a:pathLst>
            </a:custGeom>
            <a:solidFill>
              <a:srgbClr val="CCCCCC"/>
            </a:solidFill>
          </p:spPr>
          <p:txBody>
            <a:bodyPr/>
            <a:lstStyle/>
            <a:p>
              <a:pPr defTabSz="609630"/>
              <a:endParaRPr lang="pl-PL" sz="1200">
                <a:solidFill>
                  <a:prstClr val="black"/>
                </a:solidFill>
                <a:latin typeface="Calibri"/>
              </a:endParaRPr>
            </a:p>
          </p:txBody>
        </p:sp>
        <p:sp>
          <p:nvSpPr>
            <p:cNvPr id="26" name="TextBox 26">
              <a:extLst>
                <a:ext uri="{FF2B5EF4-FFF2-40B4-BE49-F238E27FC236}">
                  <a16:creationId xmlns:a16="http://schemas.microsoft.com/office/drawing/2014/main" id="{75617B95-FF58-B5A5-A38C-A7867271D662}"/>
                </a:ext>
              </a:extLst>
            </p:cNvPr>
            <p:cNvSpPr txBox="1"/>
            <p:nvPr/>
          </p:nvSpPr>
          <p:spPr>
            <a:xfrm>
              <a:off x="0" y="-19050"/>
              <a:ext cx="551689" cy="645281"/>
            </a:xfrm>
            <a:prstGeom prst="rect">
              <a:avLst/>
            </a:prstGeom>
          </p:spPr>
          <p:txBody>
            <a:bodyPr lIns="33867" tIns="33867" rIns="33867" bIns="33867" rtlCol="0" anchor="ctr"/>
            <a:lstStyle/>
            <a:p>
              <a:pPr algn="ctr" defTabSz="609630">
                <a:lnSpc>
                  <a:spcPts val="1906"/>
                </a:lnSpc>
              </a:pPr>
              <a:endParaRPr sz="1200">
                <a:solidFill>
                  <a:prstClr val="black"/>
                </a:solidFill>
                <a:latin typeface="Calibri"/>
              </a:endParaRPr>
            </a:p>
          </p:txBody>
        </p:sp>
      </p:grpSp>
      <p:sp>
        <p:nvSpPr>
          <p:cNvPr id="12" name="TextBox 11">
            <a:extLst>
              <a:ext uri="{FF2B5EF4-FFF2-40B4-BE49-F238E27FC236}">
                <a16:creationId xmlns:a16="http://schemas.microsoft.com/office/drawing/2014/main" id="{EB3453D2-6C03-9FBC-2430-8B2F07FE7A38}"/>
              </a:ext>
            </a:extLst>
          </p:cNvPr>
          <p:cNvSpPr txBox="1"/>
          <p:nvPr/>
        </p:nvSpPr>
        <p:spPr>
          <a:xfrm>
            <a:off x="77990" y="1668953"/>
            <a:ext cx="9664361" cy="1022844"/>
          </a:xfrm>
          <a:prstGeom prst="rect">
            <a:avLst/>
          </a:prstGeom>
        </p:spPr>
        <p:txBody>
          <a:bodyPr wrap="square" lIns="0" tIns="0" rIns="0" bIns="0" rtlCol="0" anchor="t">
            <a:spAutoFit/>
          </a:bodyPr>
          <a:lstStyle/>
          <a:p>
            <a:pPr algn="just" defTabSz="609630">
              <a:lnSpc>
                <a:spcPts val="2661"/>
              </a:lnSpc>
            </a:pPr>
            <a:r>
              <a:rPr lang="pl-PL" sz="1133" b="1" spc="189" dirty="0">
                <a:solidFill>
                  <a:prstClr val="black"/>
                </a:solidFill>
                <a:latin typeface="DM Sans"/>
              </a:rPr>
              <a:t> </a:t>
            </a:r>
          </a:p>
          <a:p>
            <a:pPr marL="304815" indent="-304815" algn="just" defTabSz="609630">
              <a:lnSpc>
                <a:spcPts val="2661"/>
              </a:lnSpc>
              <a:buFont typeface="Arial" panose="020B0604020202020204" pitchFamily="34" charset="0"/>
              <a:buChar char="•"/>
            </a:pPr>
            <a:endParaRPr lang="pl-PL" sz="1133" spc="189" dirty="0">
              <a:solidFill>
                <a:prstClr val="black"/>
              </a:solidFill>
              <a:latin typeface="DM Sans"/>
            </a:endParaRPr>
          </a:p>
          <a:p>
            <a:pPr marL="304815" indent="-304815" algn="just" defTabSz="609630">
              <a:lnSpc>
                <a:spcPts val="2661"/>
              </a:lnSpc>
              <a:buFont typeface="Arial" panose="020B0604020202020204" pitchFamily="34" charset="0"/>
              <a:buChar char="•"/>
            </a:pPr>
            <a:endParaRPr lang="en-US" sz="1929" spc="189" dirty="0">
              <a:solidFill>
                <a:prstClr val="black"/>
              </a:solidFill>
              <a:latin typeface="DM Sans"/>
            </a:endParaRPr>
          </a:p>
        </p:txBody>
      </p:sp>
      <p:sp>
        <p:nvSpPr>
          <p:cNvPr id="3" name="pole tekstowe 2">
            <a:extLst>
              <a:ext uri="{FF2B5EF4-FFF2-40B4-BE49-F238E27FC236}">
                <a16:creationId xmlns:a16="http://schemas.microsoft.com/office/drawing/2014/main" id="{D1DBD36D-4BDE-8E75-AC77-3E09BF5A90DE}"/>
              </a:ext>
            </a:extLst>
          </p:cNvPr>
          <p:cNvSpPr txBox="1"/>
          <p:nvPr/>
        </p:nvSpPr>
        <p:spPr>
          <a:xfrm>
            <a:off x="352627" y="1456126"/>
            <a:ext cx="8098276" cy="1754326"/>
          </a:xfrm>
          <a:prstGeom prst="rect">
            <a:avLst/>
          </a:prstGeom>
          <a:noFill/>
        </p:spPr>
        <p:txBody>
          <a:bodyPr wrap="square">
            <a:spAutoFit/>
          </a:bodyPr>
          <a:lstStyle/>
          <a:p>
            <a:pPr algn="just"/>
            <a:r>
              <a:rPr lang="pl-PL" dirty="0"/>
              <a:t>Rynek pieniężny jest miejscem, gdzie są przeprowadzane transakcje, rozliczane w formie gotówkowej lub bezgotówkowej o okresie zapadalności nie dłuższym niż jeden rok. Do instrumentów rynku pieniężnego zalicza się: bony skarbowe, bony pieniężne, krótkoterminowe papiery dłużne, certyfikaty depozytowe, operacje otwartego rynku, lokaty międzybankowe, </a:t>
            </a:r>
            <a:r>
              <a:rPr lang="pl-PL" dirty="0" err="1"/>
              <a:t>swapy</a:t>
            </a:r>
            <a:r>
              <a:rPr lang="pl-PL" dirty="0"/>
              <a:t> walutowe, pożyczki i depozyty na rynku międzybankowym.</a:t>
            </a:r>
          </a:p>
        </p:txBody>
      </p:sp>
      <p:pic>
        <p:nvPicPr>
          <p:cNvPr id="5" name="Obraz 4">
            <a:extLst>
              <a:ext uri="{FF2B5EF4-FFF2-40B4-BE49-F238E27FC236}">
                <a16:creationId xmlns:a16="http://schemas.microsoft.com/office/drawing/2014/main" id="{C4AA231C-938B-45CA-C4ED-C710E9192F79}"/>
              </a:ext>
            </a:extLst>
          </p:cNvPr>
          <p:cNvPicPr>
            <a:picLocks noChangeAspect="1"/>
          </p:cNvPicPr>
          <p:nvPr/>
        </p:nvPicPr>
        <p:blipFill>
          <a:blip r:embed="rId4"/>
          <a:stretch>
            <a:fillRect/>
          </a:stretch>
        </p:blipFill>
        <p:spPr>
          <a:xfrm>
            <a:off x="3994951" y="2893561"/>
            <a:ext cx="5975042" cy="3983361"/>
          </a:xfrm>
          <a:prstGeom prst="rect">
            <a:avLst/>
          </a:prstGeom>
        </p:spPr>
      </p:pic>
    </p:spTree>
    <p:extLst>
      <p:ext uri="{BB962C8B-B14F-4D97-AF65-F5344CB8AC3E}">
        <p14:creationId xmlns:p14="http://schemas.microsoft.com/office/powerpoint/2010/main" val="41685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18733E2-C479-8A13-008F-A5A2DBF10D48}"/>
            </a:ext>
          </a:extLst>
        </p:cNvPr>
        <p:cNvGrpSpPr/>
        <p:nvPr/>
      </p:nvGrpSpPr>
      <p:grpSpPr>
        <a:xfrm>
          <a:off x="0" y="0"/>
          <a:ext cx="0" cy="0"/>
          <a:chOff x="0" y="0"/>
          <a:chExt cx="0" cy="0"/>
        </a:xfrm>
      </p:grpSpPr>
      <p:sp>
        <p:nvSpPr>
          <p:cNvPr id="18" name="Freeform 18">
            <a:extLst>
              <a:ext uri="{FF2B5EF4-FFF2-40B4-BE49-F238E27FC236}">
                <a16:creationId xmlns:a16="http://schemas.microsoft.com/office/drawing/2014/main" id="{686D984F-EE1C-D866-EE97-2A0F8F05A11B}"/>
              </a:ext>
            </a:extLst>
          </p:cNvPr>
          <p:cNvSpPr/>
          <p:nvPr/>
        </p:nvSpPr>
        <p:spPr>
          <a:xfrm rot="887923">
            <a:off x="7603607" y="5644802"/>
            <a:ext cx="9176786" cy="8836557"/>
          </a:xfrm>
          <a:custGeom>
            <a:avLst/>
            <a:gdLst/>
            <a:ahLst/>
            <a:cxnLst/>
            <a:rect l="l" t="t" r="r" b="b"/>
            <a:pathLst>
              <a:path w="13977230" h="14342307">
                <a:moveTo>
                  <a:pt x="0" y="0"/>
                </a:moveTo>
                <a:lnTo>
                  <a:pt x="13977230" y="0"/>
                </a:lnTo>
                <a:lnTo>
                  <a:pt x="13977230" y="14342307"/>
                </a:lnTo>
                <a:lnTo>
                  <a:pt x="0" y="143423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pl-PL" sz="1200">
              <a:solidFill>
                <a:prstClr val="black"/>
              </a:solidFill>
              <a:latin typeface="Calibri"/>
            </a:endParaRPr>
          </a:p>
        </p:txBody>
      </p:sp>
      <p:sp>
        <p:nvSpPr>
          <p:cNvPr id="19" name="Freeform 19">
            <a:extLst>
              <a:ext uri="{FF2B5EF4-FFF2-40B4-BE49-F238E27FC236}">
                <a16:creationId xmlns:a16="http://schemas.microsoft.com/office/drawing/2014/main" id="{7A94E6CF-2002-69B7-BDE0-3AAF61966BFF}"/>
              </a:ext>
            </a:extLst>
          </p:cNvPr>
          <p:cNvSpPr/>
          <p:nvPr/>
        </p:nvSpPr>
        <p:spPr>
          <a:xfrm rot="887923">
            <a:off x="8434741" y="-2281255"/>
            <a:ext cx="4386194" cy="4562508"/>
          </a:xfrm>
          <a:custGeom>
            <a:avLst/>
            <a:gdLst/>
            <a:ahLst/>
            <a:cxnLst/>
            <a:rect l="l" t="t" r="r" b="b"/>
            <a:pathLst>
              <a:path w="7032580" h="7216267">
                <a:moveTo>
                  <a:pt x="0" y="0"/>
                </a:moveTo>
                <a:lnTo>
                  <a:pt x="7032580" y="0"/>
                </a:lnTo>
                <a:lnTo>
                  <a:pt x="7032580" y="7216267"/>
                </a:lnTo>
                <a:lnTo>
                  <a:pt x="0" y="72162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pl-PL" sz="1200">
              <a:solidFill>
                <a:prstClr val="black"/>
              </a:solidFill>
              <a:latin typeface="Calibri"/>
            </a:endParaRPr>
          </a:p>
        </p:txBody>
      </p:sp>
      <p:sp>
        <p:nvSpPr>
          <p:cNvPr id="20" name="TextBox 20">
            <a:extLst>
              <a:ext uri="{FF2B5EF4-FFF2-40B4-BE49-F238E27FC236}">
                <a16:creationId xmlns:a16="http://schemas.microsoft.com/office/drawing/2014/main" id="{3E237F7B-87A0-A4C8-4A1F-12863DF69C71}"/>
              </a:ext>
            </a:extLst>
          </p:cNvPr>
          <p:cNvSpPr txBox="1"/>
          <p:nvPr/>
        </p:nvSpPr>
        <p:spPr>
          <a:xfrm>
            <a:off x="253999" y="805011"/>
            <a:ext cx="10125414" cy="359009"/>
          </a:xfrm>
          <a:prstGeom prst="rect">
            <a:avLst/>
          </a:prstGeom>
        </p:spPr>
        <p:txBody>
          <a:bodyPr wrap="square" lIns="0" tIns="0" rIns="0" bIns="0" rtlCol="0" anchor="t">
            <a:spAutoFit/>
          </a:bodyPr>
          <a:lstStyle/>
          <a:p>
            <a:pPr defTabSz="609630">
              <a:spcBef>
                <a:spcPct val="0"/>
              </a:spcBef>
            </a:pPr>
            <a:r>
              <a:rPr lang="pl-PL" sz="2333" b="1" spc="616" dirty="0">
                <a:solidFill>
                  <a:srgbClr val="231F20"/>
                </a:solidFill>
                <a:latin typeface="Aptos" panose="020B0004020202020204" pitchFamily="34" charset="0"/>
              </a:rPr>
              <a:t>SLAJD 5: </a:t>
            </a:r>
            <a:r>
              <a:rPr lang="pl-PL" sz="2333" b="1" spc="616" dirty="0">
                <a:solidFill>
                  <a:schemeClr val="accent1"/>
                </a:solidFill>
                <a:latin typeface="Aptos" panose="020B0004020202020204" pitchFamily="34" charset="0"/>
              </a:rPr>
              <a:t>Rynek kapitałowy</a:t>
            </a:r>
            <a:endParaRPr lang="en-US" sz="2333" b="1" spc="616" dirty="0">
              <a:solidFill>
                <a:schemeClr val="accent1"/>
              </a:solidFill>
              <a:latin typeface="Aptos" panose="020B0004020202020204" pitchFamily="34" charset="0"/>
            </a:endParaRPr>
          </a:p>
        </p:txBody>
      </p:sp>
      <p:grpSp>
        <p:nvGrpSpPr>
          <p:cNvPr id="21" name="Group 21">
            <a:extLst>
              <a:ext uri="{FF2B5EF4-FFF2-40B4-BE49-F238E27FC236}">
                <a16:creationId xmlns:a16="http://schemas.microsoft.com/office/drawing/2014/main" id="{71716617-3CFD-79B2-9FD4-9607D516430F}"/>
              </a:ext>
            </a:extLst>
          </p:cNvPr>
          <p:cNvGrpSpPr/>
          <p:nvPr/>
        </p:nvGrpSpPr>
        <p:grpSpPr>
          <a:xfrm>
            <a:off x="10888780" y="5379627"/>
            <a:ext cx="1396463" cy="1585147"/>
            <a:chOff x="0" y="0"/>
            <a:chExt cx="551689" cy="626231"/>
          </a:xfrm>
        </p:grpSpPr>
        <p:sp>
          <p:nvSpPr>
            <p:cNvPr id="22" name="Freeform 22">
              <a:extLst>
                <a:ext uri="{FF2B5EF4-FFF2-40B4-BE49-F238E27FC236}">
                  <a16:creationId xmlns:a16="http://schemas.microsoft.com/office/drawing/2014/main" id="{CC45F4AC-0319-46B9-DF57-451C1849E89A}"/>
                </a:ext>
              </a:extLst>
            </p:cNvPr>
            <p:cNvSpPr/>
            <p:nvPr/>
          </p:nvSpPr>
          <p:spPr>
            <a:xfrm>
              <a:off x="0" y="0"/>
              <a:ext cx="551689" cy="626231"/>
            </a:xfrm>
            <a:custGeom>
              <a:avLst/>
              <a:gdLst/>
              <a:ahLst/>
              <a:cxnLst/>
              <a:rect l="l" t="t" r="r" b="b"/>
              <a:pathLst>
                <a:path w="551689" h="626231">
                  <a:moveTo>
                    <a:pt x="0" y="0"/>
                  </a:moveTo>
                  <a:lnTo>
                    <a:pt x="551689" y="0"/>
                  </a:lnTo>
                  <a:lnTo>
                    <a:pt x="551689" y="626231"/>
                  </a:lnTo>
                  <a:lnTo>
                    <a:pt x="0" y="626231"/>
                  </a:lnTo>
                  <a:close/>
                </a:path>
              </a:pathLst>
            </a:custGeom>
            <a:solidFill>
              <a:srgbClr val="CCCCCC"/>
            </a:solidFill>
          </p:spPr>
          <p:txBody>
            <a:bodyPr/>
            <a:lstStyle/>
            <a:p>
              <a:pPr defTabSz="609630"/>
              <a:endParaRPr lang="pl-PL" sz="1200">
                <a:solidFill>
                  <a:prstClr val="black"/>
                </a:solidFill>
                <a:latin typeface="Calibri"/>
              </a:endParaRPr>
            </a:p>
          </p:txBody>
        </p:sp>
        <p:sp>
          <p:nvSpPr>
            <p:cNvPr id="23" name="TextBox 23">
              <a:extLst>
                <a:ext uri="{FF2B5EF4-FFF2-40B4-BE49-F238E27FC236}">
                  <a16:creationId xmlns:a16="http://schemas.microsoft.com/office/drawing/2014/main" id="{1CE13F99-F59F-F775-4B90-BAFEB6836E98}"/>
                </a:ext>
              </a:extLst>
            </p:cNvPr>
            <p:cNvSpPr txBox="1"/>
            <p:nvPr/>
          </p:nvSpPr>
          <p:spPr>
            <a:xfrm>
              <a:off x="0" y="-19050"/>
              <a:ext cx="551689" cy="645281"/>
            </a:xfrm>
            <a:prstGeom prst="rect">
              <a:avLst/>
            </a:prstGeom>
          </p:spPr>
          <p:txBody>
            <a:bodyPr lIns="33867" tIns="33867" rIns="33867" bIns="33867" rtlCol="0" anchor="ctr"/>
            <a:lstStyle/>
            <a:p>
              <a:pPr algn="ctr" defTabSz="609630">
                <a:lnSpc>
                  <a:spcPts val="1906"/>
                </a:lnSpc>
              </a:pPr>
              <a:endParaRPr sz="1200">
                <a:solidFill>
                  <a:prstClr val="black"/>
                </a:solidFill>
                <a:latin typeface="Calibri"/>
              </a:endParaRPr>
            </a:p>
          </p:txBody>
        </p:sp>
      </p:grpSp>
      <p:grpSp>
        <p:nvGrpSpPr>
          <p:cNvPr id="24" name="Group 24">
            <a:extLst>
              <a:ext uri="{FF2B5EF4-FFF2-40B4-BE49-F238E27FC236}">
                <a16:creationId xmlns:a16="http://schemas.microsoft.com/office/drawing/2014/main" id="{28FB4F1E-F834-83C7-9392-E3A4509DE2A3}"/>
              </a:ext>
            </a:extLst>
          </p:cNvPr>
          <p:cNvGrpSpPr/>
          <p:nvPr/>
        </p:nvGrpSpPr>
        <p:grpSpPr>
          <a:xfrm>
            <a:off x="-149612" y="-899347"/>
            <a:ext cx="1396463" cy="1585147"/>
            <a:chOff x="0" y="0"/>
            <a:chExt cx="551689" cy="626231"/>
          </a:xfrm>
        </p:grpSpPr>
        <p:sp>
          <p:nvSpPr>
            <p:cNvPr id="25" name="Freeform 25">
              <a:extLst>
                <a:ext uri="{FF2B5EF4-FFF2-40B4-BE49-F238E27FC236}">
                  <a16:creationId xmlns:a16="http://schemas.microsoft.com/office/drawing/2014/main" id="{6A560E93-6325-808D-1211-A852D15067E9}"/>
                </a:ext>
              </a:extLst>
            </p:cNvPr>
            <p:cNvSpPr/>
            <p:nvPr/>
          </p:nvSpPr>
          <p:spPr>
            <a:xfrm>
              <a:off x="0" y="0"/>
              <a:ext cx="551689" cy="626231"/>
            </a:xfrm>
            <a:custGeom>
              <a:avLst/>
              <a:gdLst/>
              <a:ahLst/>
              <a:cxnLst/>
              <a:rect l="l" t="t" r="r" b="b"/>
              <a:pathLst>
                <a:path w="551689" h="626231">
                  <a:moveTo>
                    <a:pt x="0" y="0"/>
                  </a:moveTo>
                  <a:lnTo>
                    <a:pt x="551689" y="0"/>
                  </a:lnTo>
                  <a:lnTo>
                    <a:pt x="551689" y="626231"/>
                  </a:lnTo>
                  <a:lnTo>
                    <a:pt x="0" y="626231"/>
                  </a:lnTo>
                  <a:close/>
                </a:path>
              </a:pathLst>
            </a:custGeom>
            <a:solidFill>
              <a:srgbClr val="CCCCCC"/>
            </a:solidFill>
          </p:spPr>
          <p:txBody>
            <a:bodyPr/>
            <a:lstStyle/>
            <a:p>
              <a:pPr defTabSz="609630"/>
              <a:endParaRPr lang="pl-PL" sz="1200">
                <a:solidFill>
                  <a:prstClr val="black"/>
                </a:solidFill>
                <a:latin typeface="Calibri"/>
              </a:endParaRPr>
            </a:p>
          </p:txBody>
        </p:sp>
        <p:sp>
          <p:nvSpPr>
            <p:cNvPr id="26" name="TextBox 26">
              <a:extLst>
                <a:ext uri="{FF2B5EF4-FFF2-40B4-BE49-F238E27FC236}">
                  <a16:creationId xmlns:a16="http://schemas.microsoft.com/office/drawing/2014/main" id="{75617B95-FF58-B5A5-A38C-A7867271D662}"/>
                </a:ext>
              </a:extLst>
            </p:cNvPr>
            <p:cNvSpPr txBox="1"/>
            <p:nvPr/>
          </p:nvSpPr>
          <p:spPr>
            <a:xfrm>
              <a:off x="0" y="-19050"/>
              <a:ext cx="551689" cy="645281"/>
            </a:xfrm>
            <a:prstGeom prst="rect">
              <a:avLst/>
            </a:prstGeom>
          </p:spPr>
          <p:txBody>
            <a:bodyPr lIns="33867" tIns="33867" rIns="33867" bIns="33867" rtlCol="0" anchor="ctr"/>
            <a:lstStyle/>
            <a:p>
              <a:pPr algn="ctr" defTabSz="609630">
                <a:lnSpc>
                  <a:spcPts val="1906"/>
                </a:lnSpc>
              </a:pPr>
              <a:endParaRPr sz="1200">
                <a:solidFill>
                  <a:prstClr val="black"/>
                </a:solidFill>
                <a:latin typeface="Calibri"/>
              </a:endParaRPr>
            </a:p>
          </p:txBody>
        </p:sp>
      </p:grpSp>
      <p:sp>
        <p:nvSpPr>
          <p:cNvPr id="12" name="TextBox 11">
            <a:extLst>
              <a:ext uri="{FF2B5EF4-FFF2-40B4-BE49-F238E27FC236}">
                <a16:creationId xmlns:a16="http://schemas.microsoft.com/office/drawing/2014/main" id="{EB3453D2-6C03-9FBC-2430-8B2F07FE7A38}"/>
              </a:ext>
            </a:extLst>
          </p:cNvPr>
          <p:cNvSpPr txBox="1"/>
          <p:nvPr/>
        </p:nvSpPr>
        <p:spPr>
          <a:xfrm>
            <a:off x="77990" y="1668953"/>
            <a:ext cx="9664361" cy="1022844"/>
          </a:xfrm>
          <a:prstGeom prst="rect">
            <a:avLst/>
          </a:prstGeom>
        </p:spPr>
        <p:txBody>
          <a:bodyPr wrap="square" lIns="0" tIns="0" rIns="0" bIns="0" rtlCol="0" anchor="t">
            <a:spAutoFit/>
          </a:bodyPr>
          <a:lstStyle/>
          <a:p>
            <a:pPr algn="just" defTabSz="609630">
              <a:lnSpc>
                <a:spcPts val="2661"/>
              </a:lnSpc>
            </a:pPr>
            <a:r>
              <a:rPr lang="pl-PL" sz="1133" b="1" spc="189" dirty="0">
                <a:solidFill>
                  <a:prstClr val="black"/>
                </a:solidFill>
                <a:latin typeface="DM Sans"/>
              </a:rPr>
              <a:t> </a:t>
            </a:r>
          </a:p>
          <a:p>
            <a:pPr marL="304815" indent="-304815" algn="just" defTabSz="609630">
              <a:lnSpc>
                <a:spcPts val="2661"/>
              </a:lnSpc>
              <a:buFont typeface="Arial" panose="020B0604020202020204" pitchFamily="34" charset="0"/>
              <a:buChar char="•"/>
            </a:pPr>
            <a:endParaRPr lang="pl-PL" sz="1133" spc="189" dirty="0">
              <a:solidFill>
                <a:prstClr val="black"/>
              </a:solidFill>
              <a:latin typeface="DM Sans"/>
            </a:endParaRPr>
          </a:p>
          <a:p>
            <a:pPr marL="304815" indent="-304815" algn="just" defTabSz="609630">
              <a:lnSpc>
                <a:spcPts val="2661"/>
              </a:lnSpc>
              <a:buFont typeface="Arial" panose="020B0604020202020204" pitchFamily="34" charset="0"/>
              <a:buChar char="•"/>
            </a:pPr>
            <a:endParaRPr lang="en-US" sz="1929" spc="189" dirty="0">
              <a:solidFill>
                <a:prstClr val="black"/>
              </a:solidFill>
              <a:latin typeface="DM Sans"/>
            </a:endParaRPr>
          </a:p>
        </p:txBody>
      </p:sp>
      <p:sp>
        <p:nvSpPr>
          <p:cNvPr id="3" name="pole tekstowe 2">
            <a:extLst>
              <a:ext uri="{FF2B5EF4-FFF2-40B4-BE49-F238E27FC236}">
                <a16:creationId xmlns:a16="http://schemas.microsoft.com/office/drawing/2014/main" id="{D1DBD36D-4BDE-8E75-AC77-3E09BF5A90DE}"/>
              </a:ext>
            </a:extLst>
          </p:cNvPr>
          <p:cNvSpPr txBox="1"/>
          <p:nvPr/>
        </p:nvSpPr>
        <p:spPr>
          <a:xfrm>
            <a:off x="352627" y="1456126"/>
            <a:ext cx="9181990" cy="5355312"/>
          </a:xfrm>
          <a:prstGeom prst="rect">
            <a:avLst/>
          </a:prstGeom>
          <a:noFill/>
        </p:spPr>
        <p:txBody>
          <a:bodyPr wrap="square">
            <a:spAutoFit/>
          </a:bodyPr>
          <a:lstStyle/>
          <a:p>
            <a:pPr algn="just"/>
            <a:r>
              <a:rPr lang="pl-PL" dirty="0">
                <a:latin typeface="Aptos" panose="020B0004020202020204" pitchFamily="34" charset="0"/>
              </a:rPr>
              <a:t>Rynek kapitałowy jest segmentem rynku finansowego, na którym są zawierane transakcje instrumentami o okresie zapadalności dłuższym niż jeden rok. Zaspokaja on potrzeby kapitałowe przedsiębiorstw w średnim i długim terminie. Ze względu na jego globalny zasięg i rozbudowaną strukturę pozwala zmobilizować duży kapitał. Dla inwestorów stanowi atrakcyjne miejsce dla lokowania kapitału w papiery wartościowe o różnym poziomie ryzyka.</a:t>
            </a:r>
          </a:p>
          <a:p>
            <a:pPr algn="just"/>
            <a:endParaRPr lang="pl-PL" dirty="0"/>
          </a:p>
          <a:p>
            <a:r>
              <a:rPr lang="pl-PL" sz="1800" b="0" i="0" u="none" strike="noStrike" baseline="0" dirty="0">
                <a:solidFill>
                  <a:srgbClr val="000000"/>
                </a:solidFill>
                <a:latin typeface="Aptos" panose="020B0004020202020204" pitchFamily="34" charset="0"/>
              </a:rPr>
              <a:t>Podstawową formą rynku kapitałowego jest rynek papierów wartościowych, które mogą mieć charakter: </a:t>
            </a:r>
          </a:p>
          <a:p>
            <a:pPr marL="285750" indent="-285750">
              <a:buFont typeface="Wingdings" panose="05000000000000000000" pitchFamily="2" charset="2"/>
              <a:buChar char="Ø"/>
            </a:pPr>
            <a:r>
              <a:rPr lang="pl-PL" sz="1800" b="0" i="0" u="none" strike="noStrike" baseline="0" dirty="0">
                <a:solidFill>
                  <a:srgbClr val="000000"/>
                </a:solidFill>
                <a:latin typeface="Aptos" panose="020B0004020202020204" pitchFamily="34" charset="0"/>
              </a:rPr>
              <a:t>udziałowy (akcje, prawa do akcji, prawa poboru, warranty subskrypcyjne, kwity depozytowe i certyfikaty inwestycyjne funduszy inwestycyjnych zamkniętych); </a:t>
            </a:r>
          </a:p>
          <a:p>
            <a:pPr marL="285750" indent="-285750">
              <a:buFont typeface="Wingdings" panose="05000000000000000000" pitchFamily="2" charset="2"/>
              <a:buChar char="Ø"/>
            </a:pPr>
            <a:r>
              <a:rPr lang="pl-PL" sz="1800" b="0" i="0" u="none" strike="noStrike" baseline="0" dirty="0">
                <a:solidFill>
                  <a:srgbClr val="000000"/>
                </a:solidFill>
                <a:latin typeface="Aptos" panose="020B0004020202020204" pitchFamily="34" charset="0"/>
              </a:rPr>
              <a:t>dłużny (obligacje i listy zastawne). </a:t>
            </a:r>
          </a:p>
          <a:p>
            <a:pPr marL="285750" indent="-285750">
              <a:buFont typeface="Wingdings" panose="05000000000000000000" pitchFamily="2" charset="2"/>
              <a:buChar char="Ø"/>
            </a:pPr>
            <a:endParaRPr lang="pl-PL" dirty="0">
              <a:solidFill>
                <a:srgbClr val="000000"/>
              </a:solidFill>
              <a:latin typeface="Aptos" panose="020B0004020202020204" pitchFamily="34" charset="0"/>
            </a:endParaRPr>
          </a:p>
          <a:p>
            <a:r>
              <a:rPr lang="pl-PL" sz="1800" b="0" i="0" u="none" strike="noStrike" baseline="0" dirty="0">
                <a:solidFill>
                  <a:srgbClr val="000000"/>
                </a:solidFill>
                <a:latin typeface="Aptos" panose="020B0004020202020204" pitchFamily="34" charset="0"/>
              </a:rPr>
              <a:t>Wg kryterium miejsca obrotów rynek kapitałowy dzieli się na:</a:t>
            </a:r>
          </a:p>
          <a:p>
            <a:pPr marL="285750" indent="-285750">
              <a:buFont typeface="Wingdings" panose="05000000000000000000" pitchFamily="2" charset="2"/>
              <a:buChar char="Ø"/>
            </a:pPr>
            <a:r>
              <a:rPr lang="pl-PL" sz="1800" b="0" i="0" u="none" strike="noStrike" baseline="0" dirty="0">
                <a:solidFill>
                  <a:srgbClr val="000000"/>
                </a:solidFill>
                <a:latin typeface="Aptos" panose="020B0004020202020204" pitchFamily="34" charset="0"/>
              </a:rPr>
              <a:t> rynek publiczny – propozycja nabycia instrumentów finansowych jest kierowana do co najmniej 150 osób lub do nieoznaczonych adresatów, w dowolnej formie i w dowolny sposób;</a:t>
            </a:r>
          </a:p>
          <a:p>
            <a:pPr marL="285750" indent="-285750">
              <a:buFont typeface="Wingdings" panose="05000000000000000000" pitchFamily="2" charset="2"/>
              <a:buChar char="Ø"/>
            </a:pPr>
            <a:r>
              <a:rPr lang="pl-PL" sz="1800" b="0" i="0" u="none" strike="noStrike" baseline="0" dirty="0">
                <a:solidFill>
                  <a:srgbClr val="000000"/>
                </a:solidFill>
                <a:latin typeface="Aptos" panose="020B0004020202020204" pitchFamily="34" charset="0"/>
              </a:rPr>
              <a:t>rynek niepubliczny – propozycja nabycia instrumentów finansowych jest kierowana do imiennie wskazanych osób w liczbie mniejszej niż 150.</a:t>
            </a:r>
          </a:p>
          <a:p>
            <a:pPr algn="just"/>
            <a:endParaRPr lang="pl-PL" dirty="0"/>
          </a:p>
        </p:txBody>
      </p:sp>
    </p:spTree>
    <p:extLst>
      <p:ext uri="{BB962C8B-B14F-4D97-AF65-F5344CB8AC3E}">
        <p14:creationId xmlns:p14="http://schemas.microsoft.com/office/powerpoint/2010/main" val="2924477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18733E2-C479-8A13-008F-A5A2DBF10D48}"/>
            </a:ext>
          </a:extLst>
        </p:cNvPr>
        <p:cNvGrpSpPr/>
        <p:nvPr/>
      </p:nvGrpSpPr>
      <p:grpSpPr>
        <a:xfrm>
          <a:off x="0" y="0"/>
          <a:ext cx="0" cy="0"/>
          <a:chOff x="0" y="0"/>
          <a:chExt cx="0" cy="0"/>
        </a:xfrm>
      </p:grpSpPr>
      <p:sp>
        <p:nvSpPr>
          <p:cNvPr id="18" name="Freeform 18">
            <a:extLst>
              <a:ext uri="{FF2B5EF4-FFF2-40B4-BE49-F238E27FC236}">
                <a16:creationId xmlns:a16="http://schemas.microsoft.com/office/drawing/2014/main" id="{686D984F-EE1C-D866-EE97-2A0F8F05A11B}"/>
              </a:ext>
            </a:extLst>
          </p:cNvPr>
          <p:cNvSpPr/>
          <p:nvPr/>
        </p:nvSpPr>
        <p:spPr>
          <a:xfrm rot="887923">
            <a:off x="7603607" y="5644802"/>
            <a:ext cx="9176786" cy="8836557"/>
          </a:xfrm>
          <a:custGeom>
            <a:avLst/>
            <a:gdLst/>
            <a:ahLst/>
            <a:cxnLst/>
            <a:rect l="l" t="t" r="r" b="b"/>
            <a:pathLst>
              <a:path w="13977230" h="14342307">
                <a:moveTo>
                  <a:pt x="0" y="0"/>
                </a:moveTo>
                <a:lnTo>
                  <a:pt x="13977230" y="0"/>
                </a:lnTo>
                <a:lnTo>
                  <a:pt x="13977230" y="14342307"/>
                </a:lnTo>
                <a:lnTo>
                  <a:pt x="0" y="143423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pl-PL" sz="1200">
              <a:solidFill>
                <a:prstClr val="black"/>
              </a:solidFill>
              <a:latin typeface="Calibri"/>
            </a:endParaRPr>
          </a:p>
        </p:txBody>
      </p:sp>
      <p:sp>
        <p:nvSpPr>
          <p:cNvPr id="19" name="Freeform 19">
            <a:extLst>
              <a:ext uri="{FF2B5EF4-FFF2-40B4-BE49-F238E27FC236}">
                <a16:creationId xmlns:a16="http://schemas.microsoft.com/office/drawing/2014/main" id="{7A94E6CF-2002-69B7-BDE0-3AAF61966BFF}"/>
              </a:ext>
            </a:extLst>
          </p:cNvPr>
          <p:cNvSpPr/>
          <p:nvPr/>
        </p:nvSpPr>
        <p:spPr>
          <a:xfrm rot="887923">
            <a:off x="8465428" y="-2252636"/>
            <a:ext cx="4386194" cy="4562508"/>
          </a:xfrm>
          <a:custGeom>
            <a:avLst/>
            <a:gdLst/>
            <a:ahLst/>
            <a:cxnLst/>
            <a:rect l="l" t="t" r="r" b="b"/>
            <a:pathLst>
              <a:path w="7032580" h="7216267">
                <a:moveTo>
                  <a:pt x="0" y="0"/>
                </a:moveTo>
                <a:lnTo>
                  <a:pt x="7032580" y="0"/>
                </a:lnTo>
                <a:lnTo>
                  <a:pt x="7032580" y="7216267"/>
                </a:lnTo>
                <a:lnTo>
                  <a:pt x="0" y="72162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pl-PL" sz="1200">
              <a:solidFill>
                <a:prstClr val="black"/>
              </a:solidFill>
              <a:latin typeface="Calibri"/>
            </a:endParaRPr>
          </a:p>
        </p:txBody>
      </p:sp>
      <p:grpSp>
        <p:nvGrpSpPr>
          <p:cNvPr id="21" name="Group 21">
            <a:extLst>
              <a:ext uri="{FF2B5EF4-FFF2-40B4-BE49-F238E27FC236}">
                <a16:creationId xmlns:a16="http://schemas.microsoft.com/office/drawing/2014/main" id="{71716617-3CFD-79B2-9FD4-9607D516430F}"/>
              </a:ext>
            </a:extLst>
          </p:cNvPr>
          <p:cNvGrpSpPr/>
          <p:nvPr/>
        </p:nvGrpSpPr>
        <p:grpSpPr>
          <a:xfrm>
            <a:off x="10888780" y="5379627"/>
            <a:ext cx="1396463" cy="1585147"/>
            <a:chOff x="0" y="0"/>
            <a:chExt cx="551689" cy="626231"/>
          </a:xfrm>
        </p:grpSpPr>
        <p:sp>
          <p:nvSpPr>
            <p:cNvPr id="22" name="Freeform 22">
              <a:extLst>
                <a:ext uri="{FF2B5EF4-FFF2-40B4-BE49-F238E27FC236}">
                  <a16:creationId xmlns:a16="http://schemas.microsoft.com/office/drawing/2014/main" id="{CC45F4AC-0319-46B9-DF57-451C1849E89A}"/>
                </a:ext>
              </a:extLst>
            </p:cNvPr>
            <p:cNvSpPr/>
            <p:nvPr/>
          </p:nvSpPr>
          <p:spPr>
            <a:xfrm>
              <a:off x="0" y="0"/>
              <a:ext cx="551689" cy="626231"/>
            </a:xfrm>
            <a:custGeom>
              <a:avLst/>
              <a:gdLst/>
              <a:ahLst/>
              <a:cxnLst/>
              <a:rect l="l" t="t" r="r" b="b"/>
              <a:pathLst>
                <a:path w="551689" h="626231">
                  <a:moveTo>
                    <a:pt x="0" y="0"/>
                  </a:moveTo>
                  <a:lnTo>
                    <a:pt x="551689" y="0"/>
                  </a:lnTo>
                  <a:lnTo>
                    <a:pt x="551689" y="626231"/>
                  </a:lnTo>
                  <a:lnTo>
                    <a:pt x="0" y="626231"/>
                  </a:lnTo>
                  <a:close/>
                </a:path>
              </a:pathLst>
            </a:custGeom>
            <a:solidFill>
              <a:srgbClr val="CCCCCC"/>
            </a:solidFill>
          </p:spPr>
          <p:txBody>
            <a:bodyPr/>
            <a:lstStyle/>
            <a:p>
              <a:pPr defTabSz="609630"/>
              <a:endParaRPr lang="pl-PL" sz="1200">
                <a:solidFill>
                  <a:prstClr val="black"/>
                </a:solidFill>
                <a:latin typeface="Calibri"/>
              </a:endParaRPr>
            </a:p>
          </p:txBody>
        </p:sp>
        <p:sp>
          <p:nvSpPr>
            <p:cNvPr id="23" name="TextBox 23">
              <a:extLst>
                <a:ext uri="{FF2B5EF4-FFF2-40B4-BE49-F238E27FC236}">
                  <a16:creationId xmlns:a16="http://schemas.microsoft.com/office/drawing/2014/main" id="{1CE13F99-F59F-F775-4B90-BAFEB6836E98}"/>
                </a:ext>
              </a:extLst>
            </p:cNvPr>
            <p:cNvSpPr txBox="1"/>
            <p:nvPr/>
          </p:nvSpPr>
          <p:spPr>
            <a:xfrm>
              <a:off x="0" y="-19050"/>
              <a:ext cx="551689" cy="645281"/>
            </a:xfrm>
            <a:prstGeom prst="rect">
              <a:avLst/>
            </a:prstGeom>
          </p:spPr>
          <p:txBody>
            <a:bodyPr lIns="33867" tIns="33867" rIns="33867" bIns="33867" rtlCol="0" anchor="ctr"/>
            <a:lstStyle/>
            <a:p>
              <a:pPr algn="ctr" defTabSz="609630">
                <a:lnSpc>
                  <a:spcPts val="1906"/>
                </a:lnSpc>
              </a:pPr>
              <a:endParaRPr sz="1200">
                <a:solidFill>
                  <a:prstClr val="black"/>
                </a:solidFill>
                <a:latin typeface="Calibri"/>
              </a:endParaRPr>
            </a:p>
          </p:txBody>
        </p:sp>
      </p:grpSp>
      <p:grpSp>
        <p:nvGrpSpPr>
          <p:cNvPr id="24" name="Group 24">
            <a:extLst>
              <a:ext uri="{FF2B5EF4-FFF2-40B4-BE49-F238E27FC236}">
                <a16:creationId xmlns:a16="http://schemas.microsoft.com/office/drawing/2014/main" id="{28FB4F1E-F834-83C7-9392-E3A4509DE2A3}"/>
              </a:ext>
            </a:extLst>
          </p:cNvPr>
          <p:cNvGrpSpPr/>
          <p:nvPr/>
        </p:nvGrpSpPr>
        <p:grpSpPr>
          <a:xfrm>
            <a:off x="-149612" y="-899347"/>
            <a:ext cx="1396463" cy="1585147"/>
            <a:chOff x="0" y="0"/>
            <a:chExt cx="551689" cy="626231"/>
          </a:xfrm>
        </p:grpSpPr>
        <p:sp>
          <p:nvSpPr>
            <p:cNvPr id="25" name="Freeform 25">
              <a:extLst>
                <a:ext uri="{FF2B5EF4-FFF2-40B4-BE49-F238E27FC236}">
                  <a16:creationId xmlns:a16="http://schemas.microsoft.com/office/drawing/2014/main" id="{6A560E93-6325-808D-1211-A852D15067E9}"/>
                </a:ext>
              </a:extLst>
            </p:cNvPr>
            <p:cNvSpPr/>
            <p:nvPr/>
          </p:nvSpPr>
          <p:spPr>
            <a:xfrm>
              <a:off x="0" y="0"/>
              <a:ext cx="551689" cy="626231"/>
            </a:xfrm>
            <a:custGeom>
              <a:avLst/>
              <a:gdLst/>
              <a:ahLst/>
              <a:cxnLst/>
              <a:rect l="l" t="t" r="r" b="b"/>
              <a:pathLst>
                <a:path w="551689" h="626231">
                  <a:moveTo>
                    <a:pt x="0" y="0"/>
                  </a:moveTo>
                  <a:lnTo>
                    <a:pt x="551689" y="0"/>
                  </a:lnTo>
                  <a:lnTo>
                    <a:pt x="551689" y="626231"/>
                  </a:lnTo>
                  <a:lnTo>
                    <a:pt x="0" y="626231"/>
                  </a:lnTo>
                  <a:close/>
                </a:path>
              </a:pathLst>
            </a:custGeom>
            <a:solidFill>
              <a:srgbClr val="CCCCCC"/>
            </a:solidFill>
          </p:spPr>
          <p:txBody>
            <a:bodyPr/>
            <a:lstStyle/>
            <a:p>
              <a:pPr defTabSz="609630"/>
              <a:endParaRPr lang="pl-PL" sz="1200">
                <a:solidFill>
                  <a:prstClr val="black"/>
                </a:solidFill>
                <a:latin typeface="Calibri"/>
              </a:endParaRPr>
            </a:p>
          </p:txBody>
        </p:sp>
        <p:sp>
          <p:nvSpPr>
            <p:cNvPr id="26" name="TextBox 26">
              <a:extLst>
                <a:ext uri="{FF2B5EF4-FFF2-40B4-BE49-F238E27FC236}">
                  <a16:creationId xmlns:a16="http://schemas.microsoft.com/office/drawing/2014/main" id="{75617B95-FF58-B5A5-A38C-A7867271D662}"/>
                </a:ext>
              </a:extLst>
            </p:cNvPr>
            <p:cNvSpPr txBox="1"/>
            <p:nvPr/>
          </p:nvSpPr>
          <p:spPr>
            <a:xfrm>
              <a:off x="0" y="-19050"/>
              <a:ext cx="551689" cy="645281"/>
            </a:xfrm>
            <a:prstGeom prst="rect">
              <a:avLst/>
            </a:prstGeom>
          </p:spPr>
          <p:txBody>
            <a:bodyPr lIns="33867" tIns="33867" rIns="33867" bIns="33867" rtlCol="0" anchor="ctr"/>
            <a:lstStyle/>
            <a:p>
              <a:pPr algn="ctr" defTabSz="609630">
                <a:lnSpc>
                  <a:spcPts val="1906"/>
                </a:lnSpc>
              </a:pPr>
              <a:endParaRPr sz="1200">
                <a:solidFill>
                  <a:prstClr val="black"/>
                </a:solidFill>
                <a:latin typeface="Calibri"/>
              </a:endParaRPr>
            </a:p>
          </p:txBody>
        </p:sp>
      </p:grpSp>
      <p:sp>
        <p:nvSpPr>
          <p:cNvPr id="12" name="TextBox 11">
            <a:extLst>
              <a:ext uri="{FF2B5EF4-FFF2-40B4-BE49-F238E27FC236}">
                <a16:creationId xmlns:a16="http://schemas.microsoft.com/office/drawing/2014/main" id="{EB3453D2-6C03-9FBC-2430-8B2F07FE7A38}"/>
              </a:ext>
            </a:extLst>
          </p:cNvPr>
          <p:cNvSpPr txBox="1"/>
          <p:nvPr/>
        </p:nvSpPr>
        <p:spPr>
          <a:xfrm>
            <a:off x="77990" y="1668953"/>
            <a:ext cx="9664361" cy="1022844"/>
          </a:xfrm>
          <a:prstGeom prst="rect">
            <a:avLst/>
          </a:prstGeom>
        </p:spPr>
        <p:txBody>
          <a:bodyPr wrap="square" lIns="0" tIns="0" rIns="0" bIns="0" rtlCol="0" anchor="t">
            <a:spAutoFit/>
          </a:bodyPr>
          <a:lstStyle/>
          <a:p>
            <a:pPr algn="just" defTabSz="609630">
              <a:lnSpc>
                <a:spcPts val="2661"/>
              </a:lnSpc>
            </a:pPr>
            <a:r>
              <a:rPr lang="pl-PL" sz="1133" b="1" spc="189" dirty="0">
                <a:solidFill>
                  <a:prstClr val="black"/>
                </a:solidFill>
                <a:latin typeface="DM Sans"/>
              </a:rPr>
              <a:t> </a:t>
            </a:r>
          </a:p>
          <a:p>
            <a:pPr marL="304815" indent="-304815" algn="just" defTabSz="609630">
              <a:lnSpc>
                <a:spcPts val="2661"/>
              </a:lnSpc>
              <a:buFont typeface="Arial" panose="020B0604020202020204" pitchFamily="34" charset="0"/>
              <a:buChar char="•"/>
            </a:pPr>
            <a:endParaRPr lang="pl-PL" sz="1133" spc="189" dirty="0">
              <a:solidFill>
                <a:prstClr val="black"/>
              </a:solidFill>
              <a:latin typeface="DM Sans"/>
            </a:endParaRPr>
          </a:p>
          <a:p>
            <a:pPr marL="304815" indent="-304815" algn="just" defTabSz="609630">
              <a:lnSpc>
                <a:spcPts val="2661"/>
              </a:lnSpc>
              <a:buFont typeface="Arial" panose="020B0604020202020204" pitchFamily="34" charset="0"/>
              <a:buChar char="•"/>
            </a:pPr>
            <a:endParaRPr lang="en-US" sz="1929" spc="189" dirty="0">
              <a:solidFill>
                <a:prstClr val="black"/>
              </a:solidFill>
              <a:latin typeface="DM Sans"/>
            </a:endParaRPr>
          </a:p>
        </p:txBody>
      </p:sp>
      <p:pic>
        <p:nvPicPr>
          <p:cNvPr id="4" name="Obraz 3">
            <a:extLst>
              <a:ext uri="{FF2B5EF4-FFF2-40B4-BE49-F238E27FC236}">
                <a16:creationId xmlns:a16="http://schemas.microsoft.com/office/drawing/2014/main" id="{9505BF6A-9451-748F-4545-9FACCFC06513}"/>
              </a:ext>
            </a:extLst>
          </p:cNvPr>
          <p:cNvPicPr>
            <a:picLocks noChangeAspect="1"/>
          </p:cNvPicPr>
          <p:nvPr/>
        </p:nvPicPr>
        <p:blipFill>
          <a:blip r:embed="rId4"/>
          <a:stretch>
            <a:fillRect/>
          </a:stretch>
        </p:blipFill>
        <p:spPr>
          <a:xfrm>
            <a:off x="817207" y="297121"/>
            <a:ext cx="9841319" cy="6560879"/>
          </a:xfrm>
          <a:prstGeom prst="rect">
            <a:avLst/>
          </a:prstGeom>
        </p:spPr>
      </p:pic>
      <p:sp>
        <p:nvSpPr>
          <p:cNvPr id="6" name="Prostokąt 5">
            <a:extLst>
              <a:ext uri="{FF2B5EF4-FFF2-40B4-BE49-F238E27FC236}">
                <a16:creationId xmlns:a16="http://schemas.microsoft.com/office/drawing/2014/main" id="{922B2D67-E658-75F6-7C12-FF78F7C8FC29}"/>
              </a:ext>
            </a:extLst>
          </p:cNvPr>
          <p:cNvSpPr/>
          <p:nvPr/>
        </p:nvSpPr>
        <p:spPr>
          <a:xfrm>
            <a:off x="7377344" y="4063629"/>
            <a:ext cx="2965141" cy="10228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ole tekstowe 6">
            <a:extLst>
              <a:ext uri="{FF2B5EF4-FFF2-40B4-BE49-F238E27FC236}">
                <a16:creationId xmlns:a16="http://schemas.microsoft.com/office/drawing/2014/main" id="{26F50EB0-C66E-D824-C0B6-656AF957A48B}"/>
              </a:ext>
            </a:extLst>
          </p:cNvPr>
          <p:cNvSpPr txBox="1"/>
          <p:nvPr/>
        </p:nvSpPr>
        <p:spPr>
          <a:xfrm>
            <a:off x="7377344" y="4063629"/>
            <a:ext cx="4119239" cy="1169551"/>
          </a:xfrm>
          <a:prstGeom prst="rect">
            <a:avLst/>
          </a:prstGeom>
          <a:noFill/>
        </p:spPr>
        <p:txBody>
          <a:bodyPr wrap="square" rtlCol="0">
            <a:spAutoFit/>
          </a:bodyPr>
          <a:lstStyle/>
          <a:p>
            <a:pPr algn="ctr"/>
            <a:r>
              <a:rPr lang="pl-PL" sz="1400" b="1" dirty="0"/>
              <a:t>Podmioty organizujące lub pośredniczące w obrocie instrumentami finansowymi </a:t>
            </a:r>
            <a:r>
              <a:rPr lang="pl-PL" sz="1400" dirty="0"/>
              <a:t>(Giełda Papierów Wartościowych w Warszawie i </a:t>
            </a:r>
            <a:r>
              <a:rPr lang="pl-PL" sz="1400" dirty="0" err="1"/>
              <a:t>BondSpot</a:t>
            </a:r>
            <a:r>
              <a:rPr lang="pl-PL" sz="1400" dirty="0"/>
              <a:t>, domy maklerskie i biura maklerskie, animatorzy rynku, doradcy inwestycyjni i maklerzy)</a:t>
            </a:r>
          </a:p>
        </p:txBody>
      </p:sp>
    </p:spTree>
    <p:extLst>
      <p:ext uri="{BB962C8B-B14F-4D97-AF65-F5344CB8AC3E}">
        <p14:creationId xmlns:p14="http://schemas.microsoft.com/office/powerpoint/2010/main" val="1042154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18733E2-C479-8A13-008F-A5A2DBF10D48}"/>
            </a:ext>
          </a:extLst>
        </p:cNvPr>
        <p:cNvGrpSpPr/>
        <p:nvPr/>
      </p:nvGrpSpPr>
      <p:grpSpPr>
        <a:xfrm>
          <a:off x="0" y="0"/>
          <a:ext cx="0" cy="0"/>
          <a:chOff x="0" y="0"/>
          <a:chExt cx="0" cy="0"/>
        </a:xfrm>
      </p:grpSpPr>
      <p:sp>
        <p:nvSpPr>
          <p:cNvPr id="18" name="Freeform 18">
            <a:extLst>
              <a:ext uri="{FF2B5EF4-FFF2-40B4-BE49-F238E27FC236}">
                <a16:creationId xmlns:a16="http://schemas.microsoft.com/office/drawing/2014/main" id="{686D984F-EE1C-D866-EE97-2A0F8F05A11B}"/>
              </a:ext>
            </a:extLst>
          </p:cNvPr>
          <p:cNvSpPr/>
          <p:nvPr/>
        </p:nvSpPr>
        <p:spPr>
          <a:xfrm rot="887923">
            <a:off x="8576286" y="5666418"/>
            <a:ext cx="8201300" cy="8941259"/>
          </a:xfrm>
          <a:custGeom>
            <a:avLst/>
            <a:gdLst/>
            <a:ahLst/>
            <a:cxnLst/>
            <a:rect l="l" t="t" r="r" b="b"/>
            <a:pathLst>
              <a:path w="13977230" h="14342307">
                <a:moveTo>
                  <a:pt x="0" y="0"/>
                </a:moveTo>
                <a:lnTo>
                  <a:pt x="13977230" y="0"/>
                </a:lnTo>
                <a:lnTo>
                  <a:pt x="13977230" y="14342307"/>
                </a:lnTo>
                <a:lnTo>
                  <a:pt x="0" y="143423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pl-PL" sz="1200">
              <a:solidFill>
                <a:prstClr val="black"/>
              </a:solidFill>
              <a:latin typeface="Calibri"/>
            </a:endParaRPr>
          </a:p>
        </p:txBody>
      </p:sp>
      <p:sp>
        <p:nvSpPr>
          <p:cNvPr id="19" name="Freeform 19">
            <a:extLst>
              <a:ext uri="{FF2B5EF4-FFF2-40B4-BE49-F238E27FC236}">
                <a16:creationId xmlns:a16="http://schemas.microsoft.com/office/drawing/2014/main" id="{7A94E6CF-2002-69B7-BDE0-3AAF61966BFF}"/>
              </a:ext>
            </a:extLst>
          </p:cNvPr>
          <p:cNvSpPr/>
          <p:nvPr/>
        </p:nvSpPr>
        <p:spPr>
          <a:xfrm rot="887923">
            <a:off x="10605976" y="-1761794"/>
            <a:ext cx="3743675" cy="6353387"/>
          </a:xfrm>
          <a:custGeom>
            <a:avLst/>
            <a:gdLst/>
            <a:ahLst/>
            <a:cxnLst/>
            <a:rect l="l" t="t" r="r" b="b"/>
            <a:pathLst>
              <a:path w="7032580" h="7216267">
                <a:moveTo>
                  <a:pt x="0" y="0"/>
                </a:moveTo>
                <a:lnTo>
                  <a:pt x="7032580" y="0"/>
                </a:lnTo>
                <a:lnTo>
                  <a:pt x="7032580" y="7216267"/>
                </a:lnTo>
                <a:lnTo>
                  <a:pt x="0" y="72162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pl-PL" sz="1200">
              <a:solidFill>
                <a:prstClr val="black"/>
              </a:solidFill>
              <a:latin typeface="Calibri"/>
            </a:endParaRPr>
          </a:p>
        </p:txBody>
      </p:sp>
      <p:grpSp>
        <p:nvGrpSpPr>
          <p:cNvPr id="24" name="Group 24">
            <a:extLst>
              <a:ext uri="{FF2B5EF4-FFF2-40B4-BE49-F238E27FC236}">
                <a16:creationId xmlns:a16="http://schemas.microsoft.com/office/drawing/2014/main" id="{28FB4F1E-F834-83C7-9392-E3A4509DE2A3}"/>
              </a:ext>
            </a:extLst>
          </p:cNvPr>
          <p:cNvGrpSpPr/>
          <p:nvPr/>
        </p:nvGrpSpPr>
        <p:grpSpPr>
          <a:xfrm>
            <a:off x="-149612" y="-899347"/>
            <a:ext cx="1396463" cy="1585147"/>
            <a:chOff x="0" y="0"/>
            <a:chExt cx="551689" cy="626231"/>
          </a:xfrm>
        </p:grpSpPr>
        <p:sp>
          <p:nvSpPr>
            <p:cNvPr id="25" name="Freeform 25">
              <a:extLst>
                <a:ext uri="{FF2B5EF4-FFF2-40B4-BE49-F238E27FC236}">
                  <a16:creationId xmlns:a16="http://schemas.microsoft.com/office/drawing/2014/main" id="{6A560E93-6325-808D-1211-A852D15067E9}"/>
                </a:ext>
              </a:extLst>
            </p:cNvPr>
            <p:cNvSpPr/>
            <p:nvPr/>
          </p:nvSpPr>
          <p:spPr>
            <a:xfrm>
              <a:off x="0" y="0"/>
              <a:ext cx="551689" cy="626231"/>
            </a:xfrm>
            <a:custGeom>
              <a:avLst/>
              <a:gdLst/>
              <a:ahLst/>
              <a:cxnLst/>
              <a:rect l="l" t="t" r="r" b="b"/>
              <a:pathLst>
                <a:path w="551689" h="626231">
                  <a:moveTo>
                    <a:pt x="0" y="0"/>
                  </a:moveTo>
                  <a:lnTo>
                    <a:pt x="551689" y="0"/>
                  </a:lnTo>
                  <a:lnTo>
                    <a:pt x="551689" y="626231"/>
                  </a:lnTo>
                  <a:lnTo>
                    <a:pt x="0" y="626231"/>
                  </a:lnTo>
                  <a:close/>
                </a:path>
              </a:pathLst>
            </a:custGeom>
            <a:solidFill>
              <a:srgbClr val="CCCCCC"/>
            </a:solidFill>
          </p:spPr>
          <p:txBody>
            <a:bodyPr/>
            <a:lstStyle/>
            <a:p>
              <a:pPr defTabSz="609630"/>
              <a:endParaRPr lang="pl-PL" sz="1200">
                <a:solidFill>
                  <a:prstClr val="black"/>
                </a:solidFill>
                <a:latin typeface="Calibri"/>
              </a:endParaRPr>
            </a:p>
          </p:txBody>
        </p:sp>
        <p:sp>
          <p:nvSpPr>
            <p:cNvPr id="26" name="TextBox 26">
              <a:extLst>
                <a:ext uri="{FF2B5EF4-FFF2-40B4-BE49-F238E27FC236}">
                  <a16:creationId xmlns:a16="http://schemas.microsoft.com/office/drawing/2014/main" id="{75617B95-FF58-B5A5-A38C-A7867271D662}"/>
                </a:ext>
              </a:extLst>
            </p:cNvPr>
            <p:cNvSpPr txBox="1"/>
            <p:nvPr/>
          </p:nvSpPr>
          <p:spPr>
            <a:xfrm>
              <a:off x="0" y="-19050"/>
              <a:ext cx="551689" cy="645281"/>
            </a:xfrm>
            <a:prstGeom prst="rect">
              <a:avLst/>
            </a:prstGeom>
          </p:spPr>
          <p:txBody>
            <a:bodyPr lIns="33867" tIns="33867" rIns="33867" bIns="33867" rtlCol="0" anchor="ctr"/>
            <a:lstStyle/>
            <a:p>
              <a:pPr algn="ctr" defTabSz="609630">
                <a:lnSpc>
                  <a:spcPts val="1906"/>
                </a:lnSpc>
              </a:pPr>
              <a:endParaRPr sz="1200">
                <a:solidFill>
                  <a:prstClr val="black"/>
                </a:solidFill>
                <a:latin typeface="Calibri"/>
              </a:endParaRPr>
            </a:p>
          </p:txBody>
        </p:sp>
      </p:grpSp>
      <p:sp>
        <p:nvSpPr>
          <p:cNvPr id="12" name="TextBox 11">
            <a:extLst>
              <a:ext uri="{FF2B5EF4-FFF2-40B4-BE49-F238E27FC236}">
                <a16:creationId xmlns:a16="http://schemas.microsoft.com/office/drawing/2014/main" id="{EB3453D2-6C03-9FBC-2430-8B2F07FE7A38}"/>
              </a:ext>
            </a:extLst>
          </p:cNvPr>
          <p:cNvSpPr txBox="1"/>
          <p:nvPr/>
        </p:nvSpPr>
        <p:spPr>
          <a:xfrm>
            <a:off x="77990" y="1668953"/>
            <a:ext cx="9664361" cy="1022844"/>
          </a:xfrm>
          <a:prstGeom prst="rect">
            <a:avLst/>
          </a:prstGeom>
        </p:spPr>
        <p:txBody>
          <a:bodyPr wrap="square" lIns="0" tIns="0" rIns="0" bIns="0" rtlCol="0" anchor="t">
            <a:spAutoFit/>
          </a:bodyPr>
          <a:lstStyle/>
          <a:p>
            <a:pPr algn="just" defTabSz="609630">
              <a:lnSpc>
                <a:spcPts val="2661"/>
              </a:lnSpc>
            </a:pPr>
            <a:r>
              <a:rPr lang="pl-PL" sz="1133" b="1" spc="189" dirty="0">
                <a:solidFill>
                  <a:prstClr val="black"/>
                </a:solidFill>
                <a:latin typeface="DM Sans"/>
              </a:rPr>
              <a:t> </a:t>
            </a:r>
          </a:p>
          <a:p>
            <a:pPr marL="304815" indent="-304815" algn="just" defTabSz="609630">
              <a:lnSpc>
                <a:spcPts val="2661"/>
              </a:lnSpc>
              <a:buFont typeface="Arial" panose="020B0604020202020204" pitchFamily="34" charset="0"/>
              <a:buChar char="•"/>
            </a:pPr>
            <a:endParaRPr lang="pl-PL" sz="1133" spc="189" dirty="0">
              <a:solidFill>
                <a:prstClr val="black"/>
              </a:solidFill>
              <a:latin typeface="DM Sans"/>
            </a:endParaRPr>
          </a:p>
          <a:p>
            <a:pPr marL="304815" indent="-304815" algn="just" defTabSz="609630">
              <a:lnSpc>
                <a:spcPts val="2661"/>
              </a:lnSpc>
              <a:buFont typeface="Arial" panose="020B0604020202020204" pitchFamily="34" charset="0"/>
              <a:buChar char="•"/>
            </a:pPr>
            <a:endParaRPr lang="en-US" sz="1929" spc="189" dirty="0">
              <a:solidFill>
                <a:prstClr val="black"/>
              </a:solidFill>
              <a:latin typeface="DM Sans"/>
            </a:endParaRPr>
          </a:p>
        </p:txBody>
      </p:sp>
      <p:sp>
        <p:nvSpPr>
          <p:cNvPr id="6" name="Prostokąt 5">
            <a:extLst>
              <a:ext uri="{FF2B5EF4-FFF2-40B4-BE49-F238E27FC236}">
                <a16:creationId xmlns:a16="http://schemas.microsoft.com/office/drawing/2014/main" id="{922B2D67-E658-75F6-7C12-FF78F7C8FC29}"/>
              </a:ext>
            </a:extLst>
          </p:cNvPr>
          <p:cNvSpPr/>
          <p:nvPr/>
        </p:nvSpPr>
        <p:spPr>
          <a:xfrm>
            <a:off x="7377344" y="4063629"/>
            <a:ext cx="2965141" cy="10228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3" name="Obraz 2">
            <a:extLst>
              <a:ext uri="{FF2B5EF4-FFF2-40B4-BE49-F238E27FC236}">
                <a16:creationId xmlns:a16="http://schemas.microsoft.com/office/drawing/2014/main" id="{75F6C389-D022-A032-C5C0-3DDC2AD04B8D}"/>
              </a:ext>
            </a:extLst>
          </p:cNvPr>
          <p:cNvPicPr>
            <a:picLocks noChangeAspect="1"/>
          </p:cNvPicPr>
          <p:nvPr/>
        </p:nvPicPr>
        <p:blipFill>
          <a:blip r:embed="rId4"/>
          <a:stretch>
            <a:fillRect/>
          </a:stretch>
        </p:blipFill>
        <p:spPr>
          <a:xfrm>
            <a:off x="1996921" y="451979"/>
            <a:ext cx="7995389" cy="5806778"/>
          </a:xfrm>
          <a:prstGeom prst="rect">
            <a:avLst/>
          </a:prstGeom>
        </p:spPr>
      </p:pic>
      <p:grpSp>
        <p:nvGrpSpPr>
          <p:cNvPr id="2" name="Group 21">
            <a:extLst>
              <a:ext uri="{FF2B5EF4-FFF2-40B4-BE49-F238E27FC236}">
                <a16:creationId xmlns:a16="http://schemas.microsoft.com/office/drawing/2014/main" id="{4462CA31-E413-DC05-ACD4-28207A016550}"/>
              </a:ext>
            </a:extLst>
          </p:cNvPr>
          <p:cNvGrpSpPr/>
          <p:nvPr/>
        </p:nvGrpSpPr>
        <p:grpSpPr>
          <a:xfrm>
            <a:off x="10888780" y="5379627"/>
            <a:ext cx="1396463" cy="1585147"/>
            <a:chOff x="0" y="0"/>
            <a:chExt cx="551689" cy="626231"/>
          </a:xfrm>
        </p:grpSpPr>
        <p:sp>
          <p:nvSpPr>
            <p:cNvPr id="4" name="Freeform 22">
              <a:extLst>
                <a:ext uri="{FF2B5EF4-FFF2-40B4-BE49-F238E27FC236}">
                  <a16:creationId xmlns:a16="http://schemas.microsoft.com/office/drawing/2014/main" id="{D2523E04-4C92-2B9A-0E92-69709636FBD0}"/>
                </a:ext>
              </a:extLst>
            </p:cNvPr>
            <p:cNvSpPr/>
            <p:nvPr/>
          </p:nvSpPr>
          <p:spPr>
            <a:xfrm>
              <a:off x="0" y="0"/>
              <a:ext cx="551689" cy="626231"/>
            </a:xfrm>
            <a:custGeom>
              <a:avLst/>
              <a:gdLst/>
              <a:ahLst/>
              <a:cxnLst/>
              <a:rect l="l" t="t" r="r" b="b"/>
              <a:pathLst>
                <a:path w="551689" h="626231">
                  <a:moveTo>
                    <a:pt x="0" y="0"/>
                  </a:moveTo>
                  <a:lnTo>
                    <a:pt x="551689" y="0"/>
                  </a:lnTo>
                  <a:lnTo>
                    <a:pt x="551689" y="626231"/>
                  </a:lnTo>
                  <a:lnTo>
                    <a:pt x="0" y="626231"/>
                  </a:lnTo>
                  <a:close/>
                </a:path>
              </a:pathLst>
            </a:custGeom>
            <a:solidFill>
              <a:srgbClr val="CCCCCC"/>
            </a:solidFill>
          </p:spPr>
          <p:txBody>
            <a:bodyPr/>
            <a:lstStyle/>
            <a:p>
              <a:pPr defTabSz="609630"/>
              <a:endParaRPr lang="pl-PL" sz="1200">
                <a:solidFill>
                  <a:prstClr val="black"/>
                </a:solidFill>
                <a:latin typeface="Calibri"/>
              </a:endParaRPr>
            </a:p>
          </p:txBody>
        </p:sp>
        <p:sp>
          <p:nvSpPr>
            <p:cNvPr id="5" name="TextBox 23">
              <a:extLst>
                <a:ext uri="{FF2B5EF4-FFF2-40B4-BE49-F238E27FC236}">
                  <a16:creationId xmlns:a16="http://schemas.microsoft.com/office/drawing/2014/main" id="{ADDE7FCB-B8B0-D112-10A8-6A321D1E67BD}"/>
                </a:ext>
              </a:extLst>
            </p:cNvPr>
            <p:cNvSpPr txBox="1"/>
            <p:nvPr/>
          </p:nvSpPr>
          <p:spPr>
            <a:xfrm>
              <a:off x="0" y="-19050"/>
              <a:ext cx="551689" cy="645281"/>
            </a:xfrm>
            <a:prstGeom prst="rect">
              <a:avLst/>
            </a:prstGeom>
          </p:spPr>
          <p:txBody>
            <a:bodyPr lIns="33867" tIns="33867" rIns="33867" bIns="33867" rtlCol="0" anchor="ctr"/>
            <a:lstStyle/>
            <a:p>
              <a:pPr algn="ctr" defTabSz="609630">
                <a:lnSpc>
                  <a:spcPts val="1906"/>
                </a:lnSpc>
              </a:pPr>
              <a:endParaRPr sz="1200">
                <a:solidFill>
                  <a:prstClr val="black"/>
                </a:solidFill>
                <a:latin typeface="Calibri"/>
              </a:endParaRPr>
            </a:p>
          </p:txBody>
        </p:sp>
      </p:grpSp>
    </p:spTree>
    <p:extLst>
      <p:ext uri="{BB962C8B-B14F-4D97-AF65-F5344CB8AC3E}">
        <p14:creationId xmlns:p14="http://schemas.microsoft.com/office/powerpoint/2010/main" val="19132259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18733E2-C479-8A13-008F-A5A2DBF10D48}"/>
            </a:ext>
          </a:extLst>
        </p:cNvPr>
        <p:cNvGrpSpPr/>
        <p:nvPr/>
      </p:nvGrpSpPr>
      <p:grpSpPr>
        <a:xfrm>
          <a:off x="0" y="0"/>
          <a:ext cx="0" cy="0"/>
          <a:chOff x="0" y="0"/>
          <a:chExt cx="0" cy="0"/>
        </a:xfrm>
      </p:grpSpPr>
      <p:sp>
        <p:nvSpPr>
          <p:cNvPr id="20" name="TextBox 20">
            <a:extLst>
              <a:ext uri="{FF2B5EF4-FFF2-40B4-BE49-F238E27FC236}">
                <a16:creationId xmlns:a16="http://schemas.microsoft.com/office/drawing/2014/main" id="{3E237F7B-87A0-A4C8-4A1F-12863DF69C71}"/>
              </a:ext>
            </a:extLst>
          </p:cNvPr>
          <p:cNvSpPr txBox="1"/>
          <p:nvPr/>
        </p:nvSpPr>
        <p:spPr>
          <a:xfrm>
            <a:off x="253999" y="805011"/>
            <a:ext cx="10125414" cy="359009"/>
          </a:xfrm>
          <a:prstGeom prst="rect">
            <a:avLst/>
          </a:prstGeom>
        </p:spPr>
        <p:txBody>
          <a:bodyPr wrap="square" lIns="0" tIns="0" rIns="0" bIns="0" rtlCol="0" anchor="t">
            <a:spAutoFit/>
          </a:bodyPr>
          <a:lstStyle/>
          <a:p>
            <a:pPr defTabSz="609630">
              <a:spcBef>
                <a:spcPct val="0"/>
              </a:spcBef>
            </a:pPr>
            <a:r>
              <a:rPr lang="pl-PL" sz="2333" b="1" spc="616" dirty="0">
                <a:solidFill>
                  <a:srgbClr val="231F20"/>
                </a:solidFill>
                <a:latin typeface="Aptos" panose="020B0004020202020204" pitchFamily="34" charset="0"/>
              </a:rPr>
              <a:t>SLAJD 6: </a:t>
            </a:r>
            <a:r>
              <a:rPr lang="pl-PL" sz="2333" b="1" spc="616" dirty="0">
                <a:solidFill>
                  <a:schemeClr val="accent1"/>
                </a:solidFill>
                <a:latin typeface="Aptos" panose="020B0004020202020204" pitchFamily="34" charset="0"/>
              </a:rPr>
              <a:t>Rynek walutowy</a:t>
            </a:r>
            <a:endParaRPr lang="en-US" sz="2333" b="1" spc="616" dirty="0">
              <a:solidFill>
                <a:schemeClr val="accent1"/>
              </a:solidFill>
              <a:latin typeface="Aptos" panose="020B0004020202020204" pitchFamily="34" charset="0"/>
            </a:endParaRPr>
          </a:p>
        </p:txBody>
      </p:sp>
      <p:grpSp>
        <p:nvGrpSpPr>
          <p:cNvPr id="24" name="Group 24">
            <a:extLst>
              <a:ext uri="{FF2B5EF4-FFF2-40B4-BE49-F238E27FC236}">
                <a16:creationId xmlns:a16="http://schemas.microsoft.com/office/drawing/2014/main" id="{28FB4F1E-F834-83C7-9392-E3A4509DE2A3}"/>
              </a:ext>
            </a:extLst>
          </p:cNvPr>
          <p:cNvGrpSpPr/>
          <p:nvPr/>
        </p:nvGrpSpPr>
        <p:grpSpPr>
          <a:xfrm>
            <a:off x="-149612" y="-899347"/>
            <a:ext cx="1396463" cy="1585147"/>
            <a:chOff x="0" y="0"/>
            <a:chExt cx="551689" cy="626231"/>
          </a:xfrm>
        </p:grpSpPr>
        <p:sp>
          <p:nvSpPr>
            <p:cNvPr id="25" name="Freeform 25">
              <a:extLst>
                <a:ext uri="{FF2B5EF4-FFF2-40B4-BE49-F238E27FC236}">
                  <a16:creationId xmlns:a16="http://schemas.microsoft.com/office/drawing/2014/main" id="{6A560E93-6325-808D-1211-A852D15067E9}"/>
                </a:ext>
              </a:extLst>
            </p:cNvPr>
            <p:cNvSpPr/>
            <p:nvPr/>
          </p:nvSpPr>
          <p:spPr>
            <a:xfrm>
              <a:off x="0" y="0"/>
              <a:ext cx="551689" cy="626231"/>
            </a:xfrm>
            <a:custGeom>
              <a:avLst/>
              <a:gdLst/>
              <a:ahLst/>
              <a:cxnLst/>
              <a:rect l="l" t="t" r="r" b="b"/>
              <a:pathLst>
                <a:path w="551689" h="626231">
                  <a:moveTo>
                    <a:pt x="0" y="0"/>
                  </a:moveTo>
                  <a:lnTo>
                    <a:pt x="551689" y="0"/>
                  </a:lnTo>
                  <a:lnTo>
                    <a:pt x="551689" y="626231"/>
                  </a:lnTo>
                  <a:lnTo>
                    <a:pt x="0" y="626231"/>
                  </a:lnTo>
                  <a:close/>
                </a:path>
              </a:pathLst>
            </a:custGeom>
            <a:solidFill>
              <a:srgbClr val="CCCCCC"/>
            </a:solidFill>
          </p:spPr>
          <p:txBody>
            <a:bodyPr/>
            <a:lstStyle/>
            <a:p>
              <a:pPr defTabSz="609630"/>
              <a:endParaRPr lang="pl-PL" sz="1200">
                <a:solidFill>
                  <a:prstClr val="black"/>
                </a:solidFill>
                <a:latin typeface="Calibri"/>
              </a:endParaRPr>
            </a:p>
          </p:txBody>
        </p:sp>
        <p:sp>
          <p:nvSpPr>
            <p:cNvPr id="26" name="TextBox 26">
              <a:extLst>
                <a:ext uri="{FF2B5EF4-FFF2-40B4-BE49-F238E27FC236}">
                  <a16:creationId xmlns:a16="http://schemas.microsoft.com/office/drawing/2014/main" id="{75617B95-FF58-B5A5-A38C-A7867271D662}"/>
                </a:ext>
              </a:extLst>
            </p:cNvPr>
            <p:cNvSpPr txBox="1"/>
            <p:nvPr/>
          </p:nvSpPr>
          <p:spPr>
            <a:xfrm>
              <a:off x="0" y="-19050"/>
              <a:ext cx="551689" cy="645281"/>
            </a:xfrm>
            <a:prstGeom prst="rect">
              <a:avLst/>
            </a:prstGeom>
          </p:spPr>
          <p:txBody>
            <a:bodyPr lIns="33867" tIns="33867" rIns="33867" bIns="33867" rtlCol="0" anchor="ctr"/>
            <a:lstStyle/>
            <a:p>
              <a:pPr algn="ctr" defTabSz="609630">
                <a:lnSpc>
                  <a:spcPts val="1906"/>
                </a:lnSpc>
              </a:pPr>
              <a:endParaRPr sz="1200">
                <a:solidFill>
                  <a:prstClr val="black"/>
                </a:solidFill>
                <a:latin typeface="Calibri"/>
              </a:endParaRPr>
            </a:p>
          </p:txBody>
        </p:sp>
      </p:grpSp>
      <p:sp>
        <p:nvSpPr>
          <p:cNvPr id="12" name="TextBox 11">
            <a:extLst>
              <a:ext uri="{FF2B5EF4-FFF2-40B4-BE49-F238E27FC236}">
                <a16:creationId xmlns:a16="http://schemas.microsoft.com/office/drawing/2014/main" id="{EB3453D2-6C03-9FBC-2430-8B2F07FE7A38}"/>
              </a:ext>
            </a:extLst>
          </p:cNvPr>
          <p:cNvSpPr txBox="1"/>
          <p:nvPr/>
        </p:nvSpPr>
        <p:spPr>
          <a:xfrm>
            <a:off x="77990" y="1668953"/>
            <a:ext cx="9664361" cy="1022844"/>
          </a:xfrm>
          <a:prstGeom prst="rect">
            <a:avLst/>
          </a:prstGeom>
        </p:spPr>
        <p:txBody>
          <a:bodyPr wrap="square" lIns="0" tIns="0" rIns="0" bIns="0" rtlCol="0" anchor="t">
            <a:spAutoFit/>
          </a:bodyPr>
          <a:lstStyle/>
          <a:p>
            <a:pPr algn="just" defTabSz="609630">
              <a:lnSpc>
                <a:spcPts val="2661"/>
              </a:lnSpc>
            </a:pPr>
            <a:r>
              <a:rPr lang="pl-PL" sz="1133" b="1" spc="189" dirty="0">
                <a:solidFill>
                  <a:prstClr val="black"/>
                </a:solidFill>
                <a:latin typeface="DM Sans"/>
              </a:rPr>
              <a:t> </a:t>
            </a:r>
          </a:p>
          <a:p>
            <a:pPr marL="304815" indent="-304815" algn="just" defTabSz="609630">
              <a:lnSpc>
                <a:spcPts val="2661"/>
              </a:lnSpc>
              <a:buFont typeface="Arial" panose="020B0604020202020204" pitchFamily="34" charset="0"/>
              <a:buChar char="•"/>
            </a:pPr>
            <a:endParaRPr lang="pl-PL" sz="1133" spc="189" dirty="0">
              <a:solidFill>
                <a:prstClr val="black"/>
              </a:solidFill>
              <a:latin typeface="DM Sans"/>
            </a:endParaRPr>
          </a:p>
          <a:p>
            <a:pPr marL="304815" indent="-304815" algn="just" defTabSz="609630">
              <a:lnSpc>
                <a:spcPts val="2661"/>
              </a:lnSpc>
              <a:buFont typeface="Arial" panose="020B0604020202020204" pitchFamily="34" charset="0"/>
              <a:buChar char="•"/>
            </a:pPr>
            <a:endParaRPr lang="en-US" sz="1929" spc="189" dirty="0">
              <a:solidFill>
                <a:prstClr val="black"/>
              </a:solidFill>
              <a:latin typeface="DM Sans"/>
            </a:endParaRPr>
          </a:p>
        </p:txBody>
      </p:sp>
      <p:sp>
        <p:nvSpPr>
          <p:cNvPr id="3" name="pole tekstowe 2">
            <a:extLst>
              <a:ext uri="{FF2B5EF4-FFF2-40B4-BE49-F238E27FC236}">
                <a16:creationId xmlns:a16="http://schemas.microsoft.com/office/drawing/2014/main" id="{D1DBD36D-4BDE-8E75-AC77-3E09BF5A90DE}"/>
              </a:ext>
            </a:extLst>
          </p:cNvPr>
          <p:cNvSpPr txBox="1"/>
          <p:nvPr/>
        </p:nvSpPr>
        <p:spPr>
          <a:xfrm>
            <a:off x="352626" y="1456126"/>
            <a:ext cx="9004438" cy="4247317"/>
          </a:xfrm>
          <a:prstGeom prst="rect">
            <a:avLst/>
          </a:prstGeom>
          <a:noFill/>
        </p:spPr>
        <p:txBody>
          <a:bodyPr wrap="square">
            <a:spAutoFit/>
          </a:bodyPr>
          <a:lstStyle/>
          <a:p>
            <a:pPr algn="just"/>
            <a:r>
              <a:rPr lang="pl-PL" b="1" dirty="0">
                <a:latin typeface="Aptos" panose="020B0004020202020204" pitchFamily="34" charset="0"/>
              </a:rPr>
              <a:t>Rynek walutowy </a:t>
            </a:r>
            <a:r>
              <a:rPr lang="pl-PL" dirty="0">
                <a:latin typeface="Aptos" panose="020B0004020202020204" pitchFamily="34" charset="0"/>
              </a:rPr>
              <a:t>(ang. </a:t>
            </a:r>
            <a:r>
              <a:rPr lang="pl-PL" dirty="0" err="1">
                <a:latin typeface="Aptos" panose="020B0004020202020204" pitchFamily="34" charset="0"/>
              </a:rPr>
              <a:t>forex</a:t>
            </a:r>
            <a:r>
              <a:rPr lang="pl-PL" dirty="0">
                <a:latin typeface="Aptos" panose="020B0004020202020204" pitchFamily="34" charset="0"/>
              </a:rPr>
              <a:t>), to miejsce, gdzie przedmiotem transakcji są walutami. Transakcje odbywają się zazwyczaj na rynku pozagiełdowym tworzonym przez banki na całym świecie. W wyniku działania sił podaży i popytu ustalane są kursy poszczególnych walut – jednej wobec drugiej. Rynek ten dzieli się na kasowy, gdzie dostawa walut jest dokonywana natychmiast i na rynek terminowy, z wykorzystaniem walutowych instrumentów pochodnych.</a:t>
            </a:r>
          </a:p>
          <a:p>
            <a:pPr algn="just"/>
            <a:r>
              <a:rPr lang="pl-PL" dirty="0">
                <a:latin typeface="Aptos" panose="020B0004020202020204" pitchFamily="34" charset="0"/>
              </a:rPr>
              <a:t>Głównymi uczestnikami rynku walutowego są banki, instytucje zbiorowego inwestowania, banki centralne dokonujące interwencji lub inwestycji rezerw, przedsiębiorstwa dokonujące zakupu lub sprzedaży walut lub zabezpieczające się przed niekorzystnymi zmianami kursów walutowych a także osoby fizyczne.</a:t>
            </a:r>
          </a:p>
          <a:p>
            <a:pPr algn="just"/>
            <a:r>
              <a:rPr lang="pl-PL" dirty="0">
                <a:latin typeface="Aptos" panose="020B0004020202020204" pitchFamily="34" charset="0"/>
              </a:rPr>
              <a:t>W Polsce transakcje na walutowych instrumentach pochodnych (kontraktach terminowych i opcjach) można zawierać w bankach, Giełdzie Papierów Wartościowych w Warszawie S.A., Warszawskiej Giełdzie Towarowej. Ponadto możliwość uczestnictwa w globalnym rynku dają niektóre domy maklerskie a także internetowe platformy transakcyjne.</a:t>
            </a:r>
          </a:p>
        </p:txBody>
      </p:sp>
      <p:pic>
        <p:nvPicPr>
          <p:cNvPr id="4" name="Obraz 3">
            <a:extLst>
              <a:ext uri="{FF2B5EF4-FFF2-40B4-BE49-F238E27FC236}">
                <a16:creationId xmlns:a16="http://schemas.microsoft.com/office/drawing/2014/main" id="{F0809CDA-33C4-69B0-6628-2E6C8830AC6E}"/>
              </a:ext>
            </a:extLst>
          </p:cNvPr>
          <p:cNvPicPr>
            <a:picLocks noChangeAspect="1"/>
          </p:cNvPicPr>
          <p:nvPr/>
        </p:nvPicPr>
        <p:blipFill>
          <a:blip r:embed="rId2"/>
          <a:stretch>
            <a:fillRect/>
          </a:stretch>
        </p:blipFill>
        <p:spPr>
          <a:xfrm>
            <a:off x="3364301" y="5727749"/>
            <a:ext cx="4175185" cy="1130251"/>
          </a:xfrm>
          <a:prstGeom prst="rect">
            <a:avLst/>
          </a:prstGeom>
        </p:spPr>
      </p:pic>
      <p:pic>
        <p:nvPicPr>
          <p:cNvPr id="6" name="Obraz 5">
            <a:extLst>
              <a:ext uri="{FF2B5EF4-FFF2-40B4-BE49-F238E27FC236}">
                <a16:creationId xmlns:a16="http://schemas.microsoft.com/office/drawing/2014/main" id="{8ADA2FBC-FF15-2C51-8B58-8D613471E763}"/>
              </a:ext>
            </a:extLst>
          </p:cNvPr>
          <p:cNvPicPr>
            <a:picLocks noChangeAspect="1"/>
          </p:cNvPicPr>
          <p:nvPr/>
        </p:nvPicPr>
        <p:blipFill>
          <a:blip r:embed="rId2"/>
          <a:stretch>
            <a:fillRect/>
          </a:stretch>
        </p:blipFill>
        <p:spPr>
          <a:xfrm rot="5400000">
            <a:off x="8046886" y="2579988"/>
            <a:ext cx="5487951" cy="2097022"/>
          </a:xfrm>
          <a:prstGeom prst="rect">
            <a:avLst/>
          </a:prstGeom>
        </p:spPr>
      </p:pic>
    </p:spTree>
    <p:extLst>
      <p:ext uri="{BB962C8B-B14F-4D97-AF65-F5344CB8AC3E}">
        <p14:creationId xmlns:p14="http://schemas.microsoft.com/office/powerpoint/2010/main" val="1942632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18733E2-C479-8A13-008F-A5A2DBF10D48}"/>
            </a:ext>
          </a:extLst>
        </p:cNvPr>
        <p:cNvGrpSpPr/>
        <p:nvPr/>
      </p:nvGrpSpPr>
      <p:grpSpPr>
        <a:xfrm>
          <a:off x="0" y="0"/>
          <a:ext cx="0" cy="0"/>
          <a:chOff x="0" y="0"/>
          <a:chExt cx="0" cy="0"/>
        </a:xfrm>
      </p:grpSpPr>
      <p:sp>
        <p:nvSpPr>
          <p:cNvPr id="18" name="Freeform 18">
            <a:extLst>
              <a:ext uri="{FF2B5EF4-FFF2-40B4-BE49-F238E27FC236}">
                <a16:creationId xmlns:a16="http://schemas.microsoft.com/office/drawing/2014/main" id="{686D984F-EE1C-D866-EE97-2A0F8F05A11B}"/>
              </a:ext>
            </a:extLst>
          </p:cNvPr>
          <p:cNvSpPr/>
          <p:nvPr/>
        </p:nvSpPr>
        <p:spPr>
          <a:xfrm rot="887923">
            <a:off x="84379" y="5105659"/>
            <a:ext cx="9318153" cy="9561538"/>
          </a:xfrm>
          <a:custGeom>
            <a:avLst/>
            <a:gdLst/>
            <a:ahLst/>
            <a:cxnLst/>
            <a:rect l="l" t="t" r="r" b="b"/>
            <a:pathLst>
              <a:path w="13977230" h="14342307">
                <a:moveTo>
                  <a:pt x="0" y="0"/>
                </a:moveTo>
                <a:lnTo>
                  <a:pt x="13977230" y="0"/>
                </a:lnTo>
                <a:lnTo>
                  <a:pt x="13977230" y="14342307"/>
                </a:lnTo>
                <a:lnTo>
                  <a:pt x="0" y="143423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pl-PL" sz="1200">
              <a:solidFill>
                <a:prstClr val="black"/>
              </a:solidFill>
              <a:latin typeface="Calibri"/>
            </a:endParaRPr>
          </a:p>
        </p:txBody>
      </p:sp>
      <p:sp>
        <p:nvSpPr>
          <p:cNvPr id="19" name="Freeform 19">
            <a:extLst>
              <a:ext uri="{FF2B5EF4-FFF2-40B4-BE49-F238E27FC236}">
                <a16:creationId xmlns:a16="http://schemas.microsoft.com/office/drawing/2014/main" id="{7A94E6CF-2002-69B7-BDE0-3AAF61966BFF}"/>
              </a:ext>
            </a:extLst>
          </p:cNvPr>
          <p:cNvSpPr/>
          <p:nvPr/>
        </p:nvSpPr>
        <p:spPr>
          <a:xfrm rot="887923">
            <a:off x="8434741" y="-2281255"/>
            <a:ext cx="4386194" cy="4562508"/>
          </a:xfrm>
          <a:custGeom>
            <a:avLst/>
            <a:gdLst/>
            <a:ahLst/>
            <a:cxnLst/>
            <a:rect l="l" t="t" r="r" b="b"/>
            <a:pathLst>
              <a:path w="7032580" h="7216267">
                <a:moveTo>
                  <a:pt x="0" y="0"/>
                </a:moveTo>
                <a:lnTo>
                  <a:pt x="7032580" y="0"/>
                </a:lnTo>
                <a:lnTo>
                  <a:pt x="7032580" y="7216267"/>
                </a:lnTo>
                <a:lnTo>
                  <a:pt x="0" y="72162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pl-PL" sz="1200">
              <a:solidFill>
                <a:prstClr val="black"/>
              </a:solidFill>
              <a:latin typeface="Calibri"/>
            </a:endParaRPr>
          </a:p>
        </p:txBody>
      </p:sp>
      <p:sp>
        <p:nvSpPr>
          <p:cNvPr id="20" name="TextBox 20">
            <a:extLst>
              <a:ext uri="{FF2B5EF4-FFF2-40B4-BE49-F238E27FC236}">
                <a16:creationId xmlns:a16="http://schemas.microsoft.com/office/drawing/2014/main" id="{3E237F7B-87A0-A4C8-4A1F-12863DF69C71}"/>
              </a:ext>
            </a:extLst>
          </p:cNvPr>
          <p:cNvSpPr txBox="1"/>
          <p:nvPr/>
        </p:nvSpPr>
        <p:spPr>
          <a:xfrm>
            <a:off x="271754" y="301617"/>
            <a:ext cx="10125414" cy="359009"/>
          </a:xfrm>
          <a:prstGeom prst="rect">
            <a:avLst/>
          </a:prstGeom>
        </p:spPr>
        <p:txBody>
          <a:bodyPr wrap="square" lIns="0" tIns="0" rIns="0" bIns="0" rtlCol="0" anchor="t">
            <a:spAutoFit/>
          </a:bodyPr>
          <a:lstStyle/>
          <a:p>
            <a:pPr defTabSz="609630">
              <a:spcBef>
                <a:spcPct val="0"/>
              </a:spcBef>
            </a:pPr>
            <a:r>
              <a:rPr lang="pl-PL" sz="2333" b="1" spc="616" dirty="0">
                <a:solidFill>
                  <a:srgbClr val="231F20"/>
                </a:solidFill>
                <a:latin typeface="Aptos" panose="020B0004020202020204" pitchFamily="34" charset="0"/>
              </a:rPr>
              <a:t>SLAJD 7: </a:t>
            </a:r>
            <a:r>
              <a:rPr lang="pl-PL" sz="2333" b="1" spc="616" dirty="0">
                <a:solidFill>
                  <a:schemeClr val="accent1"/>
                </a:solidFill>
                <a:latin typeface="Aptos" panose="020B0004020202020204" pitchFamily="34" charset="0"/>
              </a:rPr>
              <a:t>Rynek terminowy</a:t>
            </a:r>
            <a:endParaRPr lang="en-US" sz="2333" b="1" spc="616" dirty="0">
              <a:solidFill>
                <a:schemeClr val="accent1"/>
              </a:solidFill>
              <a:latin typeface="Aptos" panose="020B0004020202020204" pitchFamily="34" charset="0"/>
            </a:endParaRPr>
          </a:p>
        </p:txBody>
      </p:sp>
      <p:sp>
        <p:nvSpPr>
          <p:cNvPr id="12" name="TextBox 11">
            <a:extLst>
              <a:ext uri="{FF2B5EF4-FFF2-40B4-BE49-F238E27FC236}">
                <a16:creationId xmlns:a16="http://schemas.microsoft.com/office/drawing/2014/main" id="{EB3453D2-6C03-9FBC-2430-8B2F07FE7A38}"/>
              </a:ext>
            </a:extLst>
          </p:cNvPr>
          <p:cNvSpPr txBox="1"/>
          <p:nvPr/>
        </p:nvSpPr>
        <p:spPr>
          <a:xfrm>
            <a:off x="77990" y="1668953"/>
            <a:ext cx="9664361" cy="1022844"/>
          </a:xfrm>
          <a:prstGeom prst="rect">
            <a:avLst/>
          </a:prstGeom>
        </p:spPr>
        <p:txBody>
          <a:bodyPr wrap="square" lIns="0" tIns="0" rIns="0" bIns="0" rtlCol="0" anchor="t">
            <a:spAutoFit/>
          </a:bodyPr>
          <a:lstStyle/>
          <a:p>
            <a:pPr algn="just" defTabSz="609630">
              <a:lnSpc>
                <a:spcPts val="2661"/>
              </a:lnSpc>
            </a:pPr>
            <a:r>
              <a:rPr lang="pl-PL" sz="1133" b="1" spc="189" dirty="0">
                <a:solidFill>
                  <a:prstClr val="black"/>
                </a:solidFill>
                <a:latin typeface="DM Sans"/>
              </a:rPr>
              <a:t> </a:t>
            </a:r>
          </a:p>
          <a:p>
            <a:pPr marL="304815" indent="-304815" algn="just" defTabSz="609630">
              <a:lnSpc>
                <a:spcPts val="2661"/>
              </a:lnSpc>
              <a:buFont typeface="Arial" panose="020B0604020202020204" pitchFamily="34" charset="0"/>
              <a:buChar char="•"/>
            </a:pPr>
            <a:endParaRPr lang="pl-PL" sz="1133" spc="189" dirty="0">
              <a:solidFill>
                <a:prstClr val="black"/>
              </a:solidFill>
              <a:latin typeface="DM Sans"/>
            </a:endParaRPr>
          </a:p>
          <a:p>
            <a:pPr marL="304815" indent="-304815" algn="just" defTabSz="609630">
              <a:lnSpc>
                <a:spcPts val="2661"/>
              </a:lnSpc>
              <a:buFont typeface="Arial" panose="020B0604020202020204" pitchFamily="34" charset="0"/>
              <a:buChar char="•"/>
            </a:pPr>
            <a:endParaRPr lang="en-US" sz="1929" spc="189" dirty="0">
              <a:solidFill>
                <a:prstClr val="black"/>
              </a:solidFill>
              <a:latin typeface="DM Sans"/>
            </a:endParaRPr>
          </a:p>
        </p:txBody>
      </p:sp>
      <p:sp>
        <p:nvSpPr>
          <p:cNvPr id="3" name="pole tekstowe 2">
            <a:extLst>
              <a:ext uri="{FF2B5EF4-FFF2-40B4-BE49-F238E27FC236}">
                <a16:creationId xmlns:a16="http://schemas.microsoft.com/office/drawing/2014/main" id="{D1DBD36D-4BDE-8E75-AC77-3E09BF5A90DE}"/>
              </a:ext>
            </a:extLst>
          </p:cNvPr>
          <p:cNvSpPr txBox="1"/>
          <p:nvPr/>
        </p:nvSpPr>
        <p:spPr>
          <a:xfrm>
            <a:off x="183950" y="830418"/>
            <a:ext cx="8010139" cy="4247317"/>
          </a:xfrm>
          <a:prstGeom prst="rect">
            <a:avLst/>
          </a:prstGeom>
          <a:noFill/>
        </p:spPr>
        <p:txBody>
          <a:bodyPr wrap="square">
            <a:spAutoFit/>
          </a:bodyPr>
          <a:lstStyle/>
          <a:p>
            <a:pPr algn="just"/>
            <a:r>
              <a:rPr lang="pl-PL" dirty="0"/>
              <a:t>Na rynku terminowym ma miejsce obrót instrumentami pochodnymi, tj. takimi, których ceny zależą cen aktywów podstawowych. Na polskim rynku finansowym najbardziej znanymi instrumentami pochodnymi są kontrakty terminowe i opcje na indeksy giełdowe, akcje, obligacje, waluty, stopy procentowe). Instrumenty pochodne, jakie funkcjonują w obrocie regulowanym to: kontrakty terminowe i opcje.</a:t>
            </a:r>
          </a:p>
          <a:p>
            <a:pPr algn="just"/>
            <a:r>
              <a:rPr lang="pl-PL" dirty="0"/>
              <a:t>Rynek terminowy pozwala na zawieranie transakcji spekulacyjnych, zabezpieczających (</a:t>
            </a:r>
            <a:r>
              <a:rPr lang="pl-PL" i="1" dirty="0" err="1"/>
              <a:t>hedgingowych</a:t>
            </a:r>
            <a:r>
              <a:rPr lang="pl-PL" dirty="0"/>
              <a:t>) oraz arbitrażowych. Uczestnikami rynku terminowego są:</a:t>
            </a:r>
          </a:p>
          <a:p>
            <a:pPr marL="285750" indent="-285750" algn="just">
              <a:buFont typeface="Wingdings" panose="05000000000000000000" pitchFamily="2" charset="2"/>
              <a:buChar char="Ø"/>
            </a:pPr>
            <a:r>
              <a:rPr lang="pl-PL" dirty="0"/>
              <a:t>spekulanci liczący na korzystne z ich punktu widzenia zmiany cen aktywów lub innych miar, na jakich oparty jest dany instrument pochodny,</a:t>
            </a:r>
          </a:p>
          <a:p>
            <a:pPr marL="285750" indent="-285750" algn="just">
              <a:buFont typeface="Wingdings" panose="05000000000000000000" pitchFamily="2" charset="2"/>
              <a:buChar char="Ø"/>
            </a:pPr>
            <a:r>
              <a:rPr lang="pl-PL" dirty="0"/>
              <a:t>podmioty lub osoby fizyczne zabezpieczające się przed niekorzystnymi zmianami cen lub miar ekonomicznych (stopy procentowe, indeksy giełdowe),</a:t>
            </a:r>
          </a:p>
          <a:p>
            <a:pPr marL="285750" indent="-285750" algn="just">
              <a:buFont typeface="Wingdings" panose="05000000000000000000" pitchFamily="2" charset="2"/>
              <a:buChar char="Ø"/>
            </a:pPr>
            <a:r>
              <a:rPr lang="pl-PL" dirty="0"/>
              <a:t>arbitrażyści – zarabiający na różnicach wycen instrumentów finansowych na różnych rynkach.</a:t>
            </a:r>
          </a:p>
        </p:txBody>
      </p:sp>
      <p:pic>
        <p:nvPicPr>
          <p:cNvPr id="4" name="Obraz 3">
            <a:extLst>
              <a:ext uri="{FF2B5EF4-FFF2-40B4-BE49-F238E27FC236}">
                <a16:creationId xmlns:a16="http://schemas.microsoft.com/office/drawing/2014/main" id="{6269924D-B80E-E266-5A95-0BE3E7088A51}"/>
              </a:ext>
            </a:extLst>
          </p:cNvPr>
          <p:cNvPicPr>
            <a:picLocks noChangeAspect="1"/>
          </p:cNvPicPr>
          <p:nvPr/>
        </p:nvPicPr>
        <p:blipFill>
          <a:blip r:embed="rId4"/>
          <a:stretch>
            <a:fillRect/>
          </a:stretch>
        </p:blipFill>
        <p:spPr>
          <a:xfrm>
            <a:off x="8328200" y="2544985"/>
            <a:ext cx="3863800" cy="2575867"/>
          </a:xfrm>
          <a:prstGeom prst="rect">
            <a:avLst/>
          </a:prstGeom>
        </p:spPr>
      </p:pic>
    </p:spTree>
    <p:extLst>
      <p:ext uri="{BB962C8B-B14F-4D97-AF65-F5344CB8AC3E}">
        <p14:creationId xmlns:p14="http://schemas.microsoft.com/office/powerpoint/2010/main" val="161237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7659121">
            <a:off x="-2675068" y="3723809"/>
            <a:ext cx="5086196" cy="5219044"/>
          </a:xfrm>
          <a:custGeom>
            <a:avLst/>
            <a:gdLst/>
            <a:ahLst/>
            <a:cxnLst/>
            <a:rect l="l" t="t" r="r" b="b"/>
            <a:pathLst>
              <a:path w="7629294" h="7828566">
                <a:moveTo>
                  <a:pt x="0" y="0"/>
                </a:moveTo>
                <a:lnTo>
                  <a:pt x="7629294" y="0"/>
                </a:lnTo>
                <a:lnTo>
                  <a:pt x="7629294" y="7828566"/>
                </a:lnTo>
                <a:lnTo>
                  <a:pt x="0" y="78285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3346214" y="1934465"/>
            <a:ext cx="933657" cy="3022125"/>
            <a:chOff x="0" y="0"/>
            <a:chExt cx="368852" cy="1710138"/>
          </a:xfrm>
        </p:grpSpPr>
        <p:sp>
          <p:nvSpPr>
            <p:cNvPr id="4" name="Freeform 4"/>
            <p:cNvSpPr/>
            <p:nvPr/>
          </p:nvSpPr>
          <p:spPr>
            <a:xfrm>
              <a:off x="0" y="0"/>
              <a:ext cx="368852" cy="1710137"/>
            </a:xfrm>
            <a:custGeom>
              <a:avLst/>
              <a:gdLst/>
              <a:ahLst/>
              <a:cxnLst/>
              <a:rect l="l" t="t" r="r" b="b"/>
              <a:pathLst>
                <a:path w="368852" h="1710137">
                  <a:moveTo>
                    <a:pt x="0" y="0"/>
                  </a:moveTo>
                  <a:lnTo>
                    <a:pt x="368852" y="0"/>
                  </a:lnTo>
                  <a:lnTo>
                    <a:pt x="368852" y="1710137"/>
                  </a:lnTo>
                  <a:lnTo>
                    <a:pt x="0" y="1710137"/>
                  </a:lnTo>
                  <a:close/>
                </a:path>
              </a:pathLst>
            </a:custGeom>
            <a:solidFill>
              <a:srgbClr val="CCCCCC"/>
            </a:solidFill>
          </p:spPr>
        </p:sp>
        <p:sp>
          <p:nvSpPr>
            <p:cNvPr id="5" name="TextBox 5"/>
            <p:cNvSpPr txBox="1"/>
            <p:nvPr/>
          </p:nvSpPr>
          <p:spPr>
            <a:xfrm>
              <a:off x="0" y="-19050"/>
              <a:ext cx="368852" cy="1729188"/>
            </a:xfrm>
            <a:prstGeom prst="rect">
              <a:avLst/>
            </a:prstGeom>
          </p:spPr>
          <p:txBody>
            <a:bodyPr lIns="33867" tIns="33867" rIns="33867" bIns="33867" rtlCol="0" anchor="ctr"/>
            <a:lstStyle/>
            <a:p>
              <a:pPr algn="ctr">
                <a:lnSpc>
                  <a:spcPts val="1906"/>
                </a:lnSpc>
              </a:pPr>
              <a:endParaRPr sz="1200" dirty="0"/>
            </a:p>
          </p:txBody>
        </p:sp>
      </p:grpSp>
      <p:sp>
        <p:nvSpPr>
          <p:cNvPr id="6" name="TextBox 6"/>
          <p:cNvSpPr txBox="1"/>
          <p:nvPr/>
        </p:nvSpPr>
        <p:spPr>
          <a:xfrm>
            <a:off x="3320662" y="691329"/>
            <a:ext cx="6755493" cy="1079206"/>
          </a:xfrm>
          <a:prstGeom prst="rect">
            <a:avLst/>
          </a:prstGeom>
        </p:spPr>
        <p:txBody>
          <a:bodyPr wrap="square" lIns="0" tIns="0" rIns="0" bIns="0" rtlCol="0" anchor="t">
            <a:spAutoFit/>
          </a:bodyPr>
          <a:lstStyle/>
          <a:p>
            <a:pPr algn="ctr">
              <a:lnSpc>
                <a:spcPts val="9183"/>
              </a:lnSpc>
            </a:pPr>
            <a:r>
              <a:rPr lang="en-US" sz="6654" spc="652" dirty="0">
                <a:solidFill>
                  <a:schemeClr val="tx2">
                    <a:lumMod val="50000"/>
                    <a:lumOff val="50000"/>
                  </a:schemeClr>
                </a:solidFill>
                <a:latin typeface="Oswald Bold"/>
              </a:rPr>
              <a:t>ZAWARTOŚĆ</a:t>
            </a:r>
          </a:p>
        </p:txBody>
      </p:sp>
      <p:sp>
        <p:nvSpPr>
          <p:cNvPr id="7" name="Freeform 7"/>
          <p:cNvSpPr/>
          <p:nvPr/>
        </p:nvSpPr>
        <p:spPr>
          <a:xfrm rot="2016048">
            <a:off x="8162325" y="-670203"/>
            <a:ext cx="7166309" cy="1791577"/>
          </a:xfrm>
          <a:custGeom>
            <a:avLst/>
            <a:gdLst/>
            <a:ahLst/>
            <a:cxnLst/>
            <a:rect l="l" t="t" r="r" b="b"/>
            <a:pathLst>
              <a:path w="10749463" h="2687366">
                <a:moveTo>
                  <a:pt x="0" y="0"/>
                </a:moveTo>
                <a:lnTo>
                  <a:pt x="10749463" y="0"/>
                </a:lnTo>
                <a:lnTo>
                  <a:pt x="10749463" y="2687365"/>
                </a:lnTo>
                <a:lnTo>
                  <a:pt x="0" y="2687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extBox 8"/>
          <p:cNvSpPr txBox="1"/>
          <p:nvPr/>
        </p:nvSpPr>
        <p:spPr>
          <a:xfrm>
            <a:off x="3487569" y="2150124"/>
            <a:ext cx="624813" cy="436017"/>
          </a:xfrm>
          <a:prstGeom prst="rect">
            <a:avLst/>
          </a:prstGeom>
        </p:spPr>
        <p:txBody>
          <a:bodyPr lIns="0" tIns="0" rIns="0" bIns="0" rtlCol="0" anchor="t">
            <a:spAutoFit/>
          </a:bodyPr>
          <a:lstStyle/>
          <a:p>
            <a:pPr algn="ctr">
              <a:lnSpc>
                <a:spcPts val="3418"/>
              </a:lnSpc>
            </a:pPr>
            <a:r>
              <a:rPr lang="en-US" sz="2847" dirty="0">
                <a:solidFill>
                  <a:srgbClr val="363636"/>
                </a:solidFill>
                <a:latin typeface="Oswald Bold Italics"/>
              </a:rPr>
              <a:t>01</a:t>
            </a:r>
          </a:p>
        </p:txBody>
      </p:sp>
      <p:sp>
        <p:nvSpPr>
          <p:cNvPr id="9" name="TextBox 9"/>
          <p:cNvSpPr txBox="1"/>
          <p:nvPr/>
        </p:nvSpPr>
        <p:spPr>
          <a:xfrm>
            <a:off x="3487569" y="2681536"/>
            <a:ext cx="624813" cy="436017"/>
          </a:xfrm>
          <a:prstGeom prst="rect">
            <a:avLst/>
          </a:prstGeom>
        </p:spPr>
        <p:txBody>
          <a:bodyPr lIns="0" tIns="0" rIns="0" bIns="0" rtlCol="0" anchor="t">
            <a:spAutoFit/>
          </a:bodyPr>
          <a:lstStyle/>
          <a:p>
            <a:pPr algn="ctr">
              <a:lnSpc>
                <a:spcPts val="3418"/>
              </a:lnSpc>
            </a:pPr>
            <a:r>
              <a:rPr lang="en-US" sz="2847" dirty="0">
                <a:solidFill>
                  <a:srgbClr val="363636"/>
                </a:solidFill>
                <a:latin typeface="Oswald Bold Italics"/>
              </a:rPr>
              <a:t>02</a:t>
            </a:r>
          </a:p>
        </p:txBody>
      </p:sp>
      <p:sp>
        <p:nvSpPr>
          <p:cNvPr id="10" name="TextBox 10"/>
          <p:cNvSpPr txBox="1"/>
          <p:nvPr/>
        </p:nvSpPr>
        <p:spPr>
          <a:xfrm>
            <a:off x="3487569" y="3268974"/>
            <a:ext cx="624813" cy="436017"/>
          </a:xfrm>
          <a:prstGeom prst="rect">
            <a:avLst/>
          </a:prstGeom>
        </p:spPr>
        <p:txBody>
          <a:bodyPr lIns="0" tIns="0" rIns="0" bIns="0" rtlCol="0" anchor="t">
            <a:spAutoFit/>
          </a:bodyPr>
          <a:lstStyle/>
          <a:p>
            <a:pPr algn="ctr">
              <a:lnSpc>
                <a:spcPts val="3418"/>
              </a:lnSpc>
            </a:pPr>
            <a:r>
              <a:rPr lang="en-US" sz="2847" dirty="0">
                <a:solidFill>
                  <a:srgbClr val="363636"/>
                </a:solidFill>
                <a:latin typeface="Oswald Bold Italics"/>
              </a:rPr>
              <a:t>03</a:t>
            </a:r>
          </a:p>
        </p:txBody>
      </p:sp>
      <p:sp>
        <p:nvSpPr>
          <p:cNvPr id="11" name="TextBox 11"/>
          <p:cNvSpPr txBox="1"/>
          <p:nvPr/>
        </p:nvSpPr>
        <p:spPr>
          <a:xfrm>
            <a:off x="3487569" y="3800387"/>
            <a:ext cx="624813" cy="436017"/>
          </a:xfrm>
          <a:prstGeom prst="rect">
            <a:avLst/>
          </a:prstGeom>
        </p:spPr>
        <p:txBody>
          <a:bodyPr lIns="0" tIns="0" rIns="0" bIns="0" rtlCol="0" anchor="t">
            <a:spAutoFit/>
          </a:bodyPr>
          <a:lstStyle/>
          <a:p>
            <a:pPr algn="ctr">
              <a:lnSpc>
                <a:spcPts val="3418"/>
              </a:lnSpc>
            </a:pPr>
            <a:r>
              <a:rPr lang="en-US" sz="2847" dirty="0">
                <a:solidFill>
                  <a:srgbClr val="363636"/>
                </a:solidFill>
                <a:latin typeface="Oswald Bold Italics"/>
              </a:rPr>
              <a:t>04</a:t>
            </a:r>
          </a:p>
        </p:txBody>
      </p:sp>
      <p:sp>
        <p:nvSpPr>
          <p:cNvPr id="12" name="TextBox 12"/>
          <p:cNvSpPr txBox="1"/>
          <p:nvPr/>
        </p:nvSpPr>
        <p:spPr>
          <a:xfrm>
            <a:off x="3500636" y="4328638"/>
            <a:ext cx="624813" cy="436017"/>
          </a:xfrm>
          <a:prstGeom prst="rect">
            <a:avLst/>
          </a:prstGeom>
        </p:spPr>
        <p:txBody>
          <a:bodyPr lIns="0" tIns="0" rIns="0" bIns="0" rtlCol="0" anchor="t">
            <a:spAutoFit/>
          </a:bodyPr>
          <a:lstStyle/>
          <a:p>
            <a:pPr algn="ctr">
              <a:lnSpc>
                <a:spcPts val="3418"/>
              </a:lnSpc>
            </a:pPr>
            <a:r>
              <a:rPr lang="en-US" sz="2847" dirty="0">
                <a:solidFill>
                  <a:srgbClr val="363636"/>
                </a:solidFill>
                <a:latin typeface="Oswald Bold Italics"/>
              </a:rPr>
              <a:t>05</a:t>
            </a:r>
          </a:p>
        </p:txBody>
      </p:sp>
      <p:sp>
        <p:nvSpPr>
          <p:cNvPr id="15" name="TextBox 15"/>
          <p:cNvSpPr txBox="1"/>
          <p:nvPr/>
        </p:nvSpPr>
        <p:spPr>
          <a:xfrm>
            <a:off x="4404954" y="2222091"/>
            <a:ext cx="3860335" cy="282834"/>
          </a:xfrm>
          <a:prstGeom prst="rect">
            <a:avLst/>
          </a:prstGeom>
        </p:spPr>
        <p:txBody>
          <a:bodyPr wrap="square" lIns="0" tIns="0" rIns="0" bIns="0" rtlCol="0" anchor="t">
            <a:spAutoFit/>
          </a:bodyPr>
          <a:lstStyle/>
          <a:p>
            <a:pPr>
              <a:lnSpc>
                <a:spcPts val="2322"/>
              </a:lnSpc>
            </a:pPr>
            <a:r>
              <a:rPr lang="pl-PL" sz="1683" b="1" spc="165" dirty="0">
                <a:solidFill>
                  <a:srgbClr val="231F20"/>
                </a:solidFill>
                <a:latin typeface="DM Sans"/>
              </a:rPr>
              <a:t>CELE KSZTAŁCENIA</a:t>
            </a:r>
            <a:endParaRPr lang="en-US" sz="1683" b="1" spc="165" dirty="0">
              <a:solidFill>
                <a:srgbClr val="231F20"/>
              </a:solidFill>
              <a:latin typeface="DM Sans"/>
            </a:endParaRPr>
          </a:p>
        </p:txBody>
      </p:sp>
      <p:sp>
        <p:nvSpPr>
          <p:cNvPr id="16" name="TextBox 16"/>
          <p:cNvSpPr txBox="1"/>
          <p:nvPr/>
        </p:nvSpPr>
        <p:spPr>
          <a:xfrm>
            <a:off x="4404954" y="2751570"/>
            <a:ext cx="4051086" cy="282834"/>
          </a:xfrm>
          <a:prstGeom prst="rect">
            <a:avLst/>
          </a:prstGeom>
        </p:spPr>
        <p:txBody>
          <a:bodyPr lIns="0" tIns="0" rIns="0" bIns="0" rtlCol="0" anchor="t">
            <a:spAutoFit/>
          </a:bodyPr>
          <a:lstStyle/>
          <a:p>
            <a:pPr>
              <a:lnSpc>
                <a:spcPts val="2322"/>
              </a:lnSpc>
            </a:pPr>
            <a:r>
              <a:rPr lang="pl-PL" sz="1683" spc="165" dirty="0">
                <a:solidFill>
                  <a:srgbClr val="231F20"/>
                </a:solidFill>
                <a:latin typeface="DM Sans"/>
              </a:rPr>
              <a:t>ZAGADNIENIA</a:t>
            </a:r>
            <a:endParaRPr lang="en-US" sz="1683" spc="165" dirty="0">
              <a:solidFill>
                <a:srgbClr val="231F20"/>
              </a:solidFill>
              <a:latin typeface="DM Sans"/>
            </a:endParaRPr>
          </a:p>
        </p:txBody>
      </p:sp>
      <p:sp>
        <p:nvSpPr>
          <p:cNvPr id="17" name="TextBox 17"/>
          <p:cNvSpPr txBox="1"/>
          <p:nvPr/>
        </p:nvSpPr>
        <p:spPr>
          <a:xfrm>
            <a:off x="4404953" y="3337166"/>
            <a:ext cx="3860335" cy="282834"/>
          </a:xfrm>
          <a:prstGeom prst="rect">
            <a:avLst/>
          </a:prstGeom>
        </p:spPr>
        <p:txBody>
          <a:bodyPr lIns="0" tIns="0" rIns="0" bIns="0" rtlCol="0" anchor="t">
            <a:spAutoFit/>
          </a:bodyPr>
          <a:lstStyle/>
          <a:p>
            <a:pPr>
              <a:lnSpc>
                <a:spcPts val="2322"/>
              </a:lnSpc>
              <a:spcBef>
                <a:spcPct val="0"/>
              </a:spcBef>
            </a:pPr>
            <a:r>
              <a:rPr lang="pl-PL" sz="1683" spc="165" dirty="0">
                <a:solidFill>
                  <a:srgbClr val="231F20"/>
                </a:solidFill>
                <a:latin typeface="DM Sans"/>
              </a:rPr>
              <a:t>OŚ </a:t>
            </a:r>
            <a:r>
              <a:rPr lang="pl-PL" sz="1683" b="1" spc="165" dirty="0">
                <a:solidFill>
                  <a:srgbClr val="231F20"/>
                </a:solidFill>
                <a:latin typeface="DM Sans"/>
              </a:rPr>
              <a:t>CZASU</a:t>
            </a:r>
            <a:r>
              <a:rPr lang="pl-PL" sz="1683" spc="165" dirty="0">
                <a:solidFill>
                  <a:srgbClr val="231F20"/>
                </a:solidFill>
                <a:latin typeface="DM Sans"/>
              </a:rPr>
              <a:t> – PRZEBIEG LEKCJI</a:t>
            </a:r>
            <a:endParaRPr lang="en-US" sz="1683" spc="165" dirty="0">
              <a:solidFill>
                <a:srgbClr val="231F20"/>
              </a:solidFill>
              <a:latin typeface="DM Sans"/>
            </a:endParaRPr>
          </a:p>
        </p:txBody>
      </p:sp>
      <p:sp>
        <p:nvSpPr>
          <p:cNvPr id="18" name="TextBox 18"/>
          <p:cNvSpPr txBox="1"/>
          <p:nvPr/>
        </p:nvSpPr>
        <p:spPr>
          <a:xfrm>
            <a:off x="4404953" y="3840017"/>
            <a:ext cx="6180338" cy="577787"/>
          </a:xfrm>
          <a:prstGeom prst="rect">
            <a:avLst/>
          </a:prstGeom>
        </p:spPr>
        <p:txBody>
          <a:bodyPr wrap="square" lIns="0" tIns="0" rIns="0" bIns="0" rtlCol="0" anchor="t">
            <a:spAutoFit/>
          </a:bodyPr>
          <a:lstStyle/>
          <a:p>
            <a:pPr>
              <a:lnSpc>
                <a:spcPts val="2322"/>
              </a:lnSpc>
              <a:spcBef>
                <a:spcPct val="0"/>
              </a:spcBef>
            </a:pPr>
            <a:r>
              <a:rPr lang="pl-PL" sz="1683" spc="165" dirty="0">
                <a:solidFill>
                  <a:srgbClr val="231F20"/>
                </a:solidFill>
                <a:latin typeface="DM Sans"/>
              </a:rPr>
              <a:t>SLAJDY I MATERIAŁY UZUPEŁNIAJĄCE DLA NAUCZYCIELA</a:t>
            </a:r>
            <a:endParaRPr lang="en-US" sz="1683" spc="165" dirty="0">
              <a:solidFill>
                <a:srgbClr val="231F20"/>
              </a:solidFill>
              <a:latin typeface="DM Sans"/>
            </a:endParaRPr>
          </a:p>
        </p:txBody>
      </p:sp>
      <p:sp>
        <p:nvSpPr>
          <p:cNvPr id="19" name="TextBox 19"/>
          <p:cNvSpPr txBox="1"/>
          <p:nvPr/>
        </p:nvSpPr>
        <p:spPr>
          <a:xfrm>
            <a:off x="4404954" y="4467561"/>
            <a:ext cx="4051086" cy="282834"/>
          </a:xfrm>
          <a:prstGeom prst="rect">
            <a:avLst/>
          </a:prstGeom>
        </p:spPr>
        <p:txBody>
          <a:bodyPr lIns="0" tIns="0" rIns="0" bIns="0" rtlCol="0" anchor="t">
            <a:spAutoFit/>
          </a:bodyPr>
          <a:lstStyle/>
          <a:p>
            <a:pPr>
              <a:lnSpc>
                <a:spcPts val="2322"/>
              </a:lnSpc>
              <a:spcBef>
                <a:spcPct val="0"/>
              </a:spcBef>
            </a:pPr>
            <a:r>
              <a:rPr lang="pl-PL" sz="1683" b="1" spc="165" dirty="0">
                <a:solidFill>
                  <a:srgbClr val="231F20"/>
                </a:solidFill>
                <a:latin typeface="DM Sans"/>
              </a:rPr>
              <a:t>PRZYDATNA LITERATURA	</a:t>
            </a:r>
            <a:endParaRPr lang="en-US" sz="1683" b="1" spc="165" dirty="0">
              <a:solidFill>
                <a:srgbClr val="231F20"/>
              </a:solidFill>
              <a:latin typeface="DM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18733E2-C479-8A13-008F-A5A2DBF10D48}"/>
            </a:ext>
          </a:extLst>
        </p:cNvPr>
        <p:cNvGrpSpPr/>
        <p:nvPr/>
      </p:nvGrpSpPr>
      <p:grpSpPr>
        <a:xfrm>
          <a:off x="0" y="0"/>
          <a:ext cx="0" cy="0"/>
          <a:chOff x="0" y="0"/>
          <a:chExt cx="0" cy="0"/>
        </a:xfrm>
      </p:grpSpPr>
      <p:sp>
        <p:nvSpPr>
          <p:cNvPr id="18" name="Freeform 18">
            <a:extLst>
              <a:ext uri="{FF2B5EF4-FFF2-40B4-BE49-F238E27FC236}">
                <a16:creationId xmlns:a16="http://schemas.microsoft.com/office/drawing/2014/main" id="{686D984F-EE1C-D866-EE97-2A0F8F05A11B}"/>
              </a:ext>
            </a:extLst>
          </p:cNvPr>
          <p:cNvSpPr/>
          <p:nvPr/>
        </p:nvSpPr>
        <p:spPr>
          <a:xfrm rot="887923">
            <a:off x="-1788809" y="5029202"/>
            <a:ext cx="9318153" cy="9561538"/>
          </a:xfrm>
          <a:custGeom>
            <a:avLst/>
            <a:gdLst/>
            <a:ahLst/>
            <a:cxnLst/>
            <a:rect l="l" t="t" r="r" b="b"/>
            <a:pathLst>
              <a:path w="13977230" h="14342307">
                <a:moveTo>
                  <a:pt x="0" y="0"/>
                </a:moveTo>
                <a:lnTo>
                  <a:pt x="13977230" y="0"/>
                </a:lnTo>
                <a:lnTo>
                  <a:pt x="13977230" y="14342307"/>
                </a:lnTo>
                <a:lnTo>
                  <a:pt x="0" y="143423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pl-PL" sz="1200" dirty="0">
              <a:solidFill>
                <a:prstClr val="black"/>
              </a:solidFill>
              <a:latin typeface="Calibri"/>
            </a:endParaRPr>
          </a:p>
        </p:txBody>
      </p:sp>
      <p:sp>
        <p:nvSpPr>
          <p:cNvPr id="19" name="Freeform 19">
            <a:extLst>
              <a:ext uri="{FF2B5EF4-FFF2-40B4-BE49-F238E27FC236}">
                <a16:creationId xmlns:a16="http://schemas.microsoft.com/office/drawing/2014/main" id="{7A94E6CF-2002-69B7-BDE0-3AAF61966BFF}"/>
              </a:ext>
            </a:extLst>
          </p:cNvPr>
          <p:cNvSpPr/>
          <p:nvPr/>
        </p:nvSpPr>
        <p:spPr>
          <a:xfrm rot="887923">
            <a:off x="8434741" y="-2281255"/>
            <a:ext cx="4386194" cy="4562508"/>
          </a:xfrm>
          <a:custGeom>
            <a:avLst/>
            <a:gdLst/>
            <a:ahLst/>
            <a:cxnLst/>
            <a:rect l="l" t="t" r="r" b="b"/>
            <a:pathLst>
              <a:path w="7032580" h="7216267">
                <a:moveTo>
                  <a:pt x="0" y="0"/>
                </a:moveTo>
                <a:lnTo>
                  <a:pt x="7032580" y="0"/>
                </a:lnTo>
                <a:lnTo>
                  <a:pt x="7032580" y="7216267"/>
                </a:lnTo>
                <a:lnTo>
                  <a:pt x="0" y="72162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pl-PL" sz="1200">
              <a:solidFill>
                <a:prstClr val="black"/>
              </a:solidFill>
              <a:latin typeface="Calibri"/>
            </a:endParaRPr>
          </a:p>
        </p:txBody>
      </p:sp>
      <p:sp>
        <p:nvSpPr>
          <p:cNvPr id="20" name="TextBox 20">
            <a:extLst>
              <a:ext uri="{FF2B5EF4-FFF2-40B4-BE49-F238E27FC236}">
                <a16:creationId xmlns:a16="http://schemas.microsoft.com/office/drawing/2014/main" id="{3E237F7B-87A0-A4C8-4A1F-12863DF69C71}"/>
              </a:ext>
            </a:extLst>
          </p:cNvPr>
          <p:cNvSpPr txBox="1"/>
          <p:nvPr/>
        </p:nvSpPr>
        <p:spPr>
          <a:xfrm>
            <a:off x="253999" y="805011"/>
            <a:ext cx="10125414" cy="359009"/>
          </a:xfrm>
          <a:prstGeom prst="rect">
            <a:avLst/>
          </a:prstGeom>
        </p:spPr>
        <p:txBody>
          <a:bodyPr wrap="square" lIns="0" tIns="0" rIns="0" bIns="0" rtlCol="0" anchor="t">
            <a:spAutoFit/>
          </a:bodyPr>
          <a:lstStyle/>
          <a:p>
            <a:pPr defTabSz="609630">
              <a:spcBef>
                <a:spcPct val="0"/>
              </a:spcBef>
            </a:pPr>
            <a:r>
              <a:rPr lang="pl-PL" sz="2333" b="1" spc="616" dirty="0">
                <a:solidFill>
                  <a:srgbClr val="231F20"/>
                </a:solidFill>
                <a:latin typeface="Aptos" panose="020B0004020202020204" pitchFamily="34" charset="0"/>
              </a:rPr>
              <a:t>SLAJD 8: </a:t>
            </a:r>
            <a:r>
              <a:rPr lang="pl-PL" sz="2333" b="1" spc="616" dirty="0">
                <a:solidFill>
                  <a:schemeClr val="accent1"/>
                </a:solidFill>
                <a:latin typeface="Aptos" panose="020B0004020202020204" pitchFamily="34" charset="0"/>
              </a:rPr>
              <a:t>Rynek depozytowo-kredytowy</a:t>
            </a:r>
            <a:endParaRPr lang="en-US" sz="2333" b="1" spc="616" dirty="0">
              <a:solidFill>
                <a:schemeClr val="accent1"/>
              </a:solidFill>
              <a:latin typeface="Aptos" panose="020B0004020202020204" pitchFamily="34" charset="0"/>
            </a:endParaRPr>
          </a:p>
        </p:txBody>
      </p:sp>
      <p:grpSp>
        <p:nvGrpSpPr>
          <p:cNvPr id="24" name="Group 24">
            <a:extLst>
              <a:ext uri="{FF2B5EF4-FFF2-40B4-BE49-F238E27FC236}">
                <a16:creationId xmlns:a16="http://schemas.microsoft.com/office/drawing/2014/main" id="{28FB4F1E-F834-83C7-9392-E3A4509DE2A3}"/>
              </a:ext>
            </a:extLst>
          </p:cNvPr>
          <p:cNvGrpSpPr/>
          <p:nvPr/>
        </p:nvGrpSpPr>
        <p:grpSpPr>
          <a:xfrm>
            <a:off x="-149612" y="-899347"/>
            <a:ext cx="1396463" cy="1585147"/>
            <a:chOff x="0" y="0"/>
            <a:chExt cx="551689" cy="626231"/>
          </a:xfrm>
        </p:grpSpPr>
        <p:sp>
          <p:nvSpPr>
            <p:cNvPr id="25" name="Freeform 25">
              <a:extLst>
                <a:ext uri="{FF2B5EF4-FFF2-40B4-BE49-F238E27FC236}">
                  <a16:creationId xmlns:a16="http://schemas.microsoft.com/office/drawing/2014/main" id="{6A560E93-6325-808D-1211-A852D15067E9}"/>
                </a:ext>
              </a:extLst>
            </p:cNvPr>
            <p:cNvSpPr/>
            <p:nvPr/>
          </p:nvSpPr>
          <p:spPr>
            <a:xfrm>
              <a:off x="0" y="0"/>
              <a:ext cx="551689" cy="626231"/>
            </a:xfrm>
            <a:custGeom>
              <a:avLst/>
              <a:gdLst/>
              <a:ahLst/>
              <a:cxnLst/>
              <a:rect l="l" t="t" r="r" b="b"/>
              <a:pathLst>
                <a:path w="551689" h="626231">
                  <a:moveTo>
                    <a:pt x="0" y="0"/>
                  </a:moveTo>
                  <a:lnTo>
                    <a:pt x="551689" y="0"/>
                  </a:lnTo>
                  <a:lnTo>
                    <a:pt x="551689" y="626231"/>
                  </a:lnTo>
                  <a:lnTo>
                    <a:pt x="0" y="626231"/>
                  </a:lnTo>
                  <a:close/>
                </a:path>
              </a:pathLst>
            </a:custGeom>
            <a:solidFill>
              <a:srgbClr val="CCCCCC"/>
            </a:solidFill>
          </p:spPr>
          <p:txBody>
            <a:bodyPr/>
            <a:lstStyle/>
            <a:p>
              <a:pPr defTabSz="609630"/>
              <a:endParaRPr lang="pl-PL" sz="1200">
                <a:solidFill>
                  <a:prstClr val="black"/>
                </a:solidFill>
                <a:latin typeface="Calibri"/>
              </a:endParaRPr>
            </a:p>
          </p:txBody>
        </p:sp>
        <p:sp>
          <p:nvSpPr>
            <p:cNvPr id="26" name="TextBox 26">
              <a:extLst>
                <a:ext uri="{FF2B5EF4-FFF2-40B4-BE49-F238E27FC236}">
                  <a16:creationId xmlns:a16="http://schemas.microsoft.com/office/drawing/2014/main" id="{75617B95-FF58-B5A5-A38C-A7867271D662}"/>
                </a:ext>
              </a:extLst>
            </p:cNvPr>
            <p:cNvSpPr txBox="1"/>
            <p:nvPr/>
          </p:nvSpPr>
          <p:spPr>
            <a:xfrm>
              <a:off x="0" y="-19050"/>
              <a:ext cx="551689" cy="645281"/>
            </a:xfrm>
            <a:prstGeom prst="rect">
              <a:avLst/>
            </a:prstGeom>
          </p:spPr>
          <p:txBody>
            <a:bodyPr lIns="33867" tIns="33867" rIns="33867" bIns="33867" rtlCol="0" anchor="ctr"/>
            <a:lstStyle/>
            <a:p>
              <a:pPr algn="ctr" defTabSz="609630">
                <a:lnSpc>
                  <a:spcPts val="1906"/>
                </a:lnSpc>
              </a:pPr>
              <a:endParaRPr sz="1200">
                <a:solidFill>
                  <a:prstClr val="black"/>
                </a:solidFill>
                <a:latin typeface="Calibri"/>
              </a:endParaRPr>
            </a:p>
          </p:txBody>
        </p:sp>
      </p:grpSp>
      <p:sp>
        <p:nvSpPr>
          <p:cNvPr id="12" name="TextBox 11">
            <a:extLst>
              <a:ext uri="{FF2B5EF4-FFF2-40B4-BE49-F238E27FC236}">
                <a16:creationId xmlns:a16="http://schemas.microsoft.com/office/drawing/2014/main" id="{EB3453D2-6C03-9FBC-2430-8B2F07FE7A38}"/>
              </a:ext>
            </a:extLst>
          </p:cNvPr>
          <p:cNvSpPr txBox="1"/>
          <p:nvPr/>
        </p:nvSpPr>
        <p:spPr>
          <a:xfrm>
            <a:off x="77990" y="1668953"/>
            <a:ext cx="9664361" cy="1022844"/>
          </a:xfrm>
          <a:prstGeom prst="rect">
            <a:avLst/>
          </a:prstGeom>
        </p:spPr>
        <p:txBody>
          <a:bodyPr wrap="square" lIns="0" tIns="0" rIns="0" bIns="0" rtlCol="0" anchor="t">
            <a:spAutoFit/>
          </a:bodyPr>
          <a:lstStyle/>
          <a:p>
            <a:pPr algn="just" defTabSz="609630">
              <a:lnSpc>
                <a:spcPts val="2661"/>
              </a:lnSpc>
            </a:pPr>
            <a:r>
              <a:rPr lang="pl-PL" sz="1133" b="1" spc="189" dirty="0">
                <a:solidFill>
                  <a:prstClr val="black"/>
                </a:solidFill>
                <a:latin typeface="DM Sans"/>
              </a:rPr>
              <a:t> </a:t>
            </a:r>
          </a:p>
          <a:p>
            <a:pPr marL="304815" indent="-304815" algn="just" defTabSz="609630">
              <a:lnSpc>
                <a:spcPts val="2661"/>
              </a:lnSpc>
              <a:buFont typeface="Arial" panose="020B0604020202020204" pitchFamily="34" charset="0"/>
              <a:buChar char="•"/>
            </a:pPr>
            <a:endParaRPr lang="pl-PL" sz="1133" spc="189" dirty="0">
              <a:solidFill>
                <a:prstClr val="black"/>
              </a:solidFill>
              <a:latin typeface="DM Sans"/>
            </a:endParaRPr>
          </a:p>
          <a:p>
            <a:pPr marL="304815" indent="-304815" algn="just" defTabSz="609630">
              <a:lnSpc>
                <a:spcPts val="2661"/>
              </a:lnSpc>
              <a:buFont typeface="Arial" panose="020B0604020202020204" pitchFamily="34" charset="0"/>
              <a:buChar char="•"/>
            </a:pPr>
            <a:endParaRPr lang="en-US" sz="1929" spc="189" dirty="0">
              <a:solidFill>
                <a:prstClr val="black"/>
              </a:solidFill>
              <a:latin typeface="DM Sans"/>
            </a:endParaRPr>
          </a:p>
        </p:txBody>
      </p:sp>
      <p:sp>
        <p:nvSpPr>
          <p:cNvPr id="3" name="pole tekstowe 2">
            <a:extLst>
              <a:ext uri="{FF2B5EF4-FFF2-40B4-BE49-F238E27FC236}">
                <a16:creationId xmlns:a16="http://schemas.microsoft.com/office/drawing/2014/main" id="{D1DBD36D-4BDE-8E75-AC77-3E09BF5A90DE}"/>
              </a:ext>
            </a:extLst>
          </p:cNvPr>
          <p:cNvSpPr txBox="1"/>
          <p:nvPr/>
        </p:nvSpPr>
        <p:spPr>
          <a:xfrm>
            <a:off x="814265" y="1395545"/>
            <a:ext cx="9226379" cy="1569660"/>
          </a:xfrm>
          <a:prstGeom prst="rect">
            <a:avLst/>
          </a:prstGeom>
          <a:noFill/>
        </p:spPr>
        <p:txBody>
          <a:bodyPr wrap="square">
            <a:spAutoFit/>
          </a:bodyPr>
          <a:lstStyle/>
          <a:p>
            <a:pPr algn="just"/>
            <a:r>
              <a:rPr lang="pl-PL" sz="1600" b="0" i="0" u="none" strike="noStrike" baseline="0" dirty="0">
                <a:solidFill>
                  <a:srgbClr val="000000"/>
                </a:solidFill>
                <a:latin typeface="Aptos" panose="020B0004020202020204" pitchFamily="34" charset="0"/>
              </a:rPr>
              <a:t>Rynek depozytowo-kredytowy to miejsce funkcjonowania instytucji finansowych, do których podstawowych zadań należy przyjmowanie depozytów oraz udzielanie kredytów i pożyczek Tworzą je banki komercyjne, banki spółdzielcze, spółdzielcze kasy oszczędnościowo-kredytowych także inne instytucje świadczące usługi w tym zakresie. Na rynku depozytowo- kredytowym zawierane są transakcje między bankami i ich klientami, obejmujące instrumenty o niższej płynności i wyższym ryzyku, niż na rynku pieniężnym i kapitałowym. </a:t>
            </a:r>
            <a:endParaRPr lang="pl-PL" sz="1600" dirty="0">
              <a:latin typeface="Aptos" panose="020B0004020202020204" pitchFamily="34" charset="0"/>
            </a:endParaRPr>
          </a:p>
        </p:txBody>
      </p:sp>
      <p:pic>
        <p:nvPicPr>
          <p:cNvPr id="4" name="Obraz 3">
            <a:extLst>
              <a:ext uri="{FF2B5EF4-FFF2-40B4-BE49-F238E27FC236}">
                <a16:creationId xmlns:a16="http://schemas.microsoft.com/office/drawing/2014/main" id="{267623B7-8114-F76A-37E9-D3CCB83EE9AC}"/>
              </a:ext>
            </a:extLst>
          </p:cNvPr>
          <p:cNvPicPr>
            <a:picLocks noChangeAspect="1"/>
          </p:cNvPicPr>
          <p:nvPr/>
        </p:nvPicPr>
        <p:blipFill>
          <a:blip r:embed="rId4"/>
          <a:stretch>
            <a:fillRect/>
          </a:stretch>
        </p:blipFill>
        <p:spPr>
          <a:xfrm>
            <a:off x="9648470" y="5295682"/>
            <a:ext cx="2543530" cy="1562318"/>
          </a:xfrm>
          <a:prstGeom prst="rect">
            <a:avLst/>
          </a:prstGeom>
        </p:spPr>
      </p:pic>
    </p:spTree>
    <p:extLst>
      <p:ext uri="{BB962C8B-B14F-4D97-AF65-F5344CB8AC3E}">
        <p14:creationId xmlns:p14="http://schemas.microsoft.com/office/powerpoint/2010/main" val="1977807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D83D4734-270F-0550-9B60-7EAAAB7DED67}"/>
              </a:ext>
            </a:extLst>
          </p:cNvPr>
          <p:cNvPicPr>
            <a:picLocks noChangeAspect="1"/>
          </p:cNvPicPr>
          <p:nvPr/>
        </p:nvPicPr>
        <p:blipFill>
          <a:blip r:embed="rId2"/>
          <a:stretch>
            <a:fillRect/>
          </a:stretch>
        </p:blipFill>
        <p:spPr>
          <a:xfrm>
            <a:off x="952500" y="0"/>
            <a:ext cx="10287000" cy="6858000"/>
          </a:xfrm>
          <a:prstGeom prst="rect">
            <a:avLst/>
          </a:prstGeom>
        </p:spPr>
      </p:pic>
    </p:spTree>
    <p:extLst>
      <p:ext uri="{BB962C8B-B14F-4D97-AF65-F5344CB8AC3E}">
        <p14:creationId xmlns:p14="http://schemas.microsoft.com/office/powerpoint/2010/main" val="30883337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D5BD01D-2D4B-F4EC-2021-63844D1DB448}"/>
              </a:ext>
            </a:extLst>
          </p:cNvPr>
          <p:cNvSpPr>
            <a:spLocks noGrp="1"/>
          </p:cNvSpPr>
          <p:nvPr>
            <p:ph type="title"/>
          </p:nvPr>
        </p:nvSpPr>
        <p:spPr/>
        <p:txBody>
          <a:bodyPr>
            <a:normAutofit/>
          </a:bodyPr>
          <a:lstStyle/>
          <a:p>
            <a:r>
              <a:rPr lang="pl-PL" sz="3200" b="1" dirty="0">
                <a:solidFill>
                  <a:srgbClr val="1B1B1B"/>
                </a:solidFill>
                <a:latin typeface="+mn-lt"/>
              </a:rPr>
              <a:t>SLAJD 9: </a:t>
            </a:r>
            <a:r>
              <a:rPr lang="pl-PL" sz="3200" b="1" dirty="0">
                <a:solidFill>
                  <a:schemeClr val="tx2">
                    <a:lumMod val="50000"/>
                    <a:lumOff val="50000"/>
                  </a:schemeClr>
                </a:solidFill>
                <a:latin typeface="+mn-lt"/>
              </a:rPr>
              <a:t>Giełda Papierów Wartościowych</a:t>
            </a:r>
            <a:endParaRPr lang="pl-PL" sz="3200" dirty="0">
              <a:solidFill>
                <a:schemeClr val="tx2">
                  <a:lumMod val="50000"/>
                  <a:lumOff val="50000"/>
                </a:schemeClr>
              </a:solidFill>
            </a:endParaRPr>
          </a:p>
        </p:txBody>
      </p:sp>
      <p:pic>
        <p:nvPicPr>
          <p:cNvPr id="11" name="Obraz 10">
            <a:extLst>
              <a:ext uri="{FF2B5EF4-FFF2-40B4-BE49-F238E27FC236}">
                <a16:creationId xmlns:a16="http://schemas.microsoft.com/office/drawing/2014/main" id="{0EE1A4B8-879A-9B6F-BFE5-D3F8C0CDC343}"/>
              </a:ext>
            </a:extLst>
          </p:cNvPr>
          <p:cNvPicPr>
            <a:picLocks noChangeAspect="1"/>
          </p:cNvPicPr>
          <p:nvPr/>
        </p:nvPicPr>
        <p:blipFill>
          <a:blip r:embed="rId2"/>
          <a:stretch>
            <a:fillRect/>
          </a:stretch>
        </p:blipFill>
        <p:spPr>
          <a:xfrm>
            <a:off x="1939325" y="1690688"/>
            <a:ext cx="8313350" cy="4337400"/>
          </a:xfrm>
          <a:prstGeom prst="rect">
            <a:avLst/>
          </a:prstGeom>
        </p:spPr>
      </p:pic>
      <p:sp>
        <p:nvSpPr>
          <p:cNvPr id="12" name="Freeform 18">
            <a:extLst>
              <a:ext uri="{FF2B5EF4-FFF2-40B4-BE49-F238E27FC236}">
                <a16:creationId xmlns:a16="http://schemas.microsoft.com/office/drawing/2014/main" id="{0E35ED35-18E9-9610-A386-92791E5B32EC}"/>
              </a:ext>
            </a:extLst>
          </p:cNvPr>
          <p:cNvSpPr/>
          <p:nvPr/>
        </p:nvSpPr>
        <p:spPr>
          <a:xfrm rot="887923">
            <a:off x="-1638978" y="4797014"/>
            <a:ext cx="5287532" cy="8542982"/>
          </a:xfrm>
          <a:custGeom>
            <a:avLst/>
            <a:gdLst/>
            <a:ahLst/>
            <a:cxnLst/>
            <a:rect l="l" t="t" r="r" b="b"/>
            <a:pathLst>
              <a:path w="13977230" h="14342307">
                <a:moveTo>
                  <a:pt x="0" y="0"/>
                </a:moveTo>
                <a:lnTo>
                  <a:pt x="13977230" y="0"/>
                </a:lnTo>
                <a:lnTo>
                  <a:pt x="13977230" y="14342307"/>
                </a:lnTo>
                <a:lnTo>
                  <a:pt x="0" y="143423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pl-PL" sz="1200">
              <a:solidFill>
                <a:prstClr val="black"/>
              </a:solidFill>
              <a:latin typeface="Calibri"/>
            </a:endParaRPr>
          </a:p>
        </p:txBody>
      </p:sp>
    </p:spTree>
    <p:extLst>
      <p:ext uri="{BB962C8B-B14F-4D97-AF65-F5344CB8AC3E}">
        <p14:creationId xmlns:p14="http://schemas.microsoft.com/office/powerpoint/2010/main" val="32208687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5">
            <a:extLst>
              <a:ext uri="{FF2B5EF4-FFF2-40B4-BE49-F238E27FC236}">
                <a16:creationId xmlns:a16="http://schemas.microsoft.com/office/drawing/2014/main" id="{ABC499B1-75BD-8F54-9E59-5C2423047C35}"/>
              </a:ext>
            </a:extLst>
          </p:cNvPr>
          <p:cNvSpPr txBox="1"/>
          <p:nvPr/>
        </p:nvSpPr>
        <p:spPr>
          <a:xfrm>
            <a:off x="1397480" y="751148"/>
            <a:ext cx="9178505" cy="5632311"/>
          </a:xfrm>
          <a:prstGeom prst="rect">
            <a:avLst/>
          </a:prstGeom>
          <a:noFill/>
        </p:spPr>
        <p:txBody>
          <a:bodyPr wrap="square">
            <a:spAutoFit/>
          </a:bodyPr>
          <a:lstStyle/>
          <a:p>
            <a:pPr>
              <a:spcBef>
                <a:spcPct val="0"/>
              </a:spcBef>
            </a:pPr>
            <a:r>
              <a:rPr lang="pl-PL" sz="1800" b="1" spc="616" dirty="0">
                <a:solidFill>
                  <a:srgbClr val="231F20"/>
                </a:solidFill>
                <a:latin typeface="Arial" panose="020B0604020202020204" pitchFamily="34" charset="0"/>
                <a:cs typeface="Arial" panose="020B0604020202020204" pitchFamily="34" charset="0"/>
              </a:rPr>
              <a:t>Materiał uzupełniający dla nauczyciela- slajd 9</a:t>
            </a:r>
          </a:p>
          <a:p>
            <a:pPr>
              <a:spcBef>
                <a:spcPct val="0"/>
              </a:spcBef>
            </a:pPr>
            <a:endParaRPr lang="pl-PL" b="1" spc="616" dirty="0">
              <a:solidFill>
                <a:srgbClr val="231F20"/>
              </a:solidFill>
              <a:latin typeface="Arial" panose="020B0604020202020204" pitchFamily="34" charset="0"/>
              <a:cs typeface="Arial" panose="020B0604020202020204" pitchFamily="34" charset="0"/>
            </a:endParaRPr>
          </a:p>
          <a:p>
            <a:pPr>
              <a:spcBef>
                <a:spcPct val="0"/>
              </a:spcBef>
            </a:pPr>
            <a:endParaRPr lang="pl-PL" sz="1800" b="1" spc="616" dirty="0">
              <a:solidFill>
                <a:srgbClr val="231F20"/>
              </a:solidFill>
              <a:latin typeface="Arial" panose="020B0604020202020204" pitchFamily="34" charset="0"/>
              <a:cs typeface="Arial" panose="020B0604020202020204" pitchFamily="34" charset="0"/>
            </a:endParaRPr>
          </a:p>
          <a:p>
            <a:pPr algn="l" fontAlgn="base"/>
            <a:r>
              <a:rPr lang="pl-PL" sz="1200" b="0" i="0" dirty="0">
                <a:effectLst/>
                <a:latin typeface="Aptos" panose="020B0004020202020204" pitchFamily="34" charset="0"/>
              </a:rPr>
              <a:t>Giełda Papierów Wartościowych w Warszawie SA (</a:t>
            </a:r>
            <a:r>
              <a:rPr lang="pl-PL" sz="1200" b="0" i="0" dirty="0">
                <a:effectLst/>
                <a:latin typeface="Aptos" panose="020B0004020202020204" pitchFamily="34" charset="0"/>
                <a:hlinkClick r:id="rId2">
                  <a:extLst>
                    <a:ext uri="{A12FA001-AC4F-418D-AE19-62706E023703}">
                      <ahyp:hlinkClr xmlns:ahyp="http://schemas.microsoft.com/office/drawing/2018/hyperlinkcolor" val="tx"/>
                    </a:ext>
                  </a:extLst>
                </a:hlinkClick>
              </a:rPr>
              <a:t>GPW</a:t>
            </a:r>
            <a:r>
              <a:rPr lang="pl-PL" sz="1200" b="0" i="0" dirty="0">
                <a:effectLst/>
                <a:latin typeface="Aptos" panose="020B0004020202020204" pitchFamily="34" charset="0"/>
              </a:rPr>
              <a:t>) została utworzona w 1991 r. W listopadzie 2010 r., GPW została spółką publiczną, a jej akcje są notowane na głównym parkiecie.</a:t>
            </a:r>
          </a:p>
          <a:p>
            <a:pPr algn="l" fontAlgn="base"/>
            <a:r>
              <a:rPr lang="pl-PL" sz="1200" b="0" i="0" dirty="0">
                <a:effectLst/>
                <a:latin typeface="Aptos" panose="020B0004020202020204" pitchFamily="34" charset="0"/>
              </a:rPr>
              <a:t>Giełda organizuje i prowadzi obrót na Rynku Głównym, a także w ramach alternatywnego systemu obrotu rynek akcji pod nazwą </a:t>
            </a:r>
            <a:r>
              <a:rPr lang="pl-PL" sz="1200" b="0" i="0" dirty="0" err="1">
                <a:effectLst/>
                <a:latin typeface="Aptos" panose="020B0004020202020204" pitchFamily="34" charset="0"/>
                <a:hlinkClick r:id="rId3">
                  <a:extLst>
                    <a:ext uri="{A12FA001-AC4F-418D-AE19-62706E023703}">
                      <ahyp:hlinkClr xmlns:ahyp="http://schemas.microsoft.com/office/drawing/2018/hyperlinkcolor" val="tx"/>
                    </a:ext>
                  </a:extLst>
                </a:hlinkClick>
              </a:rPr>
              <a:t>NewConnect</a:t>
            </a:r>
            <a:r>
              <a:rPr lang="pl-PL" sz="1200" b="0" i="0" dirty="0">
                <a:effectLst/>
                <a:latin typeface="Aptos" panose="020B0004020202020204" pitchFamily="34" charset="0"/>
                <a:hlinkClick r:id="rId3">
                  <a:extLst>
                    <a:ext uri="{A12FA001-AC4F-418D-AE19-62706E023703}">
                      <ahyp:hlinkClr xmlns:ahyp="http://schemas.microsoft.com/office/drawing/2018/hyperlinkcolor" val="tx"/>
                    </a:ext>
                  </a:extLst>
                </a:hlinkClick>
              </a:rPr>
              <a:t> </a:t>
            </a:r>
            <a:r>
              <a:rPr lang="pl-PL" sz="1200" b="0" i="0" dirty="0">
                <a:effectLst/>
                <a:latin typeface="Aptos" panose="020B0004020202020204" pitchFamily="34" charset="0"/>
              </a:rPr>
              <a:t> (utworzony w sierpniu 2007 r.), który jest przeznaczony dla małych i średnich przedsiębiorstw o wysokim potencjale wzrostu. We wrześniu 2009 r. rozpoczął działalność </a:t>
            </a:r>
            <a:r>
              <a:rPr lang="pl-PL" sz="1200" b="0" i="0" dirty="0" err="1">
                <a:effectLst/>
                <a:latin typeface="Aptos" panose="020B0004020202020204" pitchFamily="34" charset="0"/>
                <a:hlinkClick r:id="rId4">
                  <a:extLst>
                    <a:ext uri="{A12FA001-AC4F-418D-AE19-62706E023703}">
                      <ahyp:hlinkClr xmlns:ahyp="http://schemas.microsoft.com/office/drawing/2018/hyperlinkcolor" val="tx"/>
                    </a:ext>
                  </a:extLst>
                </a:hlinkClick>
              </a:rPr>
              <a:t>Catalyst</a:t>
            </a:r>
            <a:r>
              <a:rPr lang="pl-PL" sz="1200" b="0" i="0" dirty="0">
                <a:effectLst/>
                <a:latin typeface="Aptos" panose="020B0004020202020204" pitchFamily="34" charset="0"/>
              </a:rPr>
              <a:t>, system autoryzacji i obrotu dłużnymi instrumentami finansowymi, który jest unikalnym rynkiem tego typu w Europie Środkowej i Wschodniej. Przedmiotem obrotu na </a:t>
            </a:r>
            <a:r>
              <a:rPr lang="pl-PL" sz="1200" b="0" i="0" dirty="0" err="1">
                <a:effectLst/>
                <a:latin typeface="Aptos" panose="020B0004020202020204" pitchFamily="34" charset="0"/>
              </a:rPr>
              <a:t>Catalyst</a:t>
            </a:r>
            <a:r>
              <a:rPr lang="pl-PL" sz="1200" b="0" i="0" dirty="0">
                <a:effectLst/>
                <a:latin typeface="Aptos" panose="020B0004020202020204" pitchFamily="34" charset="0"/>
              </a:rPr>
              <a:t> są obligacje korporacyjne, komunalne, spółdzielcze i skarbowe, a także listy zastawne. </a:t>
            </a:r>
            <a:r>
              <a:rPr lang="pl-PL" sz="1200" b="0" i="0" dirty="0" err="1">
                <a:effectLst/>
                <a:latin typeface="Aptos" panose="020B0004020202020204" pitchFamily="34" charset="0"/>
                <a:hlinkClick r:id="rId5">
                  <a:extLst>
                    <a:ext uri="{A12FA001-AC4F-418D-AE19-62706E023703}">
                      <ahyp:hlinkClr xmlns:ahyp="http://schemas.microsoft.com/office/drawing/2018/hyperlinkcolor" val="tx"/>
                    </a:ext>
                  </a:extLst>
                </a:hlinkClick>
              </a:rPr>
              <a:t>BondSpot</a:t>
            </a:r>
            <a:r>
              <a:rPr lang="pl-PL" sz="1200" b="0" i="0" dirty="0">
                <a:effectLst/>
                <a:latin typeface="Aptos" panose="020B0004020202020204" pitchFamily="34" charset="0"/>
                <a:hlinkClick r:id="rId5">
                  <a:extLst>
                    <a:ext uri="{A12FA001-AC4F-418D-AE19-62706E023703}">
                      <ahyp:hlinkClr xmlns:ahyp="http://schemas.microsoft.com/office/drawing/2018/hyperlinkcolor" val="tx"/>
                    </a:ext>
                  </a:extLst>
                </a:hlinkClick>
              </a:rPr>
              <a:t> SA</a:t>
            </a:r>
            <a:r>
              <a:rPr lang="pl-PL" sz="1200" b="0" i="0" dirty="0">
                <a:effectLst/>
                <a:latin typeface="Aptos" panose="020B0004020202020204" pitchFamily="34" charset="0"/>
              </a:rPr>
              <a:t>, spółka zależna GPW, organizuje obrót na </a:t>
            </a:r>
            <a:r>
              <a:rPr lang="pl-PL" sz="1200" b="0" i="0" dirty="0" err="1">
                <a:effectLst/>
                <a:latin typeface="Aptos" panose="020B0004020202020204" pitchFamily="34" charset="0"/>
              </a:rPr>
              <a:t>Treasury</a:t>
            </a:r>
            <a:r>
              <a:rPr lang="pl-PL" sz="1200" b="0" i="0" dirty="0">
                <a:effectLst/>
                <a:latin typeface="Aptos" panose="020B0004020202020204" pitchFamily="34" charset="0"/>
              </a:rPr>
              <a:t> </a:t>
            </a:r>
            <a:r>
              <a:rPr lang="pl-PL" sz="1200" b="0" i="0" dirty="0" err="1">
                <a:effectLst/>
                <a:latin typeface="Aptos" panose="020B0004020202020204" pitchFamily="34" charset="0"/>
              </a:rPr>
              <a:t>BondSpot</a:t>
            </a:r>
            <a:r>
              <a:rPr lang="pl-PL" sz="1200" b="0" i="0" dirty="0">
                <a:effectLst/>
                <a:latin typeface="Aptos" panose="020B0004020202020204" pitchFamily="34" charset="0"/>
              </a:rPr>
              <a:t> Poland, hurtowym rynku obrotu obligacjami skarbowymi.</a:t>
            </a:r>
            <a:br>
              <a:rPr lang="pl-PL" sz="1200" b="0" i="0" dirty="0">
                <a:effectLst/>
                <a:latin typeface="Aptos" panose="020B0004020202020204" pitchFamily="34" charset="0"/>
              </a:rPr>
            </a:br>
            <a:br>
              <a:rPr lang="pl-PL" sz="1200" b="0" i="0" dirty="0">
                <a:effectLst/>
                <a:latin typeface="Aptos" panose="020B0004020202020204" pitchFamily="34" charset="0"/>
              </a:rPr>
            </a:br>
            <a:r>
              <a:rPr lang="pl-PL" sz="1200" b="0" i="0" dirty="0">
                <a:effectLst/>
                <a:latin typeface="Aptos" panose="020B0004020202020204" pitchFamily="34" charset="0"/>
              </a:rPr>
              <a:t>Od stycznia 1998 r., kiedy uruchomione zostały notowania kontraktów terminowych na WIG20, GPW prowadzi również rynek instrumentów pochodnych. W tym samym roku został wprowadzony pierwszy kontrakt terminowy na kursy walut (para walutowa USD/PLN). Dynamiczny rozwój rynku instrumentów pochodnych nastąpił w 2000 r., kiedy bardzo popularny stał się kontrakt na indeks WIG20. W kolejnych latach na GPW pojawiły się kontrakty na kolejne instrumenty bazowe. W roku 2001 wprowadzone zostały do obrotu kontrakty na akcje kilku spółek z indeksu WIG20, a we wrześniu 2003 r. – opcje na indeks. Obecnie oferta GPW w zakresie instrumentów pochodnych jest bardzo różnorodna – w obrocie znajdują się kontrakty terminowe na indeksy WIG20 oraz mWIG40, akcje spółek, kursy walutowe, opcje na WIG20, jak również jednostki indeksowe na indeks WIG20. Na GPW obecnie notowanych jest 13 funduszy typu ETF (Exchange </a:t>
            </a:r>
            <a:r>
              <a:rPr lang="pl-PL" sz="1200" b="0" i="0" dirty="0" err="1">
                <a:effectLst/>
                <a:latin typeface="Aptos" panose="020B0004020202020204" pitchFamily="34" charset="0"/>
              </a:rPr>
              <a:t>Traded</a:t>
            </a:r>
            <a:r>
              <a:rPr lang="pl-PL" sz="1200" b="0" i="0" dirty="0">
                <a:effectLst/>
                <a:latin typeface="Aptos" panose="020B0004020202020204" pitchFamily="34" charset="0"/>
              </a:rPr>
              <a:t> Fund).</a:t>
            </a:r>
          </a:p>
          <a:p>
            <a:pPr algn="l" fontAlgn="base"/>
            <a:r>
              <a:rPr lang="pl-PL" sz="1200" b="0" i="0" dirty="0">
                <a:effectLst/>
                <a:latin typeface="Aptos" panose="020B0004020202020204" pitchFamily="34" charset="0"/>
              </a:rPr>
              <a:t>W styczniu 2025 r. status członka giełdy, umożliwiający prowadzenie bezpośredniej działalności w zakresie obrotu instrumentami finansowymi na GPW, posiadało 37 podmiotów (20 członków krajowych i 17 członków zagranicznych). W styczniu 2025 r. licencje maklera papierów wartościowych posiadało 3 529 osób, a licencje doradców inwestycyjnych – 997 osób.</a:t>
            </a:r>
          </a:p>
          <a:p>
            <a:pPr algn="l" fontAlgn="base"/>
            <a:r>
              <a:rPr lang="pl-PL" sz="1200" b="0" i="0" dirty="0">
                <a:effectLst/>
                <a:latin typeface="Aptos" panose="020B0004020202020204" pitchFamily="34" charset="0"/>
              </a:rPr>
              <a:t>Rozrachunek jest przeprowadzany na zasadzie „dostawa za płatność" (</a:t>
            </a:r>
            <a:r>
              <a:rPr lang="pl-PL" sz="1200" b="0" i="0" dirty="0" err="1">
                <a:effectLst/>
                <a:latin typeface="Aptos" panose="020B0004020202020204" pitchFamily="34" charset="0"/>
              </a:rPr>
              <a:t>delivery</a:t>
            </a:r>
            <a:r>
              <a:rPr lang="pl-PL" sz="1200" b="0" i="0" dirty="0">
                <a:effectLst/>
                <a:latin typeface="Aptos" panose="020B0004020202020204" pitchFamily="34" charset="0"/>
              </a:rPr>
              <a:t>-versus-</a:t>
            </a:r>
            <a:r>
              <a:rPr lang="pl-PL" sz="1200" b="0" i="0" dirty="0" err="1">
                <a:effectLst/>
                <a:latin typeface="Aptos" panose="020B0004020202020204" pitchFamily="34" charset="0"/>
              </a:rPr>
              <a:t>payment</a:t>
            </a:r>
            <a:r>
              <a:rPr lang="pl-PL" sz="1200" b="0" i="0" dirty="0">
                <a:effectLst/>
                <a:latin typeface="Aptos" panose="020B0004020202020204" pitchFamily="34" charset="0"/>
              </a:rPr>
              <a:t>). Każdy inwestor zobowiązany jest do posiadania rachunku papierów wartościowych oraz rachunku pieniężnego. Członkowie giełdy posiadają status uczestnika w</a:t>
            </a:r>
            <a:r>
              <a:rPr lang="pl-PL" sz="1200" b="0" i="0" dirty="0">
                <a:effectLst/>
                <a:latin typeface="Aptos" panose="020B0004020202020204" pitchFamily="34" charset="0"/>
                <a:hlinkClick r:id="rId6">
                  <a:extLst>
                    <a:ext uri="{A12FA001-AC4F-418D-AE19-62706E023703}">
                      <ahyp:hlinkClr xmlns:ahyp="http://schemas.microsoft.com/office/drawing/2018/hyperlinkcolor" val="tx"/>
                    </a:ext>
                  </a:extLst>
                </a:hlinkClick>
              </a:rPr>
              <a:t> Krajowym Depozycie Papierów Wartościowych SA</a:t>
            </a:r>
            <a:r>
              <a:rPr lang="pl-PL" sz="1200" b="0" i="0" dirty="0">
                <a:effectLst/>
                <a:latin typeface="Aptos" panose="020B0004020202020204" pitchFamily="34" charset="0"/>
              </a:rPr>
              <a:t>, jak również rachunek pieniężny w banku rozliczeniowym.</a:t>
            </a:r>
          </a:p>
          <a:p>
            <a:pPr algn="l" fontAlgn="base"/>
            <a:r>
              <a:rPr lang="pl-PL" sz="1200" b="0" i="0" dirty="0">
                <a:effectLst/>
                <a:latin typeface="Aptos" panose="020B0004020202020204" pitchFamily="34" charset="0"/>
              </a:rPr>
              <a:t>System jest w pełni skomputeryzowany. Wszystkie instrumenty finansowe dopuszczone do obrotu są zdematerializowane.</a:t>
            </a:r>
          </a:p>
          <a:p>
            <a:pPr>
              <a:spcBef>
                <a:spcPct val="0"/>
              </a:spcBef>
            </a:pPr>
            <a:endParaRPr lang="en-US" sz="1800" b="1" spc="616" dirty="0">
              <a:solidFill>
                <a:srgbClr val="231F20"/>
              </a:solidFill>
              <a:latin typeface="Arial" panose="020B0604020202020204" pitchFamily="34" charset="0"/>
              <a:cs typeface="Arial" panose="020B0604020202020204" pitchFamily="34" charset="0"/>
            </a:endParaRPr>
          </a:p>
        </p:txBody>
      </p:sp>
      <p:sp>
        <p:nvSpPr>
          <p:cNvPr id="8" name="Freeform 19">
            <a:extLst>
              <a:ext uri="{FF2B5EF4-FFF2-40B4-BE49-F238E27FC236}">
                <a16:creationId xmlns:a16="http://schemas.microsoft.com/office/drawing/2014/main" id="{E6E1BA7B-DDB7-FB20-7D14-16EE6DD8AF97}"/>
              </a:ext>
            </a:extLst>
          </p:cNvPr>
          <p:cNvSpPr/>
          <p:nvPr/>
        </p:nvSpPr>
        <p:spPr>
          <a:xfrm rot="887923">
            <a:off x="9052255" y="-2885733"/>
            <a:ext cx="4688387" cy="4810845"/>
          </a:xfrm>
          <a:custGeom>
            <a:avLst/>
            <a:gdLst/>
            <a:ahLst/>
            <a:cxnLst/>
            <a:rect l="l" t="t" r="r" b="b"/>
            <a:pathLst>
              <a:path w="7032580" h="7216267">
                <a:moveTo>
                  <a:pt x="0" y="0"/>
                </a:moveTo>
                <a:lnTo>
                  <a:pt x="7032580" y="0"/>
                </a:lnTo>
                <a:lnTo>
                  <a:pt x="7032580" y="7216267"/>
                </a:lnTo>
                <a:lnTo>
                  <a:pt x="0" y="72162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pl-PL" sz="1200"/>
          </a:p>
        </p:txBody>
      </p:sp>
    </p:spTree>
    <p:extLst>
      <p:ext uri="{BB962C8B-B14F-4D97-AF65-F5344CB8AC3E}">
        <p14:creationId xmlns:p14="http://schemas.microsoft.com/office/powerpoint/2010/main" val="25084944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83BE5F8-BD0B-FE8A-D68C-8678C4B80BA6}"/>
              </a:ext>
            </a:extLst>
          </p:cNvPr>
          <p:cNvSpPr>
            <a:spLocks noGrp="1"/>
          </p:cNvSpPr>
          <p:nvPr>
            <p:ph type="title"/>
          </p:nvPr>
        </p:nvSpPr>
        <p:spPr>
          <a:xfrm>
            <a:off x="838200" y="365126"/>
            <a:ext cx="10515600" cy="469375"/>
          </a:xfrm>
        </p:spPr>
        <p:txBody>
          <a:bodyPr>
            <a:normAutofit/>
          </a:bodyPr>
          <a:lstStyle/>
          <a:p>
            <a:r>
              <a:rPr lang="pl-PL" sz="2000" b="1" i="0" u="none" strike="noStrike" baseline="0" dirty="0">
                <a:latin typeface="+mn-lt"/>
              </a:rPr>
              <a:t>SLAJD 10: </a:t>
            </a:r>
            <a:r>
              <a:rPr lang="pl-PL" sz="2000" b="1" i="0" u="none" strike="noStrike" baseline="0" dirty="0">
                <a:solidFill>
                  <a:schemeClr val="tx2">
                    <a:lumMod val="50000"/>
                    <a:lumOff val="50000"/>
                  </a:schemeClr>
                </a:solidFill>
                <a:latin typeface="+mn-lt"/>
              </a:rPr>
              <a:t>Funkcje giełdy w gospodarce </a:t>
            </a:r>
            <a:endParaRPr lang="pl-PL" sz="2000" b="1" dirty="0">
              <a:solidFill>
                <a:schemeClr val="tx2">
                  <a:lumMod val="50000"/>
                  <a:lumOff val="50000"/>
                </a:schemeClr>
              </a:solidFill>
              <a:latin typeface="+mn-lt"/>
            </a:endParaRPr>
          </a:p>
        </p:txBody>
      </p:sp>
      <p:graphicFrame>
        <p:nvGraphicFramePr>
          <p:cNvPr id="6" name="Symbol zastępczy zawartości 5">
            <a:extLst>
              <a:ext uri="{FF2B5EF4-FFF2-40B4-BE49-F238E27FC236}">
                <a16:creationId xmlns:a16="http://schemas.microsoft.com/office/drawing/2014/main" id="{C1AF2AE4-ABF5-7956-89ED-067EAA515BB6}"/>
              </a:ext>
            </a:extLst>
          </p:cNvPr>
          <p:cNvGraphicFramePr>
            <a:graphicFrameLocks noGrp="1"/>
          </p:cNvGraphicFramePr>
          <p:nvPr>
            <p:ph idx="1"/>
            <p:extLst>
              <p:ext uri="{D42A27DB-BD31-4B8C-83A1-F6EECF244321}">
                <p14:modId xmlns:p14="http://schemas.microsoft.com/office/powerpoint/2010/main" val="1405317704"/>
              </p:ext>
            </p:extLst>
          </p:nvPr>
        </p:nvGraphicFramePr>
        <p:xfrm>
          <a:off x="656947" y="1065320"/>
          <a:ext cx="10203709" cy="52578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643642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48A00AD-DD8C-1512-FCFA-BF1A3B47CE66}"/>
              </a:ext>
            </a:extLst>
          </p:cNvPr>
          <p:cNvSpPr>
            <a:spLocks noGrp="1"/>
          </p:cNvSpPr>
          <p:nvPr>
            <p:ph type="title"/>
          </p:nvPr>
        </p:nvSpPr>
        <p:spPr/>
        <p:txBody>
          <a:bodyPr>
            <a:normAutofit/>
          </a:bodyPr>
          <a:lstStyle/>
          <a:p>
            <a:r>
              <a:rPr lang="pl-PL" sz="2400" b="1" i="0" u="none" strike="noStrike" baseline="0" dirty="0">
                <a:latin typeface="Aptos" panose="020B0004020202020204" pitchFamily="34" charset="0"/>
              </a:rPr>
              <a:t>SLAJD 11: </a:t>
            </a:r>
            <a:r>
              <a:rPr lang="pl-PL" sz="2400" b="0" i="0" u="none" strike="noStrike" baseline="0" dirty="0">
                <a:solidFill>
                  <a:schemeClr val="tx2">
                    <a:lumMod val="50000"/>
                    <a:lumOff val="50000"/>
                  </a:schemeClr>
                </a:solidFill>
                <a:latin typeface="Aptos" panose="020B0004020202020204" pitchFamily="34" charset="0"/>
              </a:rPr>
              <a:t>Ryzyko na rynku kapitałowym </a:t>
            </a:r>
            <a:endParaRPr lang="pl-PL" sz="2400" dirty="0">
              <a:solidFill>
                <a:schemeClr val="tx2">
                  <a:lumMod val="50000"/>
                  <a:lumOff val="50000"/>
                </a:schemeClr>
              </a:solidFill>
              <a:latin typeface="Aptos" panose="020B0004020202020204" pitchFamily="34" charset="0"/>
            </a:endParaRPr>
          </a:p>
        </p:txBody>
      </p:sp>
      <p:sp>
        <p:nvSpPr>
          <p:cNvPr id="3" name="Symbol zastępczy zawartości 2">
            <a:extLst>
              <a:ext uri="{FF2B5EF4-FFF2-40B4-BE49-F238E27FC236}">
                <a16:creationId xmlns:a16="http://schemas.microsoft.com/office/drawing/2014/main" id="{C7AC33FB-85A0-E5D1-7129-5A5790F7BC6C}"/>
              </a:ext>
            </a:extLst>
          </p:cNvPr>
          <p:cNvSpPr>
            <a:spLocks noGrp="1"/>
          </p:cNvSpPr>
          <p:nvPr>
            <p:ph idx="1"/>
          </p:nvPr>
        </p:nvSpPr>
        <p:spPr/>
        <p:txBody>
          <a:bodyPr/>
          <a:lstStyle/>
          <a:p>
            <a:pPr marL="0" indent="0">
              <a:buNone/>
            </a:pPr>
            <a:r>
              <a:rPr lang="pl-PL" sz="1800" b="0" i="0" u="none" strike="noStrike" baseline="0" dirty="0">
                <a:latin typeface="Calibri" panose="020F0502020204030204" pitchFamily="34" charset="0"/>
              </a:rPr>
              <a:t>Ryzyko inwestycyjne na rynku kapitałowym w istotny sposób jest związane  z samą decyzją: im wyższy zysk, tym wyższe ryzyko</a:t>
            </a:r>
          </a:p>
          <a:p>
            <a:pPr marL="0" indent="0">
              <a:buNone/>
            </a:pPr>
            <a:r>
              <a:rPr lang="pl-PL" sz="1800" b="0" i="0" u="none" strike="noStrike" baseline="0" dirty="0">
                <a:latin typeface="Calibri" panose="020F0502020204030204" pitchFamily="34" charset="0"/>
              </a:rPr>
              <a:t>Przy podejmowaniu decyzji o zakupie papierów wartościowych należy brać pod uwagę następujące czynniki:</a:t>
            </a:r>
          </a:p>
          <a:p>
            <a:pPr>
              <a:buFont typeface="Wingdings" panose="05000000000000000000" pitchFamily="2" charset="2"/>
              <a:buChar char="Ø"/>
            </a:pPr>
            <a:r>
              <a:rPr lang="pl-PL" sz="1800" b="0" i="0" u="none" strike="noStrike" baseline="0" dirty="0">
                <a:latin typeface="Calibri" panose="020F0502020204030204" pitchFamily="34" charset="0"/>
              </a:rPr>
              <a:t>określenie poziomu środków finansowych przeznaczonych na inwestycję na rynku kapitałowym,</a:t>
            </a:r>
          </a:p>
          <a:p>
            <a:pPr>
              <a:buFont typeface="Wingdings" panose="05000000000000000000" pitchFamily="2" charset="2"/>
              <a:buChar char="Ø"/>
            </a:pPr>
            <a:r>
              <a:rPr lang="pl-PL" sz="1800" b="0" i="0" u="none" strike="noStrike" baseline="0" dirty="0">
                <a:latin typeface="Calibri" panose="020F0502020204030204" pitchFamily="34" charset="0"/>
              </a:rPr>
              <a:t>ustalenie, jakich przychodów oczekuje inwestor w trakcie trwania inwestycji, </a:t>
            </a:r>
          </a:p>
          <a:p>
            <a:pPr>
              <a:buFont typeface="Wingdings" panose="05000000000000000000" pitchFamily="2" charset="2"/>
              <a:buChar char="Ø"/>
            </a:pPr>
            <a:r>
              <a:rPr lang="pl-PL" sz="1800" b="0" i="0" u="none" strike="noStrike" baseline="0" dirty="0">
                <a:latin typeface="Calibri" panose="020F0502020204030204" pitchFamily="34" charset="0"/>
              </a:rPr>
              <a:t>wyznaczenie horyzontu inwestycyjnego. </a:t>
            </a:r>
          </a:p>
          <a:p>
            <a:pPr>
              <a:buFont typeface="Wingdings" panose="05000000000000000000" pitchFamily="2" charset="2"/>
              <a:buChar char="Ø"/>
            </a:pPr>
            <a:r>
              <a:rPr lang="pl-PL" sz="1800" b="0" i="0" u="none" strike="noStrike" baseline="0" dirty="0">
                <a:latin typeface="Calibri" panose="020F0502020204030204" pitchFamily="34" charset="0"/>
              </a:rPr>
              <a:t>określenie poziomu ryzyka akceptowalnego przez inwestora</a:t>
            </a:r>
          </a:p>
          <a:p>
            <a:pPr>
              <a:buFont typeface="Wingdings" panose="05000000000000000000" pitchFamily="2" charset="2"/>
              <a:buChar char="Ø"/>
            </a:pPr>
            <a:r>
              <a:rPr lang="pl-PL" sz="1800" b="0" i="0" u="none" strike="noStrike" baseline="0" dirty="0">
                <a:latin typeface="Calibri" panose="020F0502020204030204" pitchFamily="34" charset="0"/>
              </a:rPr>
              <a:t>informacje o przedmiocie inwestycji</a:t>
            </a:r>
          </a:p>
          <a:p>
            <a:endParaRPr lang="pl-PL" dirty="0"/>
          </a:p>
        </p:txBody>
      </p:sp>
      <p:grpSp>
        <p:nvGrpSpPr>
          <p:cNvPr id="4" name="Group 21">
            <a:extLst>
              <a:ext uri="{FF2B5EF4-FFF2-40B4-BE49-F238E27FC236}">
                <a16:creationId xmlns:a16="http://schemas.microsoft.com/office/drawing/2014/main" id="{F0B86513-DA72-42D6-4A5F-D323DDCD1ECC}"/>
              </a:ext>
            </a:extLst>
          </p:cNvPr>
          <p:cNvGrpSpPr/>
          <p:nvPr/>
        </p:nvGrpSpPr>
        <p:grpSpPr>
          <a:xfrm>
            <a:off x="10888780" y="5379627"/>
            <a:ext cx="1396463" cy="1585147"/>
            <a:chOff x="0" y="0"/>
            <a:chExt cx="551689" cy="626231"/>
          </a:xfrm>
        </p:grpSpPr>
        <p:sp>
          <p:nvSpPr>
            <p:cNvPr id="5" name="Freeform 22">
              <a:extLst>
                <a:ext uri="{FF2B5EF4-FFF2-40B4-BE49-F238E27FC236}">
                  <a16:creationId xmlns:a16="http://schemas.microsoft.com/office/drawing/2014/main" id="{4AEA0B9D-9361-923A-021D-26B1DB39BDB1}"/>
                </a:ext>
              </a:extLst>
            </p:cNvPr>
            <p:cNvSpPr/>
            <p:nvPr/>
          </p:nvSpPr>
          <p:spPr>
            <a:xfrm>
              <a:off x="0" y="0"/>
              <a:ext cx="551689" cy="626231"/>
            </a:xfrm>
            <a:custGeom>
              <a:avLst/>
              <a:gdLst/>
              <a:ahLst/>
              <a:cxnLst/>
              <a:rect l="l" t="t" r="r" b="b"/>
              <a:pathLst>
                <a:path w="551689" h="626231">
                  <a:moveTo>
                    <a:pt x="0" y="0"/>
                  </a:moveTo>
                  <a:lnTo>
                    <a:pt x="551689" y="0"/>
                  </a:lnTo>
                  <a:lnTo>
                    <a:pt x="551689" y="626231"/>
                  </a:lnTo>
                  <a:lnTo>
                    <a:pt x="0" y="626231"/>
                  </a:lnTo>
                  <a:close/>
                </a:path>
              </a:pathLst>
            </a:custGeom>
            <a:solidFill>
              <a:srgbClr val="CCCCCC"/>
            </a:solidFill>
          </p:spPr>
          <p:txBody>
            <a:bodyPr/>
            <a:lstStyle/>
            <a:p>
              <a:pPr defTabSz="609630"/>
              <a:endParaRPr lang="pl-PL" sz="1200">
                <a:solidFill>
                  <a:prstClr val="black"/>
                </a:solidFill>
                <a:latin typeface="Calibri"/>
              </a:endParaRPr>
            </a:p>
          </p:txBody>
        </p:sp>
        <p:sp>
          <p:nvSpPr>
            <p:cNvPr id="6" name="TextBox 23">
              <a:extLst>
                <a:ext uri="{FF2B5EF4-FFF2-40B4-BE49-F238E27FC236}">
                  <a16:creationId xmlns:a16="http://schemas.microsoft.com/office/drawing/2014/main" id="{B63E1983-915F-07B5-4AA5-BD03C01605D4}"/>
                </a:ext>
              </a:extLst>
            </p:cNvPr>
            <p:cNvSpPr txBox="1"/>
            <p:nvPr/>
          </p:nvSpPr>
          <p:spPr>
            <a:xfrm>
              <a:off x="0" y="-19050"/>
              <a:ext cx="551689" cy="645281"/>
            </a:xfrm>
            <a:prstGeom prst="rect">
              <a:avLst/>
            </a:prstGeom>
          </p:spPr>
          <p:txBody>
            <a:bodyPr lIns="33867" tIns="33867" rIns="33867" bIns="33867" rtlCol="0" anchor="ctr"/>
            <a:lstStyle/>
            <a:p>
              <a:pPr algn="ctr" defTabSz="609630">
                <a:lnSpc>
                  <a:spcPts val="1906"/>
                </a:lnSpc>
              </a:pPr>
              <a:endParaRPr sz="1200">
                <a:solidFill>
                  <a:prstClr val="black"/>
                </a:solidFill>
                <a:latin typeface="Calibri"/>
              </a:endParaRPr>
            </a:p>
          </p:txBody>
        </p:sp>
      </p:grpSp>
      <p:grpSp>
        <p:nvGrpSpPr>
          <p:cNvPr id="7" name="Group 21">
            <a:extLst>
              <a:ext uri="{FF2B5EF4-FFF2-40B4-BE49-F238E27FC236}">
                <a16:creationId xmlns:a16="http://schemas.microsoft.com/office/drawing/2014/main" id="{D5BBAE75-A8C1-3878-A55B-7C4E5287581B}"/>
              </a:ext>
            </a:extLst>
          </p:cNvPr>
          <p:cNvGrpSpPr/>
          <p:nvPr/>
        </p:nvGrpSpPr>
        <p:grpSpPr>
          <a:xfrm>
            <a:off x="11041180" y="5532027"/>
            <a:ext cx="1396463" cy="1585147"/>
            <a:chOff x="0" y="0"/>
            <a:chExt cx="551689" cy="626231"/>
          </a:xfrm>
        </p:grpSpPr>
        <p:sp>
          <p:nvSpPr>
            <p:cNvPr id="8" name="Freeform 22">
              <a:extLst>
                <a:ext uri="{FF2B5EF4-FFF2-40B4-BE49-F238E27FC236}">
                  <a16:creationId xmlns:a16="http://schemas.microsoft.com/office/drawing/2014/main" id="{67038F36-1E45-5CCA-E653-85EBE38515A2}"/>
                </a:ext>
              </a:extLst>
            </p:cNvPr>
            <p:cNvSpPr/>
            <p:nvPr/>
          </p:nvSpPr>
          <p:spPr>
            <a:xfrm>
              <a:off x="0" y="0"/>
              <a:ext cx="551689" cy="626231"/>
            </a:xfrm>
            <a:custGeom>
              <a:avLst/>
              <a:gdLst/>
              <a:ahLst/>
              <a:cxnLst/>
              <a:rect l="l" t="t" r="r" b="b"/>
              <a:pathLst>
                <a:path w="551689" h="626231">
                  <a:moveTo>
                    <a:pt x="0" y="0"/>
                  </a:moveTo>
                  <a:lnTo>
                    <a:pt x="551689" y="0"/>
                  </a:lnTo>
                  <a:lnTo>
                    <a:pt x="551689" y="626231"/>
                  </a:lnTo>
                  <a:lnTo>
                    <a:pt x="0" y="626231"/>
                  </a:lnTo>
                  <a:close/>
                </a:path>
              </a:pathLst>
            </a:custGeom>
            <a:solidFill>
              <a:srgbClr val="CCCCCC"/>
            </a:solidFill>
          </p:spPr>
          <p:txBody>
            <a:bodyPr/>
            <a:lstStyle/>
            <a:p>
              <a:pPr defTabSz="609630"/>
              <a:endParaRPr lang="pl-PL" sz="1200">
                <a:solidFill>
                  <a:prstClr val="black"/>
                </a:solidFill>
                <a:latin typeface="Calibri"/>
              </a:endParaRPr>
            </a:p>
          </p:txBody>
        </p:sp>
        <p:sp>
          <p:nvSpPr>
            <p:cNvPr id="9" name="TextBox 23">
              <a:extLst>
                <a:ext uri="{FF2B5EF4-FFF2-40B4-BE49-F238E27FC236}">
                  <a16:creationId xmlns:a16="http://schemas.microsoft.com/office/drawing/2014/main" id="{CCDFDD21-8280-AEBF-C3DA-C247472F031C}"/>
                </a:ext>
              </a:extLst>
            </p:cNvPr>
            <p:cNvSpPr txBox="1"/>
            <p:nvPr/>
          </p:nvSpPr>
          <p:spPr>
            <a:xfrm>
              <a:off x="0" y="-19050"/>
              <a:ext cx="551689" cy="645281"/>
            </a:xfrm>
            <a:prstGeom prst="rect">
              <a:avLst/>
            </a:prstGeom>
          </p:spPr>
          <p:txBody>
            <a:bodyPr lIns="33867" tIns="33867" rIns="33867" bIns="33867" rtlCol="0" anchor="ctr"/>
            <a:lstStyle/>
            <a:p>
              <a:pPr algn="ctr" defTabSz="609630">
                <a:lnSpc>
                  <a:spcPts val="1906"/>
                </a:lnSpc>
              </a:pPr>
              <a:endParaRPr sz="1200">
                <a:solidFill>
                  <a:prstClr val="black"/>
                </a:solidFill>
                <a:latin typeface="Calibri"/>
              </a:endParaRPr>
            </a:p>
          </p:txBody>
        </p:sp>
      </p:grpSp>
      <p:sp>
        <p:nvSpPr>
          <p:cNvPr id="10" name="Freeform 19">
            <a:extLst>
              <a:ext uri="{FF2B5EF4-FFF2-40B4-BE49-F238E27FC236}">
                <a16:creationId xmlns:a16="http://schemas.microsoft.com/office/drawing/2014/main" id="{F3FAAAB4-EEB8-2930-EC0F-286568FA4C62}"/>
              </a:ext>
            </a:extLst>
          </p:cNvPr>
          <p:cNvSpPr/>
          <p:nvPr/>
        </p:nvSpPr>
        <p:spPr>
          <a:xfrm rot="887923">
            <a:off x="10605976" y="-1761794"/>
            <a:ext cx="3743675" cy="6353387"/>
          </a:xfrm>
          <a:custGeom>
            <a:avLst/>
            <a:gdLst/>
            <a:ahLst/>
            <a:cxnLst/>
            <a:rect l="l" t="t" r="r" b="b"/>
            <a:pathLst>
              <a:path w="7032580" h="7216267">
                <a:moveTo>
                  <a:pt x="0" y="0"/>
                </a:moveTo>
                <a:lnTo>
                  <a:pt x="7032580" y="0"/>
                </a:lnTo>
                <a:lnTo>
                  <a:pt x="7032580" y="7216267"/>
                </a:lnTo>
                <a:lnTo>
                  <a:pt x="0" y="72162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pl-PL" sz="1200">
              <a:solidFill>
                <a:prstClr val="black"/>
              </a:solidFill>
              <a:latin typeface="Calibri"/>
            </a:endParaRPr>
          </a:p>
        </p:txBody>
      </p:sp>
    </p:spTree>
    <p:extLst>
      <p:ext uri="{BB962C8B-B14F-4D97-AF65-F5344CB8AC3E}">
        <p14:creationId xmlns:p14="http://schemas.microsoft.com/office/powerpoint/2010/main" val="23713605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48A00AD-DD8C-1512-FCFA-BF1A3B47CE66}"/>
              </a:ext>
            </a:extLst>
          </p:cNvPr>
          <p:cNvSpPr>
            <a:spLocks noGrp="1"/>
          </p:cNvSpPr>
          <p:nvPr>
            <p:ph type="title"/>
          </p:nvPr>
        </p:nvSpPr>
        <p:spPr/>
        <p:txBody>
          <a:bodyPr>
            <a:normAutofit/>
          </a:bodyPr>
          <a:lstStyle/>
          <a:p>
            <a:r>
              <a:rPr lang="pl-PL" sz="2400" b="1" i="0" u="none" strike="noStrike" baseline="0" dirty="0">
                <a:latin typeface="Aptos" panose="020B0004020202020204" pitchFamily="34" charset="0"/>
              </a:rPr>
              <a:t>SLAJD 12: </a:t>
            </a:r>
            <a:r>
              <a:rPr lang="pl-PL" sz="2400" b="0" i="0" u="none" strike="noStrike" baseline="0" dirty="0">
                <a:solidFill>
                  <a:schemeClr val="tx2">
                    <a:lumMod val="50000"/>
                    <a:lumOff val="50000"/>
                  </a:schemeClr>
                </a:solidFill>
                <a:latin typeface="Aptos" panose="020B0004020202020204" pitchFamily="34" charset="0"/>
              </a:rPr>
              <a:t>Ryzyko na rynku kapitałowym (ujęcie mikro)</a:t>
            </a:r>
            <a:endParaRPr lang="pl-PL" sz="2400" dirty="0">
              <a:solidFill>
                <a:schemeClr val="tx2">
                  <a:lumMod val="50000"/>
                  <a:lumOff val="50000"/>
                </a:schemeClr>
              </a:solidFill>
              <a:latin typeface="Aptos" panose="020B0004020202020204" pitchFamily="34" charset="0"/>
            </a:endParaRPr>
          </a:p>
        </p:txBody>
      </p:sp>
      <p:graphicFrame>
        <p:nvGraphicFramePr>
          <p:cNvPr id="4" name="Symbol zastępczy zawartości 3">
            <a:extLst>
              <a:ext uri="{FF2B5EF4-FFF2-40B4-BE49-F238E27FC236}">
                <a16:creationId xmlns:a16="http://schemas.microsoft.com/office/drawing/2014/main" id="{0B71CE00-C85D-98D8-6711-27D84359C79A}"/>
              </a:ext>
            </a:extLst>
          </p:cNvPr>
          <p:cNvGraphicFramePr>
            <a:graphicFrameLocks noGrp="1"/>
          </p:cNvGraphicFramePr>
          <p:nvPr>
            <p:ph idx="1"/>
            <p:extLst>
              <p:ext uri="{D42A27DB-BD31-4B8C-83A1-F6EECF244321}">
                <p14:modId xmlns:p14="http://schemas.microsoft.com/office/powerpoint/2010/main" val="170268433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reeform 19">
            <a:extLst>
              <a:ext uri="{FF2B5EF4-FFF2-40B4-BE49-F238E27FC236}">
                <a16:creationId xmlns:a16="http://schemas.microsoft.com/office/drawing/2014/main" id="{73CCD760-8AC8-DFF0-B150-EB8CFA4364EC}"/>
              </a:ext>
            </a:extLst>
          </p:cNvPr>
          <p:cNvSpPr/>
          <p:nvPr/>
        </p:nvSpPr>
        <p:spPr>
          <a:xfrm rot="887923">
            <a:off x="-1164493" y="1060329"/>
            <a:ext cx="3743675" cy="6353387"/>
          </a:xfrm>
          <a:custGeom>
            <a:avLst/>
            <a:gdLst/>
            <a:ahLst/>
            <a:cxnLst/>
            <a:rect l="l" t="t" r="r" b="b"/>
            <a:pathLst>
              <a:path w="7032580" h="7216267">
                <a:moveTo>
                  <a:pt x="0" y="0"/>
                </a:moveTo>
                <a:lnTo>
                  <a:pt x="7032580" y="0"/>
                </a:lnTo>
                <a:lnTo>
                  <a:pt x="7032580" y="7216267"/>
                </a:lnTo>
                <a:lnTo>
                  <a:pt x="0" y="72162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pl-PL" sz="1200">
              <a:solidFill>
                <a:prstClr val="black"/>
              </a:solidFill>
              <a:latin typeface="Calibri"/>
            </a:endParaRPr>
          </a:p>
        </p:txBody>
      </p:sp>
    </p:spTree>
    <p:extLst>
      <p:ext uri="{BB962C8B-B14F-4D97-AF65-F5344CB8AC3E}">
        <p14:creationId xmlns:p14="http://schemas.microsoft.com/office/powerpoint/2010/main" val="37082544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48A00AD-DD8C-1512-FCFA-BF1A3B47CE66}"/>
              </a:ext>
            </a:extLst>
          </p:cNvPr>
          <p:cNvSpPr>
            <a:spLocks noGrp="1"/>
          </p:cNvSpPr>
          <p:nvPr>
            <p:ph type="title"/>
          </p:nvPr>
        </p:nvSpPr>
        <p:spPr/>
        <p:txBody>
          <a:bodyPr>
            <a:normAutofit/>
          </a:bodyPr>
          <a:lstStyle/>
          <a:p>
            <a:r>
              <a:rPr lang="pl-PL" sz="2400" b="1" i="0" u="none" strike="noStrike" baseline="0" dirty="0">
                <a:latin typeface="Aptos" panose="020B0004020202020204" pitchFamily="34" charset="0"/>
              </a:rPr>
              <a:t>SLAJD 13: </a:t>
            </a:r>
            <a:r>
              <a:rPr lang="pl-PL" sz="2400" b="0" i="0" u="none" strike="noStrike" baseline="0" dirty="0">
                <a:solidFill>
                  <a:schemeClr val="tx2">
                    <a:lumMod val="50000"/>
                    <a:lumOff val="50000"/>
                  </a:schemeClr>
                </a:solidFill>
                <a:latin typeface="Aptos" panose="020B0004020202020204" pitchFamily="34" charset="0"/>
              </a:rPr>
              <a:t>Ryzyko na rynku kapitałowym (ujęcie makro)</a:t>
            </a:r>
            <a:endParaRPr lang="pl-PL" sz="2400" dirty="0">
              <a:solidFill>
                <a:schemeClr val="tx2">
                  <a:lumMod val="50000"/>
                  <a:lumOff val="50000"/>
                </a:schemeClr>
              </a:solidFill>
              <a:latin typeface="Aptos" panose="020B0004020202020204" pitchFamily="34" charset="0"/>
            </a:endParaRPr>
          </a:p>
        </p:txBody>
      </p:sp>
      <p:graphicFrame>
        <p:nvGraphicFramePr>
          <p:cNvPr id="4" name="Symbol zastępczy zawartości 3">
            <a:extLst>
              <a:ext uri="{FF2B5EF4-FFF2-40B4-BE49-F238E27FC236}">
                <a16:creationId xmlns:a16="http://schemas.microsoft.com/office/drawing/2014/main" id="{0B71CE00-C85D-98D8-6711-27D84359C79A}"/>
              </a:ext>
            </a:extLst>
          </p:cNvPr>
          <p:cNvGraphicFramePr>
            <a:graphicFrameLocks noGrp="1"/>
          </p:cNvGraphicFramePr>
          <p:nvPr>
            <p:ph idx="1"/>
            <p:extLst>
              <p:ext uri="{D42A27DB-BD31-4B8C-83A1-F6EECF244321}">
                <p14:modId xmlns:p14="http://schemas.microsoft.com/office/powerpoint/2010/main" val="323710403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1">
            <a:extLst>
              <a:ext uri="{FF2B5EF4-FFF2-40B4-BE49-F238E27FC236}">
                <a16:creationId xmlns:a16="http://schemas.microsoft.com/office/drawing/2014/main" id="{988B7234-0357-D249-E454-4093E73A906D}"/>
              </a:ext>
            </a:extLst>
          </p:cNvPr>
          <p:cNvGrpSpPr/>
          <p:nvPr/>
        </p:nvGrpSpPr>
        <p:grpSpPr>
          <a:xfrm>
            <a:off x="10888780" y="5379627"/>
            <a:ext cx="1396463" cy="1585147"/>
            <a:chOff x="0" y="0"/>
            <a:chExt cx="551689" cy="626231"/>
          </a:xfrm>
        </p:grpSpPr>
        <p:sp>
          <p:nvSpPr>
            <p:cNvPr id="5" name="Freeform 22">
              <a:extLst>
                <a:ext uri="{FF2B5EF4-FFF2-40B4-BE49-F238E27FC236}">
                  <a16:creationId xmlns:a16="http://schemas.microsoft.com/office/drawing/2014/main" id="{EF8A346A-89D9-F05F-1247-69AEFDB443EF}"/>
                </a:ext>
              </a:extLst>
            </p:cNvPr>
            <p:cNvSpPr/>
            <p:nvPr/>
          </p:nvSpPr>
          <p:spPr>
            <a:xfrm>
              <a:off x="0" y="0"/>
              <a:ext cx="551689" cy="626231"/>
            </a:xfrm>
            <a:custGeom>
              <a:avLst/>
              <a:gdLst/>
              <a:ahLst/>
              <a:cxnLst/>
              <a:rect l="l" t="t" r="r" b="b"/>
              <a:pathLst>
                <a:path w="551689" h="626231">
                  <a:moveTo>
                    <a:pt x="0" y="0"/>
                  </a:moveTo>
                  <a:lnTo>
                    <a:pt x="551689" y="0"/>
                  </a:lnTo>
                  <a:lnTo>
                    <a:pt x="551689" y="626231"/>
                  </a:lnTo>
                  <a:lnTo>
                    <a:pt x="0" y="626231"/>
                  </a:lnTo>
                  <a:close/>
                </a:path>
              </a:pathLst>
            </a:custGeom>
            <a:solidFill>
              <a:srgbClr val="CCCCCC"/>
            </a:solidFill>
          </p:spPr>
          <p:txBody>
            <a:bodyPr/>
            <a:lstStyle/>
            <a:p>
              <a:pPr defTabSz="609630"/>
              <a:endParaRPr lang="pl-PL" sz="1200">
                <a:solidFill>
                  <a:prstClr val="black"/>
                </a:solidFill>
                <a:latin typeface="Calibri"/>
              </a:endParaRPr>
            </a:p>
          </p:txBody>
        </p:sp>
        <p:sp>
          <p:nvSpPr>
            <p:cNvPr id="6" name="TextBox 23">
              <a:extLst>
                <a:ext uri="{FF2B5EF4-FFF2-40B4-BE49-F238E27FC236}">
                  <a16:creationId xmlns:a16="http://schemas.microsoft.com/office/drawing/2014/main" id="{05521238-611B-CEC3-A670-A92FF035F1F9}"/>
                </a:ext>
              </a:extLst>
            </p:cNvPr>
            <p:cNvSpPr txBox="1"/>
            <p:nvPr/>
          </p:nvSpPr>
          <p:spPr>
            <a:xfrm>
              <a:off x="0" y="-19050"/>
              <a:ext cx="551689" cy="645281"/>
            </a:xfrm>
            <a:prstGeom prst="rect">
              <a:avLst/>
            </a:prstGeom>
          </p:spPr>
          <p:txBody>
            <a:bodyPr lIns="33867" tIns="33867" rIns="33867" bIns="33867" rtlCol="0" anchor="ctr"/>
            <a:lstStyle/>
            <a:p>
              <a:pPr algn="ctr" defTabSz="609630">
                <a:lnSpc>
                  <a:spcPts val="1906"/>
                </a:lnSpc>
              </a:pPr>
              <a:endParaRPr sz="1200">
                <a:solidFill>
                  <a:prstClr val="black"/>
                </a:solidFill>
                <a:latin typeface="Calibri"/>
              </a:endParaRPr>
            </a:p>
          </p:txBody>
        </p:sp>
      </p:grpSp>
      <p:sp>
        <p:nvSpPr>
          <p:cNvPr id="7" name="Freeform 19">
            <a:extLst>
              <a:ext uri="{FF2B5EF4-FFF2-40B4-BE49-F238E27FC236}">
                <a16:creationId xmlns:a16="http://schemas.microsoft.com/office/drawing/2014/main" id="{70A70707-AFDA-1DCC-0E1F-9FF69E341545}"/>
              </a:ext>
            </a:extLst>
          </p:cNvPr>
          <p:cNvSpPr/>
          <p:nvPr/>
        </p:nvSpPr>
        <p:spPr>
          <a:xfrm rot="887923">
            <a:off x="11050728" y="-2157617"/>
            <a:ext cx="3610385" cy="5877680"/>
          </a:xfrm>
          <a:custGeom>
            <a:avLst/>
            <a:gdLst/>
            <a:ahLst/>
            <a:cxnLst/>
            <a:rect l="l" t="t" r="r" b="b"/>
            <a:pathLst>
              <a:path w="7032580" h="7216267">
                <a:moveTo>
                  <a:pt x="0" y="0"/>
                </a:moveTo>
                <a:lnTo>
                  <a:pt x="7032580" y="0"/>
                </a:lnTo>
                <a:lnTo>
                  <a:pt x="7032580" y="7216267"/>
                </a:lnTo>
                <a:lnTo>
                  <a:pt x="0" y="72162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pl-PL" sz="1200">
              <a:solidFill>
                <a:prstClr val="black"/>
              </a:solidFill>
              <a:latin typeface="Calibri"/>
            </a:endParaRPr>
          </a:p>
        </p:txBody>
      </p:sp>
    </p:spTree>
    <p:extLst>
      <p:ext uri="{BB962C8B-B14F-4D97-AF65-F5344CB8AC3E}">
        <p14:creationId xmlns:p14="http://schemas.microsoft.com/office/powerpoint/2010/main" val="6853616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7BBE5E9-F971-3324-943B-A1B3B79A98DB}"/>
              </a:ext>
            </a:extLst>
          </p:cNvPr>
          <p:cNvSpPr>
            <a:spLocks noGrp="1"/>
          </p:cNvSpPr>
          <p:nvPr>
            <p:ph type="title"/>
          </p:nvPr>
        </p:nvSpPr>
        <p:spPr/>
        <p:txBody>
          <a:bodyPr>
            <a:normAutofit/>
          </a:bodyPr>
          <a:lstStyle/>
          <a:p>
            <a:r>
              <a:rPr lang="pl-PL" sz="2400" b="1" dirty="0">
                <a:latin typeface="+mn-lt"/>
              </a:rPr>
              <a:t>SLAJD 14: </a:t>
            </a:r>
            <a:r>
              <a:rPr lang="pl-PL" sz="2400" b="1" i="0" u="none" strike="noStrike" baseline="0" dirty="0">
                <a:solidFill>
                  <a:schemeClr val="tx2">
                    <a:lumMod val="50000"/>
                    <a:lumOff val="50000"/>
                  </a:schemeClr>
                </a:solidFill>
                <a:latin typeface="+mn-lt"/>
              </a:rPr>
              <a:t>Architektura rynku kapitałowego</a:t>
            </a:r>
            <a:endParaRPr lang="pl-PL" sz="2400" b="1" dirty="0">
              <a:solidFill>
                <a:schemeClr val="tx2">
                  <a:lumMod val="50000"/>
                  <a:lumOff val="50000"/>
                </a:schemeClr>
              </a:solidFill>
              <a:latin typeface="+mn-lt"/>
            </a:endParaRPr>
          </a:p>
        </p:txBody>
      </p:sp>
      <p:pic>
        <p:nvPicPr>
          <p:cNvPr id="5" name="Symbol zastępczy zawartości 4">
            <a:extLst>
              <a:ext uri="{FF2B5EF4-FFF2-40B4-BE49-F238E27FC236}">
                <a16:creationId xmlns:a16="http://schemas.microsoft.com/office/drawing/2014/main" id="{01DEE8A2-9CAE-8663-53B3-CEB50B7080D9}"/>
              </a:ext>
            </a:extLst>
          </p:cNvPr>
          <p:cNvPicPr>
            <a:picLocks noGrp="1" noChangeAspect="1"/>
          </p:cNvPicPr>
          <p:nvPr>
            <p:ph idx="1"/>
          </p:nvPr>
        </p:nvPicPr>
        <p:blipFill>
          <a:blip r:embed="rId2"/>
          <a:stretch>
            <a:fillRect/>
          </a:stretch>
        </p:blipFill>
        <p:spPr>
          <a:xfrm>
            <a:off x="2520186" y="1825625"/>
            <a:ext cx="7151628" cy="4351338"/>
          </a:xfrm>
        </p:spPr>
      </p:pic>
      <p:grpSp>
        <p:nvGrpSpPr>
          <p:cNvPr id="3" name="Group 21">
            <a:extLst>
              <a:ext uri="{FF2B5EF4-FFF2-40B4-BE49-F238E27FC236}">
                <a16:creationId xmlns:a16="http://schemas.microsoft.com/office/drawing/2014/main" id="{245E9B7A-8216-62B3-4E9D-A7FF4FAFDADE}"/>
              </a:ext>
            </a:extLst>
          </p:cNvPr>
          <p:cNvGrpSpPr/>
          <p:nvPr/>
        </p:nvGrpSpPr>
        <p:grpSpPr>
          <a:xfrm>
            <a:off x="10888780" y="5379627"/>
            <a:ext cx="1396463" cy="1585147"/>
            <a:chOff x="0" y="0"/>
            <a:chExt cx="551689" cy="626231"/>
          </a:xfrm>
        </p:grpSpPr>
        <p:sp>
          <p:nvSpPr>
            <p:cNvPr id="4" name="Freeform 22">
              <a:extLst>
                <a:ext uri="{FF2B5EF4-FFF2-40B4-BE49-F238E27FC236}">
                  <a16:creationId xmlns:a16="http://schemas.microsoft.com/office/drawing/2014/main" id="{0B03FCF4-E73B-A4C3-EF3A-50CFF805DF27}"/>
                </a:ext>
              </a:extLst>
            </p:cNvPr>
            <p:cNvSpPr/>
            <p:nvPr/>
          </p:nvSpPr>
          <p:spPr>
            <a:xfrm>
              <a:off x="0" y="0"/>
              <a:ext cx="551689" cy="626231"/>
            </a:xfrm>
            <a:custGeom>
              <a:avLst/>
              <a:gdLst/>
              <a:ahLst/>
              <a:cxnLst/>
              <a:rect l="l" t="t" r="r" b="b"/>
              <a:pathLst>
                <a:path w="551689" h="626231">
                  <a:moveTo>
                    <a:pt x="0" y="0"/>
                  </a:moveTo>
                  <a:lnTo>
                    <a:pt x="551689" y="0"/>
                  </a:lnTo>
                  <a:lnTo>
                    <a:pt x="551689" y="626231"/>
                  </a:lnTo>
                  <a:lnTo>
                    <a:pt x="0" y="626231"/>
                  </a:lnTo>
                  <a:close/>
                </a:path>
              </a:pathLst>
            </a:custGeom>
            <a:solidFill>
              <a:srgbClr val="CCCCCC"/>
            </a:solidFill>
          </p:spPr>
          <p:txBody>
            <a:bodyPr/>
            <a:lstStyle/>
            <a:p>
              <a:pPr defTabSz="609630"/>
              <a:endParaRPr lang="pl-PL" sz="1200">
                <a:solidFill>
                  <a:prstClr val="black"/>
                </a:solidFill>
                <a:latin typeface="Calibri"/>
              </a:endParaRPr>
            </a:p>
          </p:txBody>
        </p:sp>
        <p:sp>
          <p:nvSpPr>
            <p:cNvPr id="6" name="TextBox 23">
              <a:extLst>
                <a:ext uri="{FF2B5EF4-FFF2-40B4-BE49-F238E27FC236}">
                  <a16:creationId xmlns:a16="http://schemas.microsoft.com/office/drawing/2014/main" id="{168046E6-97D8-DF44-EDDC-4715BB8E21C6}"/>
                </a:ext>
              </a:extLst>
            </p:cNvPr>
            <p:cNvSpPr txBox="1"/>
            <p:nvPr/>
          </p:nvSpPr>
          <p:spPr>
            <a:xfrm>
              <a:off x="0" y="-19050"/>
              <a:ext cx="551689" cy="645281"/>
            </a:xfrm>
            <a:prstGeom prst="rect">
              <a:avLst/>
            </a:prstGeom>
          </p:spPr>
          <p:txBody>
            <a:bodyPr lIns="33867" tIns="33867" rIns="33867" bIns="33867" rtlCol="0" anchor="ctr"/>
            <a:lstStyle/>
            <a:p>
              <a:pPr algn="ctr" defTabSz="609630">
                <a:lnSpc>
                  <a:spcPts val="1906"/>
                </a:lnSpc>
              </a:pPr>
              <a:endParaRPr sz="1200">
                <a:solidFill>
                  <a:prstClr val="black"/>
                </a:solidFill>
                <a:latin typeface="Calibri"/>
              </a:endParaRPr>
            </a:p>
          </p:txBody>
        </p:sp>
      </p:grpSp>
      <p:sp>
        <p:nvSpPr>
          <p:cNvPr id="7" name="Freeform 19">
            <a:extLst>
              <a:ext uri="{FF2B5EF4-FFF2-40B4-BE49-F238E27FC236}">
                <a16:creationId xmlns:a16="http://schemas.microsoft.com/office/drawing/2014/main" id="{30C383B9-4521-57B2-BA3F-F700691B38FA}"/>
              </a:ext>
            </a:extLst>
          </p:cNvPr>
          <p:cNvSpPr/>
          <p:nvPr/>
        </p:nvSpPr>
        <p:spPr>
          <a:xfrm rot="887923">
            <a:off x="-678361" y="1400644"/>
            <a:ext cx="3743675" cy="6353387"/>
          </a:xfrm>
          <a:custGeom>
            <a:avLst/>
            <a:gdLst/>
            <a:ahLst/>
            <a:cxnLst/>
            <a:rect l="l" t="t" r="r" b="b"/>
            <a:pathLst>
              <a:path w="7032580" h="7216267">
                <a:moveTo>
                  <a:pt x="0" y="0"/>
                </a:moveTo>
                <a:lnTo>
                  <a:pt x="7032580" y="0"/>
                </a:lnTo>
                <a:lnTo>
                  <a:pt x="7032580" y="7216267"/>
                </a:lnTo>
                <a:lnTo>
                  <a:pt x="0" y="72162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pl-PL" sz="1200">
              <a:solidFill>
                <a:prstClr val="black"/>
              </a:solidFill>
              <a:latin typeface="Calibri"/>
            </a:endParaRPr>
          </a:p>
        </p:txBody>
      </p:sp>
    </p:spTree>
    <p:extLst>
      <p:ext uri="{BB962C8B-B14F-4D97-AF65-F5344CB8AC3E}">
        <p14:creationId xmlns:p14="http://schemas.microsoft.com/office/powerpoint/2010/main" val="13728730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5">
            <a:extLst>
              <a:ext uri="{FF2B5EF4-FFF2-40B4-BE49-F238E27FC236}">
                <a16:creationId xmlns:a16="http://schemas.microsoft.com/office/drawing/2014/main" id="{ABC499B1-75BD-8F54-9E59-5C2423047C35}"/>
              </a:ext>
            </a:extLst>
          </p:cNvPr>
          <p:cNvSpPr txBox="1"/>
          <p:nvPr/>
        </p:nvSpPr>
        <p:spPr>
          <a:xfrm>
            <a:off x="1397480" y="751148"/>
            <a:ext cx="9178505" cy="3323987"/>
          </a:xfrm>
          <a:prstGeom prst="rect">
            <a:avLst/>
          </a:prstGeom>
          <a:noFill/>
        </p:spPr>
        <p:txBody>
          <a:bodyPr wrap="square">
            <a:spAutoFit/>
          </a:bodyPr>
          <a:lstStyle/>
          <a:p>
            <a:pPr>
              <a:spcBef>
                <a:spcPct val="0"/>
              </a:spcBef>
            </a:pPr>
            <a:r>
              <a:rPr lang="pl-PL" sz="1800" b="1" spc="616" dirty="0">
                <a:solidFill>
                  <a:srgbClr val="231F20"/>
                </a:solidFill>
                <a:latin typeface="Arial" panose="020B0604020202020204" pitchFamily="34" charset="0"/>
                <a:cs typeface="Arial" panose="020B0604020202020204" pitchFamily="34" charset="0"/>
              </a:rPr>
              <a:t>Materiał uzupełniający dla nauczyciela- slajd 14</a:t>
            </a:r>
          </a:p>
          <a:p>
            <a:pPr>
              <a:spcBef>
                <a:spcPct val="0"/>
              </a:spcBef>
            </a:pPr>
            <a:endParaRPr lang="pl-PL" b="1" spc="616" dirty="0">
              <a:solidFill>
                <a:srgbClr val="231F20"/>
              </a:solidFill>
              <a:latin typeface="Arial" panose="020B0604020202020204" pitchFamily="34" charset="0"/>
              <a:cs typeface="Arial" panose="020B0604020202020204" pitchFamily="34" charset="0"/>
            </a:endParaRPr>
          </a:p>
          <a:p>
            <a:pPr>
              <a:spcBef>
                <a:spcPct val="0"/>
              </a:spcBef>
            </a:pPr>
            <a:endParaRPr lang="pl-PL" sz="1800" b="1" spc="616" dirty="0">
              <a:solidFill>
                <a:srgbClr val="231F20"/>
              </a:solidFill>
              <a:latin typeface="Arial" panose="020B0604020202020204" pitchFamily="34" charset="0"/>
              <a:cs typeface="Arial" panose="020B0604020202020204" pitchFamily="34" charset="0"/>
            </a:endParaRPr>
          </a:p>
          <a:p>
            <a:pPr algn="l" fontAlgn="base"/>
            <a:r>
              <a:rPr lang="pl-PL" sz="1200" b="1" i="0" dirty="0">
                <a:effectLst/>
                <a:latin typeface="Aptos" panose="020B0004020202020204" pitchFamily="34" charset="0"/>
              </a:rPr>
              <a:t>Komisja Nadzoru Finansowego (KNF)</a:t>
            </a:r>
          </a:p>
          <a:p>
            <a:pPr algn="l" fontAlgn="base"/>
            <a:r>
              <a:rPr lang="pl-PL" sz="1200" b="0" i="0" dirty="0">
                <a:effectLst/>
                <a:latin typeface="Aptos" panose="020B0004020202020204" pitchFamily="34" charset="0"/>
              </a:rPr>
              <a:t>KNF jest to państwowy organ o charakterze kolegialnym, sprawujący nadzór nad: sektorem bankowym, rynkiem kapitałowym, ubezpieczeniowym, emerytalnym, nadzoruje także instytucje płatnicze i biura usług płatniczych, instytucje pieniądza elektronicznego, sektor spółdzielczych kas oszczędnościowo kredytowych oraz pośredników kredytu hipotecznego z ich agentami.</a:t>
            </a:r>
          </a:p>
          <a:p>
            <a:pPr algn="l" fontAlgn="base"/>
            <a:r>
              <a:rPr lang="pl-PL" sz="1200" b="0" i="0" dirty="0">
                <a:effectLst/>
                <a:latin typeface="Aptos" panose="020B0004020202020204" pitchFamily="34" charset="0"/>
              </a:rPr>
              <a:t>Celem nadzoru nad rynkiem finansowym jest zapewnienie prawidłowego funkcjonowania tego rynku, jego stabilności, bezpieczeństwa oraz przejrzystości, zaufania do rynku finansowego, a także zapewnienie ochrony interesów uczestników tego rynku.</a:t>
            </a:r>
          </a:p>
          <a:p>
            <a:pPr algn="l" fontAlgn="base"/>
            <a:r>
              <a:rPr lang="pl-PL" sz="1200" b="0" i="0" dirty="0">
                <a:effectLst/>
                <a:latin typeface="Aptos" panose="020B0004020202020204" pitchFamily="34" charset="0"/>
              </a:rPr>
              <a:t>KNF jako organ sprawujący nadzór nad rynkiem finansowym pełni ponadto, obok Przewodniczącego KNF, funkcję organu Urzędu Komisji Nadzoru Finansowego, będącego państwową osobą prawną. Nadzór nad działalnością Urzędu Komisji Nadzoru Finansowego sprawuje Prezes Rady Ministrów.</a:t>
            </a:r>
          </a:p>
          <a:p>
            <a:pPr algn="l" fontAlgn="base"/>
            <a:r>
              <a:rPr lang="pl-PL" sz="1200" b="1" i="0" dirty="0">
                <a:effectLst/>
                <a:latin typeface="Aptos" panose="020B0004020202020204" pitchFamily="34" charset="0"/>
              </a:rPr>
              <a:t>Krajowy Depozyt Papierów Wartościowych</a:t>
            </a:r>
          </a:p>
          <a:p>
            <a:pPr algn="l" fontAlgn="base"/>
            <a:r>
              <a:rPr lang="pl-PL" sz="1200" i="0" dirty="0">
                <a:effectLst/>
                <a:latin typeface="Aptos" panose="020B0004020202020204" pitchFamily="34" charset="0"/>
              </a:rPr>
              <a:t>Powołany w listopadzie 1994 roku w wyniku wyodrębnienia ze </a:t>
            </a:r>
            <a:r>
              <a:rPr lang="pl-PL" sz="1200" i="0">
                <a:effectLst/>
                <a:latin typeface="Aptos" panose="020B0004020202020204" pitchFamily="34" charset="0"/>
              </a:rPr>
              <a:t>struktur GPW. </a:t>
            </a:r>
            <a:r>
              <a:rPr lang="pl-PL" sz="1200" i="0" dirty="0">
                <a:effectLst/>
                <a:latin typeface="Aptos" panose="020B0004020202020204" pitchFamily="34" charset="0"/>
              </a:rPr>
              <a:t>Jego akcjonariuszami mogą być wyłącznie: spółka prow</a:t>
            </a:r>
            <a:r>
              <a:rPr lang="pl-PL" sz="1200" dirty="0">
                <a:latin typeface="Aptos" panose="020B0004020202020204" pitchFamily="34" charset="0"/>
              </a:rPr>
              <a:t>a</a:t>
            </a:r>
            <a:r>
              <a:rPr lang="pl-PL" sz="1200" i="0" dirty="0">
                <a:effectLst/>
                <a:latin typeface="Aptos" panose="020B0004020202020204" pitchFamily="34" charset="0"/>
              </a:rPr>
              <a:t>dz</a:t>
            </a:r>
            <a:r>
              <a:rPr lang="pl-PL" sz="1200" dirty="0">
                <a:latin typeface="Aptos" panose="020B0004020202020204" pitchFamily="34" charset="0"/>
              </a:rPr>
              <a:t>ąca </a:t>
            </a:r>
            <a:r>
              <a:rPr lang="pl-PL" sz="1200" i="0" dirty="0">
                <a:effectLst/>
                <a:latin typeface="Aptos" panose="020B0004020202020204" pitchFamily="34" charset="0"/>
              </a:rPr>
              <a:t>giełdę, domy maklerskie, skarb państwa, Narodowy Bank Polski i banki; Obecnie w skład KDPW wchodzi KDPW_CCP oraz KDPW_TR; Z punktu widzenia biznesowego działa w formule non profit.</a:t>
            </a:r>
          </a:p>
        </p:txBody>
      </p:sp>
      <p:sp>
        <p:nvSpPr>
          <p:cNvPr id="8" name="Freeform 19">
            <a:extLst>
              <a:ext uri="{FF2B5EF4-FFF2-40B4-BE49-F238E27FC236}">
                <a16:creationId xmlns:a16="http://schemas.microsoft.com/office/drawing/2014/main" id="{E6E1BA7B-DDB7-FB20-7D14-16EE6DD8AF97}"/>
              </a:ext>
            </a:extLst>
          </p:cNvPr>
          <p:cNvSpPr/>
          <p:nvPr/>
        </p:nvSpPr>
        <p:spPr>
          <a:xfrm rot="887923">
            <a:off x="9052255" y="-2885733"/>
            <a:ext cx="4688387" cy="4810845"/>
          </a:xfrm>
          <a:custGeom>
            <a:avLst/>
            <a:gdLst/>
            <a:ahLst/>
            <a:cxnLst/>
            <a:rect l="l" t="t" r="r" b="b"/>
            <a:pathLst>
              <a:path w="7032580" h="7216267">
                <a:moveTo>
                  <a:pt x="0" y="0"/>
                </a:moveTo>
                <a:lnTo>
                  <a:pt x="7032580" y="0"/>
                </a:lnTo>
                <a:lnTo>
                  <a:pt x="7032580" y="7216267"/>
                </a:lnTo>
                <a:lnTo>
                  <a:pt x="0" y="72162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l-PL" sz="1200"/>
          </a:p>
        </p:txBody>
      </p:sp>
    </p:spTree>
    <p:extLst>
      <p:ext uri="{BB962C8B-B14F-4D97-AF65-F5344CB8AC3E}">
        <p14:creationId xmlns:p14="http://schemas.microsoft.com/office/powerpoint/2010/main" val="1249846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851065" y="5768238"/>
            <a:ext cx="4030885" cy="3931255"/>
          </a:xfrm>
          <a:custGeom>
            <a:avLst/>
            <a:gdLst/>
            <a:ahLst/>
            <a:cxnLst/>
            <a:rect l="l" t="t" r="r" b="b"/>
            <a:pathLst>
              <a:path w="7673056" h="7673056">
                <a:moveTo>
                  <a:pt x="0" y="0"/>
                </a:moveTo>
                <a:lnTo>
                  <a:pt x="7673056" y="0"/>
                </a:lnTo>
                <a:lnTo>
                  <a:pt x="7673056" y="7673056"/>
                </a:lnTo>
                <a:lnTo>
                  <a:pt x="0" y="76730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l-PL" sz="1200"/>
          </a:p>
        </p:txBody>
      </p:sp>
      <p:sp>
        <p:nvSpPr>
          <p:cNvPr id="4" name="Freeform 4"/>
          <p:cNvSpPr/>
          <p:nvPr/>
        </p:nvSpPr>
        <p:spPr>
          <a:xfrm>
            <a:off x="5304647" y="5159727"/>
            <a:ext cx="847623" cy="762001"/>
          </a:xfrm>
          <a:custGeom>
            <a:avLst/>
            <a:gdLst/>
            <a:ahLst/>
            <a:cxnLst/>
            <a:rect l="l" t="t" r="r" b="b"/>
            <a:pathLst>
              <a:path w="2238367" h="2238367">
                <a:moveTo>
                  <a:pt x="0" y="0"/>
                </a:moveTo>
                <a:lnTo>
                  <a:pt x="2238368" y="0"/>
                </a:lnTo>
                <a:lnTo>
                  <a:pt x="2238368" y="2238367"/>
                </a:lnTo>
                <a:lnTo>
                  <a:pt x="0" y="22383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l-PL" sz="1200"/>
          </a:p>
        </p:txBody>
      </p:sp>
      <p:sp>
        <p:nvSpPr>
          <p:cNvPr id="5" name="Freeform 5"/>
          <p:cNvSpPr/>
          <p:nvPr/>
        </p:nvSpPr>
        <p:spPr>
          <a:xfrm>
            <a:off x="5488016" y="5251917"/>
            <a:ext cx="544792" cy="516320"/>
          </a:xfrm>
          <a:custGeom>
            <a:avLst/>
            <a:gdLst/>
            <a:ahLst/>
            <a:cxnLst/>
            <a:rect l="l" t="t" r="r" b="b"/>
            <a:pathLst>
              <a:path w="960682" h="1052540">
                <a:moveTo>
                  <a:pt x="0" y="0"/>
                </a:moveTo>
                <a:lnTo>
                  <a:pt x="960682" y="0"/>
                </a:lnTo>
                <a:lnTo>
                  <a:pt x="960682" y="1052541"/>
                </a:lnTo>
                <a:lnTo>
                  <a:pt x="0" y="10525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l-PL" sz="1200"/>
          </a:p>
        </p:txBody>
      </p:sp>
      <p:sp>
        <p:nvSpPr>
          <p:cNvPr id="6" name="Freeform 6"/>
          <p:cNvSpPr/>
          <p:nvPr/>
        </p:nvSpPr>
        <p:spPr>
          <a:xfrm>
            <a:off x="6874642" y="5811822"/>
            <a:ext cx="882210" cy="896228"/>
          </a:xfrm>
          <a:custGeom>
            <a:avLst/>
            <a:gdLst/>
            <a:ahLst/>
            <a:cxnLst/>
            <a:rect l="l" t="t" r="r" b="b"/>
            <a:pathLst>
              <a:path w="2238367" h="2238367">
                <a:moveTo>
                  <a:pt x="0" y="0"/>
                </a:moveTo>
                <a:lnTo>
                  <a:pt x="2238367" y="0"/>
                </a:lnTo>
                <a:lnTo>
                  <a:pt x="2238367" y="2238368"/>
                </a:lnTo>
                <a:lnTo>
                  <a:pt x="0" y="22383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l-PL" sz="1200"/>
          </a:p>
        </p:txBody>
      </p:sp>
      <p:sp>
        <p:nvSpPr>
          <p:cNvPr id="7" name="Freeform 7"/>
          <p:cNvSpPr/>
          <p:nvPr/>
        </p:nvSpPr>
        <p:spPr>
          <a:xfrm>
            <a:off x="3695411" y="5940659"/>
            <a:ext cx="869298" cy="847999"/>
          </a:xfrm>
          <a:custGeom>
            <a:avLst/>
            <a:gdLst/>
            <a:ahLst/>
            <a:cxnLst/>
            <a:rect l="l" t="t" r="r" b="b"/>
            <a:pathLst>
              <a:path w="2238367" h="2238367">
                <a:moveTo>
                  <a:pt x="0" y="0"/>
                </a:moveTo>
                <a:lnTo>
                  <a:pt x="2238367" y="0"/>
                </a:lnTo>
                <a:lnTo>
                  <a:pt x="2238367" y="2238368"/>
                </a:lnTo>
                <a:lnTo>
                  <a:pt x="0" y="22383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l-PL" sz="1200"/>
          </a:p>
        </p:txBody>
      </p:sp>
      <p:sp>
        <p:nvSpPr>
          <p:cNvPr id="8" name="Freeform 8"/>
          <p:cNvSpPr/>
          <p:nvPr/>
        </p:nvSpPr>
        <p:spPr>
          <a:xfrm>
            <a:off x="3898370" y="6199300"/>
            <a:ext cx="463381" cy="413553"/>
          </a:xfrm>
          <a:custGeom>
            <a:avLst/>
            <a:gdLst/>
            <a:ahLst/>
            <a:cxnLst/>
            <a:rect l="l" t="t" r="r" b="b"/>
            <a:pathLst>
              <a:path w="1268693" h="1211025">
                <a:moveTo>
                  <a:pt x="0" y="0"/>
                </a:moveTo>
                <a:lnTo>
                  <a:pt x="1268693" y="0"/>
                </a:lnTo>
                <a:lnTo>
                  <a:pt x="1268693" y="1211025"/>
                </a:lnTo>
                <a:lnTo>
                  <a:pt x="0" y="12110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pl-PL" sz="1200"/>
          </a:p>
        </p:txBody>
      </p:sp>
      <p:sp>
        <p:nvSpPr>
          <p:cNvPr id="9" name="Freeform 9"/>
          <p:cNvSpPr/>
          <p:nvPr/>
        </p:nvSpPr>
        <p:spPr>
          <a:xfrm>
            <a:off x="7060718" y="6015622"/>
            <a:ext cx="503273" cy="488629"/>
          </a:xfrm>
          <a:custGeom>
            <a:avLst/>
            <a:gdLst/>
            <a:ahLst/>
            <a:cxnLst/>
            <a:rect l="l" t="t" r="r" b="b"/>
            <a:pathLst>
              <a:path w="1104804" h="1121111">
                <a:moveTo>
                  <a:pt x="0" y="0"/>
                </a:moveTo>
                <a:lnTo>
                  <a:pt x="1104805" y="0"/>
                </a:lnTo>
                <a:lnTo>
                  <a:pt x="1104805" y="1121111"/>
                </a:lnTo>
                <a:lnTo>
                  <a:pt x="0" y="11211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pl-PL" sz="1200"/>
          </a:p>
        </p:txBody>
      </p:sp>
      <p:grpSp>
        <p:nvGrpSpPr>
          <p:cNvPr id="10" name="Group 10"/>
          <p:cNvGrpSpPr/>
          <p:nvPr/>
        </p:nvGrpSpPr>
        <p:grpSpPr>
          <a:xfrm>
            <a:off x="-134846" y="870998"/>
            <a:ext cx="3853155" cy="777855"/>
            <a:chOff x="-33387" y="-31410"/>
            <a:chExt cx="948351" cy="227743"/>
          </a:xfrm>
        </p:grpSpPr>
        <p:sp>
          <p:nvSpPr>
            <p:cNvPr id="11" name="Freeform 11"/>
            <p:cNvSpPr/>
            <p:nvPr/>
          </p:nvSpPr>
          <p:spPr>
            <a:xfrm>
              <a:off x="0" y="0"/>
              <a:ext cx="914964" cy="170593"/>
            </a:xfrm>
            <a:custGeom>
              <a:avLst/>
              <a:gdLst/>
              <a:ahLst/>
              <a:cxnLst/>
              <a:rect l="l" t="t" r="r" b="b"/>
              <a:pathLst>
                <a:path w="914964" h="170593">
                  <a:moveTo>
                    <a:pt x="0" y="0"/>
                  </a:moveTo>
                  <a:lnTo>
                    <a:pt x="914964" y="0"/>
                  </a:lnTo>
                  <a:lnTo>
                    <a:pt x="914964" y="170593"/>
                  </a:lnTo>
                  <a:lnTo>
                    <a:pt x="0" y="170593"/>
                  </a:lnTo>
                  <a:close/>
                </a:path>
              </a:pathLst>
            </a:custGeom>
            <a:solidFill>
              <a:srgbClr val="1A1A1A"/>
            </a:solidFill>
          </p:spPr>
          <p:txBody>
            <a:bodyPr/>
            <a:lstStyle/>
            <a:p>
              <a:endParaRPr lang="pl-PL" sz="1200" dirty="0"/>
            </a:p>
          </p:txBody>
        </p:sp>
        <p:sp>
          <p:nvSpPr>
            <p:cNvPr id="12" name="TextBox 12"/>
            <p:cNvSpPr txBox="1"/>
            <p:nvPr/>
          </p:nvSpPr>
          <p:spPr>
            <a:xfrm>
              <a:off x="-33387" y="-31410"/>
              <a:ext cx="914964" cy="227743"/>
            </a:xfrm>
            <a:prstGeom prst="rect">
              <a:avLst/>
            </a:prstGeom>
          </p:spPr>
          <p:txBody>
            <a:bodyPr lIns="33867" tIns="33867" rIns="33867" bIns="33867" rtlCol="0" anchor="ctr"/>
            <a:lstStyle/>
            <a:p>
              <a:pPr algn="ctr">
                <a:lnSpc>
                  <a:spcPts val="2743"/>
                </a:lnSpc>
                <a:spcBef>
                  <a:spcPct val="0"/>
                </a:spcBef>
              </a:pPr>
              <a:r>
                <a:rPr lang="pl-PL" sz="1987" spc="19" dirty="0">
                  <a:solidFill>
                    <a:srgbClr val="FFFFFF"/>
                  </a:solidFill>
                  <a:latin typeface="DM Sans Bold"/>
                </a:rPr>
                <a:t>WIEDZA</a:t>
              </a:r>
              <a:endParaRPr lang="en-US" sz="1987" spc="19" dirty="0">
                <a:solidFill>
                  <a:srgbClr val="FFFFFF"/>
                </a:solidFill>
                <a:latin typeface="DM Sans Bold"/>
              </a:endParaRPr>
            </a:p>
          </p:txBody>
        </p:sp>
      </p:grpSp>
      <p:sp>
        <p:nvSpPr>
          <p:cNvPr id="13" name="TextBox 13"/>
          <p:cNvSpPr txBox="1"/>
          <p:nvPr/>
        </p:nvSpPr>
        <p:spPr>
          <a:xfrm>
            <a:off x="2119545" y="172650"/>
            <a:ext cx="7701985" cy="750783"/>
          </a:xfrm>
          <a:prstGeom prst="rect">
            <a:avLst/>
          </a:prstGeom>
        </p:spPr>
        <p:txBody>
          <a:bodyPr lIns="0" tIns="0" rIns="0" bIns="0" rtlCol="0" anchor="t">
            <a:spAutoFit/>
          </a:bodyPr>
          <a:lstStyle/>
          <a:p>
            <a:pPr algn="ctr">
              <a:lnSpc>
                <a:spcPts val="6392"/>
              </a:lnSpc>
            </a:pPr>
            <a:r>
              <a:rPr lang="en-US" sz="4632" b="1" spc="245" dirty="0">
                <a:solidFill>
                  <a:schemeClr val="tx2">
                    <a:lumMod val="50000"/>
                    <a:lumOff val="50000"/>
                  </a:schemeClr>
                </a:solidFill>
                <a:latin typeface="Arial" panose="020B0604020202020204" pitchFamily="34" charset="0"/>
                <a:cs typeface="Arial" panose="020B0604020202020204" pitchFamily="34" charset="0"/>
              </a:rPr>
              <a:t>CELE </a:t>
            </a:r>
            <a:r>
              <a:rPr lang="pl-PL" sz="4632" b="1" spc="245" dirty="0">
                <a:solidFill>
                  <a:schemeClr val="tx2">
                    <a:lumMod val="50000"/>
                    <a:lumOff val="50000"/>
                  </a:schemeClr>
                </a:solidFill>
                <a:latin typeface="Arial" panose="020B0604020202020204" pitchFamily="34" charset="0"/>
                <a:cs typeface="Arial" panose="020B0604020202020204" pitchFamily="34" charset="0"/>
              </a:rPr>
              <a:t>KSZTAŁCENIA*</a:t>
            </a:r>
            <a:endParaRPr lang="en-US" sz="4632" b="1" spc="245" dirty="0">
              <a:solidFill>
                <a:schemeClr val="tx2">
                  <a:lumMod val="50000"/>
                  <a:lumOff val="50000"/>
                </a:schemeClr>
              </a:solidFill>
              <a:latin typeface="Arial" panose="020B0604020202020204" pitchFamily="34" charset="0"/>
              <a:cs typeface="Arial" panose="020B0604020202020204" pitchFamily="34" charset="0"/>
            </a:endParaRPr>
          </a:p>
        </p:txBody>
      </p:sp>
      <p:sp>
        <p:nvSpPr>
          <p:cNvPr id="14" name="TextBox 14"/>
          <p:cNvSpPr txBox="1"/>
          <p:nvPr/>
        </p:nvSpPr>
        <p:spPr>
          <a:xfrm>
            <a:off x="152400" y="1648853"/>
            <a:ext cx="3522857" cy="2181816"/>
          </a:xfrm>
          <a:prstGeom prst="rect">
            <a:avLst/>
          </a:prstGeom>
        </p:spPr>
        <p:txBody>
          <a:bodyPr wrap="square" lIns="0" tIns="0" rIns="0" bIns="0" rtlCol="0" anchor="t">
            <a:spAutoFit/>
          </a:bodyPr>
          <a:lstStyle/>
          <a:p>
            <a:pPr marL="228611" indent="-228611">
              <a:lnSpc>
                <a:spcPct val="150000"/>
              </a:lnSpc>
              <a:buFont typeface="+mj-lt"/>
              <a:buAutoNum type="arabicPeriod"/>
            </a:pPr>
            <a:r>
              <a:rPr lang="pl-PL" sz="1200" dirty="0">
                <a:latin typeface="Arial" panose="020B0604020202020204" pitchFamily="34" charset="0"/>
                <a:cs typeface="Arial" panose="020B0604020202020204" pitchFamily="34" charset="0"/>
              </a:rPr>
              <a:t>Charakteryzowanie elementów kompetencji przedsiębiorczych, wyjaśnianie zależności zachodzących między nimi i rozumienie ich roli we współczesnym świecie.</a:t>
            </a:r>
          </a:p>
          <a:p>
            <a:pPr marL="228611" indent="-228611">
              <a:lnSpc>
                <a:spcPct val="150000"/>
              </a:lnSpc>
              <a:buFont typeface="+mj-lt"/>
              <a:buAutoNum type="arabicPeriod"/>
            </a:pPr>
            <a:r>
              <a:rPr lang="pl-PL" sz="1200" dirty="0">
                <a:latin typeface="Arial" panose="020B0604020202020204" pitchFamily="34" charset="0"/>
                <a:cs typeface="Arial" panose="020B0604020202020204" pitchFamily="34" charset="0"/>
              </a:rPr>
              <a:t>Charakteryzowanie usług finansowych ważnych dla gospodarstwa domowego</a:t>
            </a:r>
          </a:p>
          <a:p>
            <a:pPr marL="228611" indent="-228611">
              <a:lnSpc>
                <a:spcPct val="150000"/>
              </a:lnSpc>
              <a:buFont typeface="+mj-lt"/>
              <a:buAutoNum type="arabicPeriod"/>
            </a:pPr>
            <a:r>
              <a:rPr lang="pl-PL" sz="1200" dirty="0">
                <a:latin typeface="Arial" panose="020B0604020202020204" pitchFamily="34" charset="0"/>
                <a:cs typeface="Arial" panose="020B0604020202020204" pitchFamily="34" charset="0"/>
              </a:rPr>
              <a:t>Wyjaśnianie zasad zarządzania przedsiębiorstwem.</a:t>
            </a:r>
          </a:p>
        </p:txBody>
      </p:sp>
      <p:grpSp>
        <p:nvGrpSpPr>
          <p:cNvPr id="15" name="Group 15"/>
          <p:cNvGrpSpPr/>
          <p:nvPr/>
        </p:nvGrpSpPr>
        <p:grpSpPr>
          <a:xfrm>
            <a:off x="3870711" y="733769"/>
            <a:ext cx="4260311" cy="1279447"/>
            <a:chOff x="33379" y="-51293"/>
            <a:chExt cx="914964" cy="295208"/>
          </a:xfrm>
        </p:grpSpPr>
        <p:sp>
          <p:nvSpPr>
            <p:cNvPr id="16" name="Freeform 16"/>
            <p:cNvSpPr/>
            <p:nvPr/>
          </p:nvSpPr>
          <p:spPr>
            <a:xfrm>
              <a:off x="33379" y="1871"/>
              <a:ext cx="914964" cy="170593"/>
            </a:xfrm>
            <a:custGeom>
              <a:avLst/>
              <a:gdLst/>
              <a:ahLst/>
              <a:cxnLst/>
              <a:rect l="l" t="t" r="r" b="b"/>
              <a:pathLst>
                <a:path w="914964" h="170593">
                  <a:moveTo>
                    <a:pt x="0" y="0"/>
                  </a:moveTo>
                  <a:lnTo>
                    <a:pt x="914964" y="0"/>
                  </a:lnTo>
                  <a:lnTo>
                    <a:pt x="914964" y="170593"/>
                  </a:lnTo>
                  <a:lnTo>
                    <a:pt x="0" y="170593"/>
                  </a:lnTo>
                  <a:close/>
                </a:path>
              </a:pathLst>
            </a:custGeom>
            <a:solidFill>
              <a:srgbClr val="1A1A1A"/>
            </a:solidFill>
          </p:spPr>
          <p:txBody>
            <a:bodyPr/>
            <a:lstStyle/>
            <a:p>
              <a:endParaRPr lang="pl-PL" sz="1200"/>
            </a:p>
          </p:txBody>
        </p:sp>
        <p:sp>
          <p:nvSpPr>
            <p:cNvPr id="17" name="TextBox 17"/>
            <p:cNvSpPr txBox="1"/>
            <p:nvPr/>
          </p:nvSpPr>
          <p:spPr>
            <a:xfrm>
              <a:off x="33379" y="-51293"/>
              <a:ext cx="914964" cy="295208"/>
            </a:xfrm>
            <a:prstGeom prst="rect">
              <a:avLst/>
            </a:prstGeom>
          </p:spPr>
          <p:txBody>
            <a:bodyPr lIns="33867" tIns="33867" rIns="33867" bIns="33867" rtlCol="0" anchor="ctr"/>
            <a:lstStyle/>
            <a:p>
              <a:pPr algn="ctr">
                <a:lnSpc>
                  <a:spcPts val="2743"/>
                </a:lnSpc>
                <a:spcBef>
                  <a:spcPct val="0"/>
                </a:spcBef>
              </a:pPr>
              <a:r>
                <a:rPr lang="pl-PL" sz="1667" spc="19" dirty="0">
                  <a:solidFill>
                    <a:srgbClr val="FFFFFF"/>
                  </a:solidFill>
                  <a:latin typeface="DM Sans Bold"/>
                </a:rPr>
                <a:t>UMIEJĘTNOŚCI I STOSOWANIE WIEDZY W PRAKTYCE. </a:t>
              </a:r>
              <a:endParaRPr lang="en-US" sz="1667" spc="19" dirty="0">
                <a:solidFill>
                  <a:srgbClr val="FFFFFF"/>
                </a:solidFill>
                <a:latin typeface="DM Sans Bold"/>
              </a:endParaRPr>
            </a:p>
          </p:txBody>
        </p:sp>
      </p:grpSp>
      <p:sp>
        <p:nvSpPr>
          <p:cNvPr id="18" name="TextBox 18"/>
          <p:cNvSpPr txBox="1"/>
          <p:nvPr/>
        </p:nvSpPr>
        <p:spPr>
          <a:xfrm>
            <a:off x="3947846" y="1466825"/>
            <a:ext cx="4169925" cy="222240"/>
          </a:xfrm>
          <a:prstGeom prst="rect">
            <a:avLst/>
          </a:prstGeom>
        </p:spPr>
        <p:txBody>
          <a:bodyPr lIns="0" tIns="0" rIns="0" bIns="0" rtlCol="0" anchor="t">
            <a:spAutoFit/>
          </a:bodyPr>
          <a:lstStyle/>
          <a:p>
            <a:pPr algn="ctr">
              <a:lnSpc>
                <a:spcPts val="1849"/>
              </a:lnSpc>
              <a:spcBef>
                <a:spcPct val="0"/>
              </a:spcBef>
            </a:pPr>
            <a:r>
              <a:rPr lang="pl-PL" sz="867" spc="131" dirty="0">
                <a:solidFill>
                  <a:srgbClr val="231F20"/>
                </a:solidFill>
                <a:latin typeface="DM Sans"/>
              </a:rPr>
              <a:t>1. </a:t>
            </a:r>
            <a:r>
              <a:rPr lang="en-US" sz="1340" spc="131" dirty="0">
                <a:solidFill>
                  <a:srgbClr val="231F20"/>
                </a:solidFill>
                <a:latin typeface="DM Sans"/>
              </a:rPr>
              <a:t>.</a:t>
            </a:r>
          </a:p>
        </p:txBody>
      </p:sp>
      <p:grpSp>
        <p:nvGrpSpPr>
          <p:cNvPr id="19" name="Group 19"/>
          <p:cNvGrpSpPr/>
          <p:nvPr/>
        </p:nvGrpSpPr>
        <p:grpSpPr>
          <a:xfrm>
            <a:off x="8552496" y="816331"/>
            <a:ext cx="2928304" cy="988263"/>
            <a:chOff x="0" y="-33863"/>
            <a:chExt cx="914964" cy="227743"/>
          </a:xfrm>
        </p:grpSpPr>
        <p:sp>
          <p:nvSpPr>
            <p:cNvPr id="20" name="Freeform 20"/>
            <p:cNvSpPr/>
            <p:nvPr/>
          </p:nvSpPr>
          <p:spPr>
            <a:xfrm>
              <a:off x="0" y="0"/>
              <a:ext cx="914964" cy="170593"/>
            </a:xfrm>
            <a:custGeom>
              <a:avLst/>
              <a:gdLst/>
              <a:ahLst/>
              <a:cxnLst/>
              <a:rect l="l" t="t" r="r" b="b"/>
              <a:pathLst>
                <a:path w="914964" h="170593">
                  <a:moveTo>
                    <a:pt x="0" y="0"/>
                  </a:moveTo>
                  <a:lnTo>
                    <a:pt x="914964" y="0"/>
                  </a:lnTo>
                  <a:lnTo>
                    <a:pt x="914964" y="170593"/>
                  </a:lnTo>
                  <a:lnTo>
                    <a:pt x="0" y="170593"/>
                  </a:lnTo>
                  <a:close/>
                </a:path>
              </a:pathLst>
            </a:custGeom>
            <a:solidFill>
              <a:srgbClr val="1A1A1A"/>
            </a:solidFill>
          </p:spPr>
          <p:txBody>
            <a:bodyPr/>
            <a:lstStyle/>
            <a:p>
              <a:endParaRPr lang="pl-PL" sz="1200"/>
            </a:p>
          </p:txBody>
        </p:sp>
        <p:sp>
          <p:nvSpPr>
            <p:cNvPr id="21" name="TextBox 21"/>
            <p:cNvSpPr txBox="1"/>
            <p:nvPr/>
          </p:nvSpPr>
          <p:spPr>
            <a:xfrm>
              <a:off x="0" y="-33863"/>
              <a:ext cx="914964" cy="227743"/>
            </a:xfrm>
            <a:prstGeom prst="rect">
              <a:avLst/>
            </a:prstGeom>
          </p:spPr>
          <p:txBody>
            <a:bodyPr lIns="33867" tIns="33867" rIns="33867" bIns="33867" rtlCol="0" anchor="ctr"/>
            <a:lstStyle/>
            <a:p>
              <a:pPr algn="ctr">
                <a:lnSpc>
                  <a:spcPts val="2743"/>
                </a:lnSpc>
                <a:spcBef>
                  <a:spcPct val="0"/>
                </a:spcBef>
              </a:pPr>
              <a:r>
                <a:rPr lang="en-US" sz="1987" spc="19" dirty="0">
                  <a:solidFill>
                    <a:srgbClr val="FFFFFF"/>
                  </a:solidFill>
                  <a:latin typeface="DM Sans Bold"/>
                </a:rPr>
                <a:t>KSZTAŁTOWANIE POSTAW </a:t>
              </a:r>
            </a:p>
          </p:txBody>
        </p:sp>
      </p:grpSp>
      <p:sp>
        <p:nvSpPr>
          <p:cNvPr id="22" name="TextBox 22"/>
          <p:cNvSpPr txBox="1"/>
          <p:nvPr/>
        </p:nvSpPr>
        <p:spPr>
          <a:xfrm>
            <a:off x="8539472" y="1787996"/>
            <a:ext cx="3093728" cy="4087722"/>
          </a:xfrm>
          <a:prstGeom prst="rect">
            <a:avLst/>
          </a:prstGeom>
        </p:spPr>
        <p:txBody>
          <a:bodyPr wrap="square" lIns="0" tIns="0" rIns="0" bIns="0" rtlCol="0" anchor="t">
            <a:spAutoFit/>
          </a:bodyPr>
          <a:lstStyle/>
          <a:p>
            <a:pPr marL="228611" indent="-228611">
              <a:lnSpc>
                <a:spcPct val="150000"/>
              </a:lnSpc>
              <a:buFont typeface="+mj-lt"/>
              <a:buAutoNum type="arabicPeriod"/>
            </a:pPr>
            <a:r>
              <a:rPr lang="pl-PL" sz="1200" dirty="0">
                <a:latin typeface="Arial" panose="020B0604020202020204" pitchFamily="34" charset="0"/>
                <a:cs typeface="Arial" panose="020B0604020202020204" pitchFamily="34" charset="0"/>
              </a:rPr>
              <a:t>Dostrzeganie znaczenia i konieczności ciągłego doskonalenia kompetencji przedsiębiorczych w życiu osobistym i społeczno-gospodarczym.</a:t>
            </a:r>
          </a:p>
          <a:p>
            <a:pPr marL="228611" indent="-228611">
              <a:lnSpc>
                <a:spcPct val="150000"/>
              </a:lnSpc>
              <a:buFont typeface="+mj-lt"/>
              <a:buAutoNum type="arabicPeriod"/>
            </a:pPr>
            <a:r>
              <a:rPr lang="pl-PL" sz="1200" dirty="0">
                <a:latin typeface="Arial" panose="020B0604020202020204" pitchFamily="34" charset="0"/>
                <a:cs typeface="Arial" panose="020B0604020202020204" pitchFamily="34" charset="0"/>
              </a:rPr>
              <a:t>Dostrzeganie znaczenia kreatywnego myślenia w tworzeniu pomysłów na biznes oraz rozwiązywaniu problemów w życiu osobistym i zawodowym.</a:t>
            </a:r>
          </a:p>
          <a:p>
            <a:pPr marL="228611" indent="-228611">
              <a:lnSpc>
                <a:spcPct val="150000"/>
              </a:lnSpc>
              <a:buFont typeface="+mj-lt"/>
              <a:buAutoNum type="arabicPeriod"/>
            </a:pPr>
            <a:r>
              <a:rPr lang="pl-PL" sz="1200" dirty="0">
                <a:latin typeface="Arial" panose="020B0604020202020204" pitchFamily="34" charset="0"/>
                <a:cs typeface="Arial" panose="020B0604020202020204" pitchFamily="34" charset="0"/>
              </a:rPr>
              <a:t>Docenianie roli przedsiębiorców budujących w sposób odpowiedzialny konkurencyjną gospodarkę oraz dostrzeganie znaczenia wolności gospodarczej i własności prywatnej jako filarów społecznej gospodarki rynkowej.</a:t>
            </a:r>
          </a:p>
          <a:p>
            <a:pPr algn="ctr">
              <a:lnSpc>
                <a:spcPts val="1849"/>
              </a:lnSpc>
              <a:spcBef>
                <a:spcPct val="0"/>
              </a:spcBef>
            </a:pPr>
            <a:r>
              <a:rPr lang="pl-PL" sz="1000" spc="131" dirty="0">
                <a:solidFill>
                  <a:srgbClr val="231F20"/>
                </a:solidFill>
                <a:latin typeface="DM Sans"/>
              </a:rPr>
              <a:t>.</a:t>
            </a:r>
            <a:endParaRPr lang="en-US" sz="1000" spc="131" dirty="0">
              <a:solidFill>
                <a:srgbClr val="231F20"/>
              </a:solidFill>
              <a:latin typeface="DM Sans"/>
            </a:endParaRPr>
          </a:p>
        </p:txBody>
      </p:sp>
      <p:sp>
        <p:nvSpPr>
          <p:cNvPr id="23" name="Freeform 23"/>
          <p:cNvSpPr/>
          <p:nvPr/>
        </p:nvSpPr>
        <p:spPr>
          <a:xfrm>
            <a:off x="9659774" y="-3197116"/>
            <a:ext cx="5077705" cy="5210331"/>
          </a:xfrm>
          <a:custGeom>
            <a:avLst/>
            <a:gdLst/>
            <a:ahLst/>
            <a:cxnLst/>
            <a:rect l="l" t="t" r="r" b="b"/>
            <a:pathLst>
              <a:path w="7616557" h="7815497">
                <a:moveTo>
                  <a:pt x="0" y="0"/>
                </a:moveTo>
                <a:lnTo>
                  <a:pt x="7616556" y="0"/>
                </a:lnTo>
                <a:lnTo>
                  <a:pt x="7616556" y="7815497"/>
                </a:lnTo>
                <a:lnTo>
                  <a:pt x="0" y="781549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pl-PL" sz="1200"/>
          </a:p>
        </p:txBody>
      </p:sp>
      <p:sp>
        <p:nvSpPr>
          <p:cNvPr id="24" name="Freeform 24"/>
          <p:cNvSpPr/>
          <p:nvPr/>
        </p:nvSpPr>
        <p:spPr>
          <a:xfrm rot="-4176364">
            <a:off x="-1468197" y="5448052"/>
            <a:ext cx="4302351" cy="4057573"/>
          </a:xfrm>
          <a:custGeom>
            <a:avLst/>
            <a:gdLst/>
            <a:ahLst/>
            <a:cxnLst/>
            <a:rect l="l" t="t" r="r" b="b"/>
            <a:pathLst>
              <a:path w="7616557" h="7815497">
                <a:moveTo>
                  <a:pt x="0" y="0"/>
                </a:moveTo>
                <a:lnTo>
                  <a:pt x="7616556" y="0"/>
                </a:lnTo>
                <a:lnTo>
                  <a:pt x="7616556" y="7815496"/>
                </a:lnTo>
                <a:lnTo>
                  <a:pt x="0" y="781549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pl-PL" sz="1200"/>
          </a:p>
        </p:txBody>
      </p:sp>
      <p:sp>
        <p:nvSpPr>
          <p:cNvPr id="25" name="TextBox 22"/>
          <p:cNvSpPr txBox="1"/>
          <p:nvPr/>
        </p:nvSpPr>
        <p:spPr>
          <a:xfrm>
            <a:off x="3851065" y="1787996"/>
            <a:ext cx="4321551" cy="2418291"/>
          </a:xfrm>
          <a:prstGeom prst="rect">
            <a:avLst/>
          </a:prstGeom>
        </p:spPr>
        <p:txBody>
          <a:bodyPr wrap="square" lIns="0" tIns="0" rIns="0" bIns="0" rtlCol="0" anchor="t">
            <a:spAutoFit/>
          </a:bodyPr>
          <a:lstStyle/>
          <a:p>
            <a:pPr marL="228611" indent="-228611">
              <a:lnSpc>
                <a:spcPct val="150000"/>
              </a:lnSpc>
              <a:buFont typeface="+mj-lt"/>
              <a:buAutoNum type="arabicPeriod"/>
            </a:pPr>
            <a:r>
              <a:rPr lang="pl-PL" sz="1200" dirty="0">
                <a:latin typeface="Arial" panose="020B0604020202020204" pitchFamily="34" charset="0"/>
                <a:cs typeface="Arial" panose="020B0604020202020204" pitchFamily="34" charset="0"/>
              </a:rPr>
              <a:t>Analiza własnych kompetencji przedsiębiorczych i przygotowanie planu działania zmierzającego do ich rozwoju.</a:t>
            </a:r>
          </a:p>
          <a:p>
            <a:pPr marL="228611" indent="-228611">
              <a:lnSpc>
                <a:spcPct val="150000"/>
              </a:lnSpc>
              <a:buFont typeface="+mj-lt"/>
              <a:buAutoNum type="arabicPeriod"/>
            </a:pPr>
            <a:r>
              <a:rPr lang="pl-PL" sz="1200" dirty="0">
                <a:latin typeface="Arial" panose="020B0604020202020204" pitchFamily="34" charset="0"/>
                <a:cs typeface="Arial" panose="020B0604020202020204" pitchFamily="34" charset="0"/>
              </a:rPr>
              <a:t>Samodzielne obserwacje zjawisk zachodzących w gospodarce i wyciąganie wniosków na podstawie tych obserwacji.</a:t>
            </a:r>
          </a:p>
          <a:p>
            <a:pPr marL="228611" indent="-228611">
              <a:lnSpc>
                <a:spcPct val="150000"/>
              </a:lnSpc>
              <a:buFont typeface="+mj-lt"/>
              <a:buAutoNum type="arabicPeriod"/>
            </a:pPr>
            <a:r>
              <a:rPr lang="pl-PL" sz="1200" spc="131" dirty="0">
                <a:solidFill>
                  <a:srgbClr val="231F20"/>
                </a:solidFill>
                <a:latin typeface="Arial" panose="020B0604020202020204" pitchFamily="34" charset="0"/>
                <a:cs typeface="Arial" panose="020B0604020202020204" pitchFamily="34" charset="0"/>
              </a:rPr>
              <a:t>Dobieranie oferty usług finansowych do własnych potrzeb.</a:t>
            </a:r>
          </a:p>
          <a:p>
            <a:pPr marL="228611" indent="-228611">
              <a:lnSpc>
                <a:spcPct val="150000"/>
              </a:lnSpc>
              <a:buFont typeface="+mj-lt"/>
              <a:buAutoNum type="arabicPeriod"/>
            </a:pPr>
            <a:endParaRPr lang="pl-PL" sz="1000" spc="131" dirty="0">
              <a:solidFill>
                <a:srgbClr val="231F20"/>
              </a:solidFill>
              <a:latin typeface="Arial" panose="020B0604020202020204" pitchFamily="34" charset="0"/>
              <a:cs typeface="Arial" panose="020B0604020202020204" pitchFamily="34" charset="0"/>
            </a:endParaRPr>
          </a:p>
        </p:txBody>
      </p:sp>
      <p:sp>
        <p:nvSpPr>
          <p:cNvPr id="27" name="pole tekstowe 26">
            <a:extLst>
              <a:ext uri="{FF2B5EF4-FFF2-40B4-BE49-F238E27FC236}">
                <a16:creationId xmlns:a16="http://schemas.microsoft.com/office/drawing/2014/main" id="{146BFF05-9124-3538-EAB5-08A4B94F5FA0}"/>
              </a:ext>
            </a:extLst>
          </p:cNvPr>
          <p:cNvSpPr txBox="1"/>
          <p:nvPr/>
        </p:nvSpPr>
        <p:spPr>
          <a:xfrm>
            <a:off x="9194800" y="6041670"/>
            <a:ext cx="2590800" cy="646331"/>
          </a:xfrm>
          <a:prstGeom prst="rect">
            <a:avLst/>
          </a:prstGeom>
          <a:noFill/>
        </p:spPr>
        <p:txBody>
          <a:bodyPr wrap="square">
            <a:spAutoFit/>
          </a:bodyPr>
          <a:lstStyle/>
          <a:p>
            <a:r>
              <a:rPr lang="pl-PL" sz="1200" dirty="0"/>
              <a:t>*Na podstawie Rozporządzenia Ministra Edukacji i Nauki z dnia 6 lutego 2023 (Dz.U. 2023 poz. 314)</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89DD859-FAC6-1DFF-0503-4BE40C47A360}"/>
              </a:ext>
            </a:extLst>
          </p:cNvPr>
          <p:cNvSpPr>
            <a:spLocks noGrp="1"/>
          </p:cNvSpPr>
          <p:nvPr>
            <p:ph type="title"/>
          </p:nvPr>
        </p:nvSpPr>
        <p:spPr>
          <a:xfrm>
            <a:off x="838200" y="121934"/>
            <a:ext cx="10515600" cy="724373"/>
          </a:xfrm>
        </p:spPr>
        <p:txBody>
          <a:bodyPr/>
          <a:lstStyle/>
          <a:p>
            <a:pPr algn="ctr"/>
            <a:r>
              <a:rPr lang="pl-PL" b="1" dirty="0">
                <a:solidFill>
                  <a:schemeClr val="tx2">
                    <a:lumMod val="50000"/>
                    <a:lumOff val="50000"/>
                  </a:schemeClr>
                </a:solidFill>
                <a:latin typeface="+mn-lt"/>
              </a:rPr>
              <a:t>Ćwiczenie</a:t>
            </a:r>
          </a:p>
        </p:txBody>
      </p:sp>
      <p:sp>
        <p:nvSpPr>
          <p:cNvPr id="3" name="Symbol zastępczy zawartości 2">
            <a:extLst>
              <a:ext uri="{FF2B5EF4-FFF2-40B4-BE49-F238E27FC236}">
                <a16:creationId xmlns:a16="http://schemas.microsoft.com/office/drawing/2014/main" id="{6B646154-62AD-F2E2-572D-2328E0764F4A}"/>
              </a:ext>
            </a:extLst>
          </p:cNvPr>
          <p:cNvSpPr>
            <a:spLocks noGrp="1"/>
          </p:cNvSpPr>
          <p:nvPr>
            <p:ph idx="1"/>
          </p:nvPr>
        </p:nvSpPr>
        <p:spPr>
          <a:xfrm>
            <a:off x="838200" y="1147864"/>
            <a:ext cx="10515600" cy="5029099"/>
          </a:xfrm>
        </p:spPr>
        <p:txBody>
          <a:bodyPr>
            <a:normAutofit fontScale="92500"/>
          </a:bodyPr>
          <a:lstStyle/>
          <a:p>
            <a:pPr marL="0" indent="0">
              <a:buNone/>
            </a:pPr>
            <a:r>
              <a:rPr lang="pl-PL" dirty="0">
                <a:solidFill>
                  <a:schemeClr val="bg1"/>
                </a:solidFill>
              </a:rPr>
              <a:t>Mini Giełda:</a:t>
            </a:r>
          </a:p>
          <a:p>
            <a:r>
              <a:rPr lang="pl-PL" dirty="0">
                <a:solidFill>
                  <a:schemeClr val="bg1"/>
                </a:solidFill>
              </a:rPr>
              <a:t>Nauczyciel pokazuje na tablicy przykładowe notowania z GPW (np. WIG20, Orlen, PKO BP – mogą być dane z wczoraj, żeby były prawdziwe).</a:t>
            </a:r>
          </a:p>
          <a:p>
            <a:r>
              <a:rPr lang="pl-PL" dirty="0">
                <a:solidFill>
                  <a:schemeClr val="bg1"/>
                </a:solidFill>
              </a:rPr>
              <a:t>Uczniowie dzielą się na małe grupy (2–4 osoby).Każda grupa dostaje „wirtualne” 100 zł do zainwestowania. Wybierają jedną firmę z listy notowań, w którą „inwestują” całe pieniądze.</a:t>
            </a:r>
          </a:p>
          <a:p>
            <a:r>
              <a:rPr lang="pl-PL" dirty="0">
                <a:solidFill>
                  <a:schemeClr val="bg1"/>
                </a:solidFill>
              </a:rPr>
              <a:t>Symulacja zmian cen: Nauczyciel pokazuje kolejne „aktualizacje” cen</a:t>
            </a:r>
          </a:p>
          <a:p>
            <a:r>
              <a:rPr lang="pl-PL" dirty="0">
                <a:solidFill>
                  <a:schemeClr val="bg1"/>
                </a:solidFill>
              </a:rPr>
              <a:t>Uczniowie liczą, ile teraz warta jest ich inwestycja.</a:t>
            </a:r>
          </a:p>
          <a:p>
            <a:r>
              <a:rPr lang="pl-PL" dirty="0">
                <a:solidFill>
                  <a:schemeClr val="bg1"/>
                </a:solidFill>
              </a:rPr>
              <a:t>Omówienie wyników: Grupy porównują, kto zyskał, a kto stracił. Nauczyciel podkreśla, że na giełdzie można zarówno zarobić, jak i stracić, a ceny zmieniają się codziennie.</a:t>
            </a:r>
          </a:p>
        </p:txBody>
      </p:sp>
      <p:sp>
        <p:nvSpPr>
          <p:cNvPr id="5" name="Rectangle 1">
            <a:extLst>
              <a:ext uri="{FF2B5EF4-FFF2-40B4-BE49-F238E27FC236}">
                <a16:creationId xmlns:a16="http://schemas.microsoft.com/office/drawing/2014/main" id="{44BD0CB6-8DC8-D436-5E3D-90BBE6C1614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pl-PL" altLang="pl-PL" sz="1800" b="0" i="0" u="none" strike="noStrike" cap="none" normalizeH="0" baseline="0">
                <a:ln>
                  <a:noFill/>
                </a:ln>
                <a:solidFill>
                  <a:schemeClr val="tx1"/>
                </a:solidFill>
                <a:effectLst/>
                <a:latin typeface="Arial" panose="020B0604020202020204" pitchFamily="34" charset="0"/>
              </a:rPr>
              <a:t>Uczniowie dzielą się na małe grupy (2–4 osoby).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pl-PL" altLang="pl-PL" sz="1800" b="0" i="0" u="none" strike="noStrike" cap="none" normalizeH="0" baseline="0">
                <a:ln>
                  <a:noFill/>
                </a:ln>
                <a:solidFill>
                  <a:schemeClr val="tx1"/>
                </a:solidFill>
                <a:effectLst/>
                <a:latin typeface="Arial" panose="020B0604020202020204" pitchFamily="34" charset="0"/>
              </a:rPr>
              <a:t>Każda grupa dostaje „wirtualne” 100 zł do zainwestowania.</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pl-PL" altLang="pl-PL" sz="1800" b="0" i="0" u="none" strike="noStrike" cap="none" normalizeH="0" baseline="0">
                <a:ln>
                  <a:noFill/>
                </a:ln>
                <a:solidFill>
                  <a:schemeClr val="tx1"/>
                </a:solidFill>
                <a:effectLst/>
                <a:latin typeface="Arial" panose="020B0604020202020204" pitchFamily="34" charset="0"/>
              </a:rPr>
              <a:t>Wybierają jedną firmę z listy notowań, w którą „inwestują” całe pieniądze.</a:t>
            </a:r>
          </a:p>
        </p:txBody>
      </p:sp>
    </p:spTree>
    <p:extLst>
      <p:ext uri="{BB962C8B-B14F-4D97-AF65-F5344CB8AC3E}">
        <p14:creationId xmlns:p14="http://schemas.microsoft.com/office/powerpoint/2010/main" val="1094751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677585C-6760-79ED-EC55-D1A5A9292D55}"/>
              </a:ext>
            </a:extLst>
          </p:cNvPr>
          <p:cNvSpPr>
            <a:spLocks noGrp="1"/>
          </p:cNvSpPr>
          <p:nvPr>
            <p:ph type="title"/>
          </p:nvPr>
        </p:nvSpPr>
        <p:spPr/>
        <p:txBody>
          <a:bodyPr/>
          <a:lstStyle/>
          <a:p>
            <a:r>
              <a:rPr lang="pl-PL" dirty="0"/>
              <a:t>BIBLIOGRAFIA</a:t>
            </a:r>
          </a:p>
        </p:txBody>
      </p:sp>
      <p:sp>
        <p:nvSpPr>
          <p:cNvPr id="3" name="Symbol zastępczy zawartości 2">
            <a:extLst>
              <a:ext uri="{FF2B5EF4-FFF2-40B4-BE49-F238E27FC236}">
                <a16:creationId xmlns:a16="http://schemas.microsoft.com/office/drawing/2014/main" id="{790DD72A-A9CC-E743-5BDF-B74AE1D56B49}"/>
              </a:ext>
            </a:extLst>
          </p:cNvPr>
          <p:cNvSpPr>
            <a:spLocks noGrp="1"/>
          </p:cNvSpPr>
          <p:nvPr>
            <p:ph idx="1"/>
          </p:nvPr>
        </p:nvSpPr>
        <p:spPr/>
        <p:txBody>
          <a:bodyPr>
            <a:normAutofit/>
          </a:bodyPr>
          <a:lstStyle/>
          <a:p>
            <a:r>
              <a:rPr lang="pl-PL" sz="1200" dirty="0" err="1"/>
              <a:t>Ziębiec</a:t>
            </a:r>
            <a:r>
              <a:rPr lang="pl-PL" sz="1200" dirty="0"/>
              <a:t> J. (2009). Zasady obrotu giełdowego, wyd. Giełda Papierów Wartościowych w Warszawie SA, ISBN 978-83-60510-15-5</a:t>
            </a:r>
          </a:p>
          <a:p>
            <a:r>
              <a:rPr lang="pl-PL" sz="1200" dirty="0"/>
              <a:t>Nawrocki T.L. (2024). Rynek finansowy, wyd. </a:t>
            </a:r>
            <a:r>
              <a:rPr lang="pl-PL" sz="1200" dirty="0" err="1"/>
              <a:t>CeDeWu</a:t>
            </a:r>
            <a:endParaRPr lang="pl-PL" sz="1200" dirty="0"/>
          </a:p>
          <a:p>
            <a:r>
              <a:rPr lang="pl-PL" sz="1200" dirty="0"/>
              <a:t>W. Dębski, Rynek finansowy i  jego mechanizmy. Podstawy teorii i praktyki, Wydawnictwo Naukowe PWN, Warszawa 2014</a:t>
            </a:r>
          </a:p>
          <a:p>
            <a:r>
              <a:rPr lang="pl-PL" sz="1200" dirty="0"/>
              <a:t>Klepacki J. (2018). Rynek finansowy w Polsce. Ujęcie praktyczne, Studia i Monografie Nr 79,  wyd. Społeczna Akademia Nauk Łódź,</a:t>
            </a:r>
          </a:p>
          <a:p>
            <a:pPr marL="0" indent="0">
              <a:buNone/>
            </a:pPr>
            <a:r>
              <a:rPr lang="pl-PL" sz="1200"/>
              <a:t> </a:t>
            </a:r>
            <a:r>
              <a:rPr lang="pl-PL" sz="1200" dirty="0"/>
              <a:t>ISBN: 978-83-64971-42-6 </a:t>
            </a:r>
          </a:p>
        </p:txBody>
      </p:sp>
      <p:sp>
        <p:nvSpPr>
          <p:cNvPr id="4" name="Freeform 19">
            <a:extLst>
              <a:ext uri="{FF2B5EF4-FFF2-40B4-BE49-F238E27FC236}">
                <a16:creationId xmlns:a16="http://schemas.microsoft.com/office/drawing/2014/main" id="{1176AD79-AE23-6853-BFA9-9FE90386C365}"/>
              </a:ext>
            </a:extLst>
          </p:cNvPr>
          <p:cNvSpPr/>
          <p:nvPr/>
        </p:nvSpPr>
        <p:spPr>
          <a:xfrm rot="887923">
            <a:off x="8274042" y="-579797"/>
            <a:ext cx="4688387" cy="4810845"/>
          </a:xfrm>
          <a:custGeom>
            <a:avLst/>
            <a:gdLst/>
            <a:ahLst/>
            <a:cxnLst/>
            <a:rect l="l" t="t" r="r" b="b"/>
            <a:pathLst>
              <a:path w="7032580" h="7216267">
                <a:moveTo>
                  <a:pt x="0" y="0"/>
                </a:moveTo>
                <a:lnTo>
                  <a:pt x="7032580" y="0"/>
                </a:lnTo>
                <a:lnTo>
                  <a:pt x="7032580" y="7216267"/>
                </a:lnTo>
                <a:lnTo>
                  <a:pt x="0" y="72162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r>
              <a:rPr lang="pl-PL" sz="1200"/>
              <a:t>Giełda Papierów Wartościowych w Warszawie SA</a:t>
            </a:r>
          </a:p>
        </p:txBody>
      </p:sp>
      <p:grpSp>
        <p:nvGrpSpPr>
          <p:cNvPr id="5" name="Group 21">
            <a:extLst>
              <a:ext uri="{FF2B5EF4-FFF2-40B4-BE49-F238E27FC236}">
                <a16:creationId xmlns:a16="http://schemas.microsoft.com/office/drawing/2014/main" id="{0CB38AAB-7160-330D-4A62-E43CAE641506}"/>
              </a:ext>
            </a:extLst>
          </p:cNvPr>
          <p:cNvGrpSpPr/>
          <p:nvPr/>
        </p:nvGrpSpPr>
        <p:grpSpPr>
          <a:xfrm>
            <a:off x="10888780" y="5379627"/>
            <a:ext cx="1396463" cy="1585147"/>
            <a:chOff x="0" y="0"/>
            <a:chExt cx="551689" cy="626231"/>
          </a:xfrm>
        </p:grpSpPr>
        <p:sp>
          <p:nvSpPr>
            <p:cNvPr id="6" name="Freeform 22">
              <a:extLst>
                <a:ext uri="{FF2B5EF4-FFF2-40B4-BE49-F238E27FC236}">
                  <a16:creationId xmlns:a16="http://schemas.microsoft.com/office/drawing/2014/main" id="{75742D50-AD3F-F0D9-32FC-E1EDFF7EEB75}"/>
                </a:ext>
              </a:extLst>
            </p:cNvPr>
            <p:cNvSpPr/>
            <p:nvPr/>
          </p:nvSpPr>
          <p:spPr>
            <a:xfrm>
              <a:off x="0" y="0"/>
              <a:ext cx="551689" cy="626231"/>
            </a:xfrm>
            <a:custGeom>
              <a:avLst/>
              <a:gdLst/>
              <a:ahLst/>
              <a:cxnLst/>
              <a:rect l="l" t="t" r="r" b="b"/>
              <a:pathLst>
                <a:path w="551689" h="626231">
                  <a:moveTo>
                    <a:pt x="0" y="0"/>
                  </a:moveTo>
                  <a:lnTo>
                    <a:pt x="551689" y="0"/>
                  </a:lnTo>
                  <a:lnTo>
                    <a:pt x="551689" y="626231"/>
                  </a:lnTo>
                  <a:lnTo>
                    <a:pt x="0" y="626231"/>
                  </a:lnTo>
                  <a:close/>
                </a:path>
              </a:pathLst>
            </a:custGeom>
            <a:solidFill>
              <a:srgbClr val="CCCCCC"/>
            </a:solidFill>
          </p:spPr>
          <p:txBody>
            <a:bodyPr/>
            <a:lstStyle/>
            <a:p>
              <a:pPr defTabSz="609630"/>
              <a:endParaRPr lang="pl-PL" sz="1200">
                <a:solidFill>
                  <a:prstClr val="black"/>
                </a:solidFill>
                <a:latin typeface="Calibri"/>
              </a:endParaRPr>
            </a:p>
          </p:txBody>
        </p:sp>
        <p:sp>
          <p:nvSpPr>
            <p:cNvPr id="7" name="TextBox 23">
              <a:extLst>
                <a:ext uri="{FF2B5EF4-FFF2-40B4-BE49-F238E27FC236}">
                  <a16:creationId xmlns:a16="http://schemas.microsoft.com/office/drawing/2014/main" id="{E984A5E9-3CFB-5835-A8BB-29E062324E32}"/>
                </a:ext>
              </a:extLst>
            </p:cNvPr>
            <p:cNvSpPr txBox="1"/>
            <p:nvPr/>
          </p:nvSpPr>
          <p:spPr>
            <a:xfrm>
              <a:off x="0" y="-19050"/>
              <a:ext cx="551689" cy="645281"/>
            </a:xfrm>
            <a:prstGeom prst="rect">
              <a:avLst/>
            </a:prstGeom>
          </p:spPr>
          <p:txBody>
            <a:bodyPr lIns="33867" tIns="33867" rIns="33867" bIns="33867" rtlCol="0" anchor="ctr"/>
            <a:lstStyle/>
            <a:p>
              <a:pPr algn="ctr" defTabSz="609630">
                <a:lnSpc>
                  <a:spcPts val="1906"/>
                </a:lnSpc>
              </a:pPr>
              <a:endParaRPr sz="1200">
                <a:solidFill>
                  <a:prstClr val="black"/>
                </a:solidFill>
                <a:latin typeface="Calibri"/>
              </a:endParaRPr>
            </a:p>
          </p:txBody>
        </p:sp>
      </p:grpSp>
    </p:spTree>
    <p:extLst>
      <p:ext uri="{BB962C8B-B14F-4D97-AF65-F5344CB8AC3E}">
        <p14:creationId xmlns:p14="http://schemas.microsoft.com/office/powerpoint/2010/main" val="1749662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851065" y="5768238"/>
            <a:ext cx="4030885" cy="3931255"/>
          </a:xfrm>
          <a:custGeom>
            <a:avLst/>
            <a:gdLst/>
            <a:ahLst/>
            <a:cxnLst/>
            <a:rect l="l" t="t" r="r" b="b"/>
            <a:pathLst>
              <a:path w="7673056" h="7673056">
                <a:moveTo>
                  <a:pt x="0" y="0"/>
                </a:moveTo>
                <a:lnTo>
                  <a:pt x="7673056" y="0"/>
                </a:lnTo>
                <a:lnTo>
                  <a:pt x="7673056" y="7673056"/>
                </a:lnTo>
                <a:lnTo>
                  <a:pt x="0" y="76730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l-PL" sz="1200"/>
          </a:p>
        </p:txBody>
      </p:sp>
      <p:sp>
        <p:nvSpPr>
          <p:cNvPr id="4" name="Freeform 4"/>
          <p:cNvSpPr/>
          <p:nvPr/>
        </p:nvSpPr>
        <p:spPr>
          <a:xfrm>
            <a:off x="5304647" y="5159727"/>
            <a:ext cx="847623" cy="762001"/>
          </a:xfrm>
          <a:custGeom>
            <a:avLst/>
            <a:gdLst/>
            <a:ahLst/>
            <a:cxnLst/>
            <a:rect l="l" t="t" r="r" b="b"/>
            <a:pathLst>
              <a:path w="2238367" h="2238367">
                <a:moveTo>
                  <a:pt x="0" y="0"/>
                </a:moveTo>
                <a:lnTo>
                  <a:pt x="2238368" y="0"/>
                </a:lnTo>
                <a:lnTo>
                  <a:pt x="2238368" y="2238367"/>
                </a:lnTo>
                <a:lnTo>
                  <a:pt x="0" y="22383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l-PL" sz="1200"/>
          </a:p>
        </p:txBody>
      </p:sp>
      <p:sp>
        <p:nvSpPr>
          <p:cNvPr id="5" name="Freeform 5"/>
          <p:cNvSpPr/>
          <p:nvPr/>
        </p:nvSpPr>
        <p:spPr>
          <a:xfrm>
            <a:off x="5488016" y="5251917"/>
            <a:ext cx="544792" cy="516320"/>
          </a:xfrm>
          <a:custGeom>
            <a:avLst/>
            <a:gdLst/>
            <a:ahLst/>
            <a:cxnLst/>
            <a:rect l="l" t="t" r="r" b="b"/>
            <a:pathLst>
              <a:path w="960682" h="1052540">
                <a:moveTo>
                  <a:pt x="0" y="0"/>
                </a:moveTo>
                <a:lnTo>
                  <a:pt x="960682" y="0"/>
                </a:lnTo>
                <a:lnTo>
                  <a:pt x="960682" y="1052541"/>
                </a:lnTo>
                <a:lnTo>
                  <a:pt x="0" y="10525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l-PL" sz="1200"/>
          </a:p>
        </p:txBody>
      </p:sp>
      <p:sp>
        <p:nvSpPr>
          <p:cNvPr id="6" name="Freeform 6"/>
          <p:cNvSpPr/>
          <p:nvPr/>
        </p:nvSpPr>
        <p:spPr>
          <a:xfrm>
            <a:off x="6874642" y="5811822"/>
            <a:ext cx="882210" cy="896228"/>
          </a:xfrm>
          <a:custGeom>
            <a:avLst/>
            <a:gdLst/>
            <a:ahLst/>
            <a:cxnLst/>
            <a:rect l="l" t="t" r="r" b="b"/>
            <a:pathLst>
              <a:path w="2238367" h="2238367">
                <a:moveTo>
                  <a:pt x="0" y="0"/>
                </a:moveTo>
                <a:lnTo>
                  <a:pt x="2238367" y="0"/>
                </a:lnTo>
                <a:lnTo>
                  <a:pt x="2238367" y="2238368"/>
                </a:lnTo>
                <a:lnTo>
                  <a:pt x="0" y="22383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l-PL" sz="1200"/>
          </a:p>
        </p:txBody>
      </p:sp>
      <p:sp>
        <p:nvSpPr>
          <p:cNvPr id="7" name="Freeform 7"/>
          <p:cNvSpPr/>
          <p:nvPr/>
        </p:nvSpPr>
        <p:spPr>
          <a:xfrm>
            <a:off x="3695411" y="5940659"/>
            <a:ext cx="869298" cy="847999"/>
          </a:xfrm>
          <a:custGeom>
            <a:avLst/>
            <a:gdLst/>
            <a:ahLst/>
            <a:cxnLst/>
            <a:rect l="l" t="t" r="r" b="b"/>
            <a:pathLst>
              <a:path w="2238367" h="2238367">
                <a:moveTo>
                  <a:pt x="0" y="0"/>
                </a:moveTo>
                <a:lnTo>
                  <a:pt x="2238367" y="0"/>
                </a:lnTo>
                <a:lnTo>
                  <a:pt x="2238367" y="2238368"/>
                </a:lnTo>
                <a:lnTo>
                  <a:pt x="0" y="22383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l-PL" sz="1200"/>
          </a:p>
        </p:txBody>
      </p:sp>
      <p:sp>
        <p:nvSpPr>
          <p:cNvPr id="8" name="Freeform 8"/>
          <p:cNvSpPr/>
          <p:nvPr/>
        </p:nvSpPr>
        <p:spPr>
          <a:xfrm>
            <a:off x="3898370" y="6199300"/>
            <a:ext cx="463381" cy="413553"/>
          </a:xfrm>
          <a:custGeom>
            <a:avLst/>
            <a:gdLst/>
            <a:ahLst/>
            <a:cxnLst/>
            <a:rect l="l" t="t" r="r" b="b"/>
            <a:pathLst>
              <a:path w="1268693" h="1211025">
                <a:moveTo>
                  <a:pt x="0" y="0"/>
                </a:moveTo>
                <a:lnTo>
                  <a:pt x="1268693" y="0"/>
                </a:lnTo>
                <a:lnTo>
                  <a:pt x="1268693" y="1211025"/>
                </a:lnTo>
                <a:lnTo>
                  <a:pt x="0" y="12110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pl-PL" sz="1200"/>
          </a:p>
        </p:txBody>
      </p:sp>
      <p:sp>
        <p:nvSpPr>
          <p:cNvPr id="9" name="Freeform 9"/>
          <p:cNvSpPr/>
          <p:nvPr/>
        </p:nvSpPr>
        <p:spPr>
          <a:xfrm>
            <a:off x="7060718" y="6015622"/>
            <a:ext cx="503273" cy="488629"/>
          </a:xfrm>
          <a:custGeom>
            <a:avLst/>
            <a:gdLst/>
            <a:ahLst/>
            <a:cxnLst/>
            <a:rect l="l" t="t" r="r" b="b"/>
            <a:pathLst>
              <a:path w="1104804" h="1121111">
                <a:moveTo>
                  <a:pt x="0" y="0"/>
                </a:moveTo>
                <a:lnTo>
                  <a:pt x="1104805" y="0"/>
                </a:lnTo>
                <a:lnTo>
                  <a:pt x="1104805" y="1121111"/>
                </a:lnTo>
                <a:lnTo>
                  <a:pt x="0" y="11211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pl-PL" sz="1200"/>
          </a:p>
        </p:txBody>
      </p:sp>
      <p:grpSp>
        <p:nvGrpSpPr>
          <p:cNvPr id="10" name="Group 10"/>
          <p:cNvGrpSpPr/>
          <p:nvPr/>
        </p:nvGrpSpPr>
        <p:grpSpPr>
          <a:xfrm>
            <a:off x="867499" y="431800"/>
            <a:ext cx="9343302" cy="5305060"/>
            <a:chOff x="3485" y="-28575"/>
            <a:chExt cx="925090" cy="227743"/>
          </a:xfrm>
        </p:grpSpPr>
        <p:sp>
          <p:nvSpPr>
            <p:cNvPr id="11" name="Freeform 11"/>
            <p:cNvSpPr/>
            <p:nvPr/>
          </p:nvSpPr>
          <p:spPr>
            <a:xfrm>
              <a:off x="3485" y="-2340"/>
              <a:ext cx="914964" cy="170593"/>
            </a:xfrm>
            <a:custGeom>
              <a:avLst/>
              <a:gdLst/>
              <a:ahLst/>
              <a:cxnLst/>
              <a:rect l="l" t="t" r="r" b="b"/>
              <a:pathLst>
                <a:path w="914964" h="170593">
                  <a:moveTo>
                    <a:pt x="0" y="0"/>
                  </a:moveTo>
                  <a:lnTo>
                    <a:pt x="914964" y="0"/>
                  </a:lnTo>
                  <a:lnTo>
                    <a:pt x="914964" y="170593"/>
                  </a:lnTo>
                  <a:lnTo>
                    <a:pt x="0" y="170593"/>
                  </a:lnTo>
                  <a:close/>
                </a:path>
              </a:pathLst>
            </a:custGeom>
            <a:solidFill>
              <a:srgbClr val="1A1A1A"/>
            </a:solidFill>
          </p:spPr>
          <p:txBody>
            <a:bodyPr/>
            <a:lstStyle/>
            <a:p>
              <a:endParaRPr lang="pl-PL" sz="1200" dirty="0"/>
            </a:p>
          </p:txBody>
        </p:sp>
        <p:sp>
          <p:nvSpPr>
            <p:cNvPr id="12" name="TextBox 12"/>
            <p:cNvSpPr txBox="1"/>
            <p:nvPr/>
          </p:nvSpPr>
          <p:spPr>
            <a:xfrm>
              <a:off x="13611" y="-28575"/>
              <a:ext cx="914964" cy="227743"/>
            </a:xfrm>
            <a:prstGeom prst="rect">
              <a:avLst/>
            </a:prstGeom>
          </p:spPr>
          <p:txBody>
            <a:bodyPr lIns="33867" tIns="33867" rIns="33867" bIns="33867" rtlCol="0" anchor="ctr"/>
            <a:lstStyle/>
            <a:p>
              <a:pPr marL="228611" indent="-228611" algn="ctr">
                <a:lnSpc>
                  <a:spcPct val="150000"/>
                </a:lnSpc>
                <a:buFont typeface="Wingdings" panose="05000000000000000000" pitchFamily="2" charset="2"/>
                <a:buChar char="v"/>
              </a:pPr>
              <a:r>
                <a:rPr lang="pl-PL" sz="2400" spc="131" dirty="0">
                  <a:solidFill>
                    <a:schemeClr val="bg1"/>
                  </a:solidFill>
                  <a:latin typeface="Arial" panose="020B0604020202020204" pitchFamily="34" charset="0"/>
                  <a:cs typeface="Arial" panose="020B0604020202020204" pitchFamily="34" charset="0"/>
                </a:rPr>
                <a:t>Rynek finansowy – definicja</a:t>
              </a:r>
            </a:p>
            <a:p>
              <a:pPr marL="228611" indent="-228611" algn="ctr">
                <a:lnSpc>
                  <a:spcPct val="150000"/>
                </a:lnSpc>
                <a:buFont typeface="Wingdings" panose="05000000000000000000" pitchFamily="2" charset="2"/>
                <a:buChar char="v"/>
              </a:pPr>
              <a:r>
                <a:rPr lang="pl-PL" sz="2400" spc="131" dirty="0">
                  <a:solidFill>
                    <a:schemeClr val="bg1"/>
                  </a:solidFill>
                  <a:latin typeface="Arial" panose="020B0604020202020204" pitchFamily="34" charset="0"/>
                  <a:cs typeface="Arial" panose="020B0604020202020204" pitchFamily="34" charset="0"/>
                </a:rPr>
                <a:t>Funkcje rynku finansowego</a:t>
              </a:r>
            </a:p>
            <a:p>
              <a:pPr marL="228611" indent="-228611" algn="ctr">
                <a:lnSpc>
                  <a:spcPct val="150000"/>
                </a:lnSpc>
                <a:buFont typeface="Wingdings" panose="05000000000000000000" pitchFamily="2" charset="2"/>
                <a:buChar char="v"/>
              </a:pPr>
              <a:r>
                <a:rPr lang="pl-PL" sz="2400" spc="131" dirty="0">
                  <a:solidFill>
                    <a:schemeClr val="bg1"/>
                  </a:solidFill>
                  <a:latin typeface="Arial" panose="020B0604020202020204" pitchFamily="34" charset="0"/>
                  <a:cs typeface="Arial" panose="020B0604020202020204" pitchFamily="34" charset="0"/>
                </a:rPr>
                <a:t>Segmenty rynku finansowego</a:t>
              </a:r>
            </a:p>
            <a:p>
              <a:pPr marL="228611" indent="-228611" algn="ctr">
                <a:lnSpc>
                  <a:spcPct val="150000"/>
                </a:lnSpc>
                <a:buFont typeface="Wingdings" panose="05000000000000000000" pitchFamily="2" charset="2"/>
                <a:buChar char="v"/>
              </a:pPr>
              <a:r>
                <a:rPr lang="pl-PL" sz="2400" spc="131" dirty="0">
                  <a:solidFill>
                    <a:schemeClr val="bg1"/>
                  </a:solidFill>
                  <a:latin typeface="Arial" panose="020B0604020202020204" pitchFamily="34" charset="0"/>
                  <a:cs typeface="Arial" panose="020B0604020202020204" pitchFamily="34" charset="0"/>
                </a:rPr>
                <a:t>Ryzyko na giełdzie</a:t>
              </a:r>
            </a:p>
            <a:p>
              <a:pPr marL="228611" indent="-228611" algn="ctr">
                <a:lnSpc>
                  <a:spcPct val="150000"/>
                </a:lnSpc>
                <a:buFont typeface="Wingdings" panose="05000000000000000000" pitchFamily="2" charset="2"/>
                <a:buChar char="v"/>
              </a:pPr>
              <a:endParaRPr lang="pl-PL" sz="2400" spc="131" dirty="0">
                <a:solidFill>
                  <a:schemeClr val="bg1"/>
                </a:solidFill>
                <a:latin typeface="DM Sans"/>
              </a:endParaRPr>
            </a:p>
          </p:txBody>
        </p:sp>
      </p:grpSp>
      <p:sp>
        <p:nvSpPr>
          <p:cNvPr id="13" name="TextBox 13"/>
          <p:cNvSpPr txBox="1"/>
          <p:nvPr/>
        </p:nvSpPr>
        <p:spPr>
          <a:xfrm>
            <a:off x="1879600" y="197903"/>
            <a:ext cx="7701985" cy="750783"/>
          </a:xfrm>
          <a:prstGeom prst="rect">
            <a:avLst/>
          </a:prstGeom>
        </p:spPr>
        <p:txBody>
          <a:bodyPr lIns="0" tIns="0" rIns="0" bIns="0" rtlCol="0" anchor="t">
            <a:spAutoFit/>
          </a:bodyPr>
          <a:lstStyle/>
          <a:p>
            <a:pPr algn="ctr">
              <a:lnSpc>
                <a:spcPts val="6392"/>
              </a:lnSpc>
            </a:pPr>
            <a:r>
              <a:rPr lang="pl-PL" sz="4632" b="1" spc="245" dirty="0">
                <a:solidFill>
                  <a:schemeClr val="tx2">
                    <a:lumMod val="50000"/>
                    <a:lumOff val="50000"/>
                  </a:schemeClr>
                </a:solidFill>
                <a:latin typeface="Arial" panose="020B0604020202020204" pitchFamily="34" charset="0"/>
                <a:cs typeface="Arial" panose="020B0604020202020204" pitchFamily="34" charset="0"/>
              </a:rPr>
              <a:t>ZAGADNIENIA LEKCJI</a:t>
            </a:r>
            <a:endParaRPr lang="en-US" sz="4632" b="1" spc="245" dirty="0">
              <a:solidFill>
                <a:schemeClr val="tx2">
                  <a:lumMod val="50000"/>
                  <a:lumOff val="50000"/>
                </a:schemeClr>
              </a:solidFill>
              <a:latin typeface="Arial" panose="020B0604020202020204" pitchFamily="34" charset="0"/>
              <a:cs typeface="Arial" panose="020B0604020202020204" pitchFamily="34" charset="0"/>
            </a:endParaRPr>
          </a:p>
        </p:txBody>
      </p:sp>
      <p:sp>
        <p:nvSpPr>
          <p:cNvPr id="23" name="Freeform 23"/>
          <p:cNvSpPr/>
          <p:nvPr/>
        </p:nvSpPr>
        <p:spPr>
          <a:xfrm>
            <a:off x="9659774" y="-3197116"/>
            <a:ext cx="5077705" cy="5210331"/>
          </a:xfrm>
          <a:custGeom>
            <a:avLst/>
            <a:gdLst/>
            <a:ahLst/>
            <a:cxnLst/>
            <a:rect l="l" t="t" r="r" b="b"/>
            <a:pathLst>
              <a:path w="7616557" h="7815497">
                <a:moveTo>
                  <a:pt x="0" y="0"/>
                </a:moveTo>
                <a:lnTo>
                  <a:pt x="7616556" y="0"/>
                </a:lnTo>
                <a:lnTo>
                  <a:pt x="7616556" y="7815497"/>
                </a:lnTo>
                <a:lnTo>
                  <a:pt x="0" y="781549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pl-PL" sz="1200"/>
          </a:p>
        </p:txBody>
      </p:sp>
      <p:sp>
        <p:nvSpPr>
          <p:cNvPr id="24" name="Freeform 24"/>
          <p:cNvSpPr/>
          <p:nvPr/>
        </p:nvSpPr>
        <p:spPr>
          <a:xfrm rot="-4176364">
            <a:off x="-1468197" y="5448052"/>
            <a:ext cx="4302351" cy="4057573"/>
          </a:xfrm>
          <a:custGeom>
            <a:avLst/>
            <a:gdLst/>
            <a:ahLst/>
            <a:cxnLst/>
            <a:rect l="l" t="t" r="r" b="b"/>
            <a:pathLst>
              <a:path w="7616557" h="7815497">
                <a:moveTo>
                  <a:pt x="0" y="0"/>
                </a:moveTo>
                <a:lnTo>
                  <a:pt x="7616556" y="0"/>
                </a:lnTo>
                <a:lnTo>
                  <a:pt x="7616556" y="7815496"/>
                </a:lnTo>
                <a:lnTo>
                  <a:pt x="0" y="781549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pl-PL" sz="1200"/>
          </a:p>
        </p:txBody>
      </p:sp>
    </p:spTree>
    <p:extLst>
      <p:ext uri="{BB962C8B-B14F-4D97-AF65-F5344CB8AC3E}">
        <p14:creationId xmlns:p14="http://schemas.microsoft.com/office/powerpoint/2010/main" val="1280611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45814"/>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noFill/>
        </p:spPr>
        <p:txBody>
          <a:bodyPr/>
          <a:lstStyle/>
          <a:p>
            <a:endParaRPr lang="pl-PL" sz="1200"/>
          </a:p>
        </p:txBody>
      </p:sp>
      <p:sp>
        <p:nvSpPr>
          <p:cNvPr id="3" name="Freeform 3"/>
          <p:cNvSpPr/>
          <p:nvPr/>
        </p:nvSpPr>
        <p:spPr>
          <a:xfrm>
            <a:off x="1852804" y="1280433"/>
            <a:ext cx="1351697" cy="2053683"/>
          </a:xfrm>
          <a:custGeom>
            <a:avLst/>
            <a:gdLst/>
            <a:ahLst/>
            <a:cxnLst/>
            <a:rect l="l" t="t" r="r" b="b"/>
            <a:pathLst>
              <a:path w="2027545" h="3080525">
                <a:moveTo>
                  <a:pt x="0" y="0"/>
                </a:moveTo>
                <a:lnTo>
                  <a:pt x="2027545" y="0"/>
                </a:lnTo>
                <a:lnTo>
                  <a:pt x="2027545" y="3080525"/>
                </a:lnTo>
                <a:lnTo>
                  <a:pt x="0" y="30805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l-PL" sz="1200"/>
          </a:p>
        </p:txBody>
      </p:sp>
      <p:sp>
        <p:nvSpPr>
          <p:cNvPr id="4" name="Freeform 4"/>
          <p:cNvSpPr/>
          <p:nvPr/>
        </p:nvSpPr>
        <p:spPr>
          <a:xfrm rot="2035253">
            <a:off x="10220745" y="3211659"/>
            <a:ext cx="5223385" cy="7292683"/>
          </a:xfrm>
          <a:custGeom>
            <a:avLst/>
            <a:gdLst/>
            <a:ahLst/>
            <a:cxnLst/>
            <a:rect l="l" t="t" r="r" b="b"/>
            <a:pathLst>
              <a:path w="7835077" h="10939025">
                <a:moveTo>
                  <a:pt x="0" y="0"/>
                </a:moveTo>
                <a:lnTo>
                  <a:pt x="7835077" y="0"/>
                </a:lnTo>
                <a:lnTo>
                  <a:pt x="7835077" y="10939026"/>
                </a:lnTo>
                <a:lnTo>
                  <a:pt x="0" y="109390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l-PL" sz="1200"/>
          </a:p>
        </p:txBody>
      </p:sp>
      <p:sp>
        <p:nvSpPr>
          <p:cNvPr id="5" name="AutoShape 5"/>
          <p:cNvSpPr/>
          <p:nvPr/>
        </p:nvSpPr>
        <p:spPr>
          <a:xfrm>
            <a:off x="1059694" y="3648045"/>
            <a:ext cx="10072612" cy="0"/>
          </a:xfrm>
          <a:prstGeom prst="line">
            <a:avLst/>
          </a:prstGeom>
          <a:ln w="38100" cap="flat">
            <a:solidFill>
              <a:srgbClr val="000000"/>
            </a:solidFill>
            <a:prstDash val="solid"/>
            <a:headEnd type="none" w="sm" len="sm"/>
            <a:tailEnd type="none" w="sm" len="sm"/>
          </a:ln>
        </p:spPr>
        <p:txBody>
          <a:bodyPr/>
          <a:lstStyle/>
          <a:p>
            <a:endParaRPr lang="pl-PL" sz="1200"/>
          </a:p>
        </p:txBody>
      </p:sp>
      <p:grpSp>
        <p:nvGrpSpPr>
          <p:cNvPr id="6" name="Group 6"/>
          <p:cNvGrpSpPr/>
          <p:nvPr/>
        </p:nvGrpSpPr>
        <p:grpSpPr>
          <a:xfrm>
            <a:off x="2361625" y="3493717"/>
            <a:ext cx="334055" cy="33405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pl-PL" sz="1200"/>
            </a:p>
          </p:txBody>
        </p:sp>
        <p:sp>
          <p:nvSpPr>
            <p:cNvPr id="8" name="TextBox 8"/>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sp>
        <p:nvSpPr>
          <p:cNvPr id="9" name="TextBox 9"/>
          <p:cNvSpPr txBox="1"/>
          <p:nvPr/>
        </p:nvSpPr>
        <p:spPr>
          <a:xfrm>
            <a:off x="1372967" y="4335428"/>
            <a:ext cx="2136351" cy="1477328"/>
          </a:xfrm>
          <a:prstGeom prst="rect">
            <a:avLst/>
          </a:prstGeom>
        </p:spPr>
        <p:txBody>
          <a:bodyPr lIns="0" tIns="0" rIns="0" bIns="0" rtlCol="0" anchor="t">
            <a:spAutoFit/>
          </a:bodyPr>
          <a:lstStyle/>
          <a:p>
            <a:pPr marL="228611" indent="-228611" algn="ctr">
              <a:buFont typeface="Arial" panose="020B0604020202020204" pitchFamily="34" charset="0"/>
              <a:buChar char="•"/>
            </a:pPr>
            <a:r>
              <a:rPr lang="pl-PL" sz="1200" dirty="0"/>
              <a:t>Zapoznanie uczniów z tematem lekcji i jej celami</a:t>
            </a:r>
          </a:p>
          <a:p>
            <a:pPr marL="228611" indent="-228611" algn="ctr">
              <a:buFont typeface="Arial" panose="020B0604020202020204" pitchFamily="34" charset="0"/>
              <a:buChar char="•"/>
            </a:pPr>
            <a:r>
              <a:rPr lang="pl-PL" sz="1200" dirty="0"/>
              <a:t>Wskazanie 4 głównych zagadnień lekcji</a:t>
            </a:r>
          </a:p>
          <a:p>
            <a:pPr marL="228611" indent="-228611" algn="ctr">
              <a:buFont typeface="Arial" panose="020B0604020202020204" pitchFamily="34" charset="0"/>
              <a:buChar char="•"/>
            </a:pPr>
            <a:r>
              <a:rPr lang="pl-PL" sz="1200" dirty="0"/>
              <a:t>Krótka rozmowa wprowadzająca: Co to jest rynek finansowy i z czym się kojarzy?</a:t>
            </a:r>
          </a:p>
        </p:txBody>
      </p:sp>
      <p:sp>
        <p:nvSpPr>
          <p:cNvPr id="10" name="TextBox 10"/>
          <p:cNvSpPr txBox="1"/>
          <p:nvPr/>
        </p:nvSpPr>
        <p:spPr>
          <a:xfrm>
            <a:off x="1852804" y="1559466"/>
            <a:ext cx="1351697" cy="715645"/>
          </a:xfrm>
          <a:prstGeom prst="rect">
            <a:avLst/>
          </a:prstGeom>
        </p:spPr>
        <p:txBody>
          <a:bodyPr lIns="0" tIns="0" rIns="0" bIns="0" rtlCol="0" anchor="t">
            <a:spAutoFit/>
          </a:bodyPr>
          <a:lstStyle/>
          <a:p>
            <a:pPr algn="ctr">
              <a:lnSpc>
                <a:spcPts val="6094"/>
              </a:lnSpc>
            </a:pPr>
            <a:r>
              <a:rPr lang="en-US" sz="4416" spc="433" dirty="0">
                <a:solidFill>
                  <a:srgbClr val="FFFBFB"/>
                </a:solidFill>
                <a:latin typeface="Arial" panose="020B0604020202020204" pitchFamily="34" charset="0"/>
                <a:cs typeface="Arial" panose="020B0604020202020204" pitchFamily="34" charset="0"/>
              </a:rPr>
              <a:t>01</a:t>
            </a:r>
          </a:p>
        </p:txBody>
      </p:sp>
      <p:sp>
        <p:nvSpPr>
          <p:cNvPr id="11" name="TextBox 11"/>
          <p:cNvSpPr txBox="1"/>
          <p:nvPr/>
        </p:nvSpPr>
        <p:spPr>
          <a:xfrm>
            <a:off x="1372968" y="3961032"/>
            <a:ext cx="2311370" cy="234038"/>
          </a:xfrm>
          <a:prstGeom prst="rect">
            <a:avLst/>
          </a:prstGeom>
        </p:spPr>
        <p:txBody>
          <a:bodyPr lIns="0" tIns="0" rIns="0" bIns="0" rtlCol="0" anchor="t">
            <a:spAutoFit/>
          </a:bodyPr>
          <a:lstStyle/>
          <a:p>
            <a:pPr algn="ctr">
              <a:lnSpc>
                <a:spcPts val="1931"/>
              </a:lnSpc>
            </a:pPr>
            <a:r>
              <a:rPr lang="en-US" sz="1400" spc="137" dirty="0">
                <a:solidFill>
                  <a:srgbClr val="231F20"/>
                </a:solidFill>
                <a:latin typeface="DM Sans Bold"/>
              </a:rPr>
              <a:t>1-5 MINUTA LEKCJI</a:t>
            </a:r>
          </a:p>
        </p:txBody>
      </p:sp>
      <p:sp>
        <p:nvSpPr>
          <p:cNvPr id="12" name="Freeform 12"/>
          <p:cNvSpPr/>
          <p:nvPr/>
        </p:nvSpPr>
        <p:spPr>
          <a:xfrm>
            <a:off x="4178337" y="1280433"/>
            <a:ext cx="1351697" cy="2053683"/>
          </a:xfrm>
          <a:custGeom>
            <a:avLst/>
            <a:gdLst/>
            <a:ahLst/>
            <a:cxnLst/>
            <a:rect l="l" t="t" r="r" b="b"/>
            <a:pathLst>
              <a:path w="2027545" h="3080525">
                <a:moveTo>
                  <a:pt x="0" y="0"/>
                </a:moveTo>
                <a:lnTo>
                  <a:pt x="2027546" y="0"/>
                </a:lnTo>
                <a:lnTo>
                  <a:pt x="2027546" y="3080525"/>
                </a:lnTo>
                <a:lnTo>
                  <a:pt x="0" y="30805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l-PL" sz="1200"/>
          </a:p>
        </p:txBody>
      </p:sp>
      <p:grpSp>
        <p:nvGrpSpPr>
          <p:cNvPr id="13" name="Group 13"/>
          <p:cNvGrpSpPr/>
          <p:nvPr/>
        </p:nvGrpSpPr>
        <p:grpSpPr>
          <a:xfrm>
            <a:off x="4687158" y="3493717"/>
            <a:ext cx="334055" cy="334055"/>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pl-PL" sz="1200"/>
            </a:p>
          </p:txBody>
        </p:sp>
        <p:sp>
          <p:nvSpPr>
            <p:cNvPr id="15" name="TextBox 15"/>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sp>
        <p:nvSpPr>
          <p:cNvPr id="16" name="TextBox 16"/>
          <p:cNvSpPr txBox="1"/>
          <p:nvPr/>
        </p:nvSpPr>
        <p:spPr>
          <a:xfrm>
            <a:off x="4178337" y="1559466"/>
            <a:ext cx="1351697" cy="715645"/>
          </a:xfrm>
          <a:prstGeom prst="rect">
            <a:avLst/>
          </a:prstGeom>
        </p:spPr>
        <p:txBody>
          <a:bodyPr lIns="0" tIns="0" rIns="0" bIns="0" rtlCol="0" anchor="t">
            <a:spAutoFit/>
          </a:bodyPr>
          <a:lstStyle/>
          <a:p>
            <a:pPr algn="ctr">
              <a:lnSpc>
                <a:spcPts val="6094"/>
              </a:lnSpc>
            </a:pPr>
            <a:r>
              <a:rPr lang="en-US" sz="4416" spc="433" dirty="0">
                <a:solidFill>
                  <a:srgbClr val="FFFBFB"/>
                </a:solidFill>
                <a:latin typeface="Arial" panose="020B0604020202020204" pitchFamily="34" charset="0"/>
                <a:cs typeface="Arial" panose="020B0604020202020204" pitchFamily="34" charset="0"/>
              </a:rPr>
              <a:t>02</a:t>
            </a:r>
          </a:p>
        </p:txBody>
      </p:sp>
      <p:sp>
        <p:nvSpPr>
          <p:cNvPr id="17" name="Freeform 17"/>
          <p:cNvSpPr/>
          <p:nvPr/>
        </p:nvSpPr>
        <p:spPr>
          <a:xfrm>
            <a:off x="6505375" y="1280433"/>
            <a:ext cx="1351697" cy="2053683"/>
          </a:xfrm>
          <a:custGeom>
            <a:avLst/>
            <a:gdLst/>
            <a:ahLst/>
            <a:cxnLst/>
            <a:rect l="l" t="t" r="r" b="b"/>
            <a:pathLst>
              <a:path w="2027545" h="3080525">
                <a:moveTo>
                  <a:pt x="0" y="0"/>
                </a:moveTo>
                <a:lnTo>
                  <a:pt x="2027546" y="0"/>
                </a:lnTo>
                <a:lnTo>
                  <a:pt x="2027546" y="3080525"/>
                </a:lnTo>
                <a:lnTo>
                  <a:pt x="0" y="30805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l-PL" sz="1200"/>
          </a:p>
        </p:txBody>
      </p:sp>
      <p:grpSp>
        <p:nvGrpSpPr>
          <p:cNvPr id="18" name="Group 18"/>
          <p:cNvGrpSpPr/>
          <p:nvPr/>
        </p:nvGrpSpPr>
        <p:grpSpPr>
          <a:xfrm>
            <a:off x="7014196" y="3493717"/>
            <a:ext cx="334055" cy="334055"/>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pl-PL" sz="1200"/>
            </a:p>
          </p:txBody>
        </p:sp>
        <p:sp>
          <p:nvSpPr>
            <p:cNvPr id="20" name="TextBox 20"/>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sp>
        <p:nvSpPr>
          <p:cNvPr id="21" name="TextBox 21"/>
          <p:cNvSpPr txBox="1"/>
          <p:nvPr/>
        </p:nvSpPr>
        <p:spPr>
          <a:xfrm>
            <a:off x="6505375" y="1559466"/>
            <a:ext cx="1351697" cy="715645"/>
          </a:xfrm>
          <a:prstGeom prst="rect">
            <a:avLst/>
          </a:prstGeom>
        </p:spPr>
        <p:txBody>
          <a:bodyPr lIns="0" tIns="0" rIns="0" bIns="0" rtlCol="0" anchor="t">
            <a:spAutoFit/>
          </a:bodyPr>
          <a:lstStyle/>
          <a:p>
            <a:pPr algn="ctr">
              <a:lnSpc>
                <a:spcPts val="6094"/>
              </a:lnSpc>
            </a:pPr>
            <a:r>
              <a:rPr lang="en-US" sz="4416" spc="433" dirty="0">
                <a:solidFill>
                  <a:srgbClr val="FFFBFB"/>
                </a:solidFill>
                <a:latin typeface="Arial" panose="020B0604020202020204" pitchFamily="34" charset="0"/>
                <a:cs typeface="Arial" panose="020B0604020202020204" pitchFamily="34" charset="0"/>
              </a:rPr>
              <a:t>03</a:t>
            </a:r>
          </a:p>
        </p:txBody>
      </p:sp>
      <p:sp>
        <p:nvSpPr>
          <p:cNvPr id="22" name="Freeform 22"/>
          <p:cNvSpPr/>
          <p:nvPr/>
        </p:nvSpPr>
        <p:spPr>
          <a:xfrm>
            <a:off x="8832413" y="1280433"/>
            <a:ext cx="1351697" cy="2053683"/>
          </a:xfrm>
          <a:custGeom>
            <a:avLst/>
            <a:gdLst/>
            <a:ahLst/>
            <a:cxnLst/>
            <a:rect l="l" t="t" r="r" b="b"/>
            <a:pathLst>
              <a:path w="2027545" h="3080525">
                <a:moveTo>
                  <a:pt x="0" y="0"/>
                </a:moveTo>
                <a:lnTo>
                  <a:pt x="2027546" y="0"/>
                </a:lnTo>
                <a:lnTo>
                  <a:pt x="2027546" y="3080525"/>
                </a:lnTo>
                <a:lnTo>
                  <a:pt x="0" y="30805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l-PL" sz="1200"/>
          </a:p>
        </p:txBody>
      </p:sp>
      <p:grpSp>
        <p:nvGrpSpPr>
          <p:cNvPr id="23" name="Group 23"/>
          <p:cNvGrpSpPr/>
          <p:nvPr/>
        </p:nvGrpSpPr>
        <p:grpSpPr>
          <a:xfrm>
            <a:off x="9341234" y="3493717"/>
            <a:ext cx="334055" cy="334055"/>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pl-PL" sz="1200"/>
            </a:p>
          </p:txBody>
        </p:sp>
        <p:sp>
          <p:nvSpPr>
            <p:cNvPr id="25" name="TextBox 25"/>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sp>
        <p:nvSpPr>
          <p:cNvPr id="26" name="TextBox 26"/>
          <p:cNvSpPr txBox="1"/>
          <p:nvPr/>
        </p:nvSpPr>
        <p:spPr>
          <a:xfrm>
            <a:off x="8832413" y="1559466"/>
            <a:ext cx="1351697" cy="715645"/>
          </a:xfrm>
          <a:prstGeom prst="rect">
            <a:avLst/>
          </a:prstGeom>
        </p:spPr>
        <p:txBody>
          <a:bodyPr lIns="0" tIns="0" rIns="0" bIns="0" rtlCol="0" anchor="t">
            <a:spAutoFit/>
          </a:bodyPr>
          <a:lstStyle/>
          <a:p>
            <a:pPr algn="ctr">
              <a:lnSpc>
                <a:spcPts val="6094"/>
              </a:lnSpc>
            </a:pPr>
            <a:r>
              <a:rPr lang="en-US" sz="4416" spc="433" dirty="0">
                <a:solidFill>
                  <a:srgbClr val="FFFBFB"/>
                </a:solidFill>
                <a:latin typeface="Arial" panose="020B0604020202020204" pitchFamily="34" charset="0"/>
                <a:cs typeface="Arial" panose="020B0604020202020204" pitchFamily="34" charset="0"/>
              </a:rPr>
              <a:t>04</a:t>
            </a:r>
          </a:p>
        </p:txBody>
      </p:sp>
      <p:sp>
        <p:nvSpPr>
          <p:cNvPr id="27" name="TextBox 27"/>
          <p:cNvSpPr txBox="1"/>
          <p:nvPr/>
        </p:nvSpPr>
        <p:spPr>
          <a:xfrm>
            <a:off x="3583353" y="4436663"/>
            <a:ext cx="2311068" cy="1107996"/>
          </a:xfrm>
          <a:prstGeom prst="rect">
            <a:avLst/>
          </a:prstGeom>
        </p:spPr>
        <p:txBody>
          <a:bodyPr wrap="square" lIns="0" tIns="0" rIns="0" bIns="0" rtlCol="0" anchor="t">
            <a:spAutoFit/>
          </a:bodyPr>
          <a:lstStyle/>
          <a:p>
            <a:pPr marL="190510" indent="-190510" algn="ctr">
              <a:buFont typeface="Arial" panose="020B0604020202020204" pitchFamily="34" charset="0"/>
              <a:buChar char="•"/>
            </a:pPr>
            <a:r>
              <a:rPr lang="pl-PL" sz="1200" dirty="0"/>
              <a:t>Krótka rozmowa wprowadzająca: „Czy rynek finansowy i giełda to to samo?”,</a:t>
            </a:r>
          </a:p>
          <a:p>
            <a:pPr marL="190510" indent="-190510" algn="ctr">
              <a:buFont typeface="Arial" panose="020B0604020202020204" pitchFamily="34" charset="0"/>
              <a:buChar char="•"/>
            </a:pPr>
            <a:r>
              <a:rPr lang="pl-PL" sz="1200" dirty="0"/>
              <a:t>Omówienie definicji i charakterystyki rynku finansowego/giełdy). </a:t>
            </a:r>
          </a:p>
        </p:txBody>
      </p:sp>
      <p:sp>
        <p:nvSpPr>
          <p:cNvPr id="28" name="TextBox 28"/>
          <p:cNvSpPr txBox="1"/>
          <p:nvPr/>
        </p:nvSpPr>
        <p:spPr>
          <a:xfrm>
            <a:off x="3926482" y="3961032"/>
            <a:ext cx="1806555" cy="798295"/>
          </a:xfrm>
          <a:prstGeom prst="rect">
            <a:avLst/>
          </a:prstGeom>
        </p:spPr>
        <p:txBody>
          <a:bodyPr lIns="0" tIns="0" rIns="0" bIns="0" rtlCol="0" anchor="t">
            <a:spAutoFit/>
          </a:bodyPr>
          <a:lstStyle/>
          <a:p>
            <a:pPr algn="ctr">
              <a:lnSpc>
                <a:spcPts val="1931"/>
              </a:lnSpc>
            </a:pPr>
            <a:r>
              <a:rPr lang="en-US" sz="1400" spc="137" dirty="0">
                <a:solidFill>
                  <a:srgbClr val="231F20"/>
                </a:solidFill>
                <a:latin typeface="DM Sans Bold"/>
              </a:rPr>
              <a:t>6-15 MINUTA LEKCJI</a:t>
            </a:r>
          </a:p>
          <a:p>
            <a:pPr algn="ctr">
              <a:lnSpc>
                <a:spcPts val="2715"/>
              </a:lnSpc>
            </a:pPr>
            <a:endParaRPr lang="en-US" sz="1400" spc="137" dirty="0">
              <a:solidFill>
                <a:srgbClr val="231F20"/>
              </a:solidFill>
              <a:latin typeface="DM Sans Bold"/>
            </a:endParaRPr>
          </a:p>
        </p:txBody>
      </p:sp>
      <p:sp>
        <p:nvSpPr>
          <p:cNvPr id="29" name="TextBox 29"/>
          <p:cNvSpPr txBox="1"/>
          <p:nvPr/>
        </p:nvSpPr>
        <p:spPr>
          <a:xfrm>
            <a:off x="6112674" y="4490604"/>
            <a:ext cx="2225438" cy="553998"/>
          </a:xfrm>
          <a:prstGeom prst="rect">
            <a:avLst/>
          </a:prstGeom>
        </p:spPr>
        <p:txBody>
          <a:bodyPr wrap="square" lIns="0" tIns="0" rIns="0" bIns="0" rtlCol="0" anchor="t">
            <a:spAutoFit/>
          </a:bodyPr>
          <a:lstStyle/>
          <a:p>
            <a:pPr algn="ctr"/>
            <a:r>
              <a:rPr lang="pl-PL" sz="1200" dirty="0"/>
              <a:t>Krótka historia warszawskiej giełdy i omówienie ryzyka giełdowego.</a:t>
            </a:r>
            <a:endParaRPr lang="en-US" sz="1067" spc="120" dirty="0">
              <a:solidFill>
                <a:srgbClr val="231F20"/>
              </a:solidFill>
              <a:latin typeface="DM Sans"/>
            </a:endParaRPr>
          </a:p>
        </p:txBody>
      </p:sp>
      <p:sp>
        <p:nvSpPr>
          <p:cNvPr id="30" name="TextBox 30"/>
          <p:cNvSpPr txBox="1"/>
          <p:nvPr/>
        </p:nvSpPr>
        <p:spPr>
          <a:xfrm>
            <a:off x="6387339" y="3977354"/>
            <a:ext cx="1806555" cy="477695"/>
          </a:xfrm>
          <a:prstGeom prst="rect">
            <a:avLst/>
          </a:prstGeom>
        </p:spPr>
        <p:txBody>
          <a:bodyPr lIns="0" tIns="0" rIns="0" bIns="0" rtlCol="0" anchor="t">
            <a:spAutoFit/>
          </a:bodyPr>
          <a:lstStyle/>
          <a:p>
            <a:pPr algn="ctr">
              <a:lnSpc>
                <a:spcPts val="1931"/>
              </a:lnSpc>
            </a:pPr>
            <a:r>
              <a:rPr lang="en-US" sz="1400" spc="137" dirty="0">
                <a:solidFill>
                  <a:srgbClr val="231F20"/>
                </a:solidFill>
                <a:latin typeface="DM Sans Bold"/>
              </a:rPr>
              <a:t>15-30 MINUTA LEKCJI</a:t>
            </a:r>
          </a:p>
        </p:txBody>
      </p:sp>
      <p:sp>
        <p:nvSpPr>
          <p:cNvPr id="31" name="TextBox 31"/>
          <p:cNvSpPr txBox="1"/>
          <p:nvPr/>
        </p:nvSpPr>
        <p:spPr>
          <a:xfrm>
            <a:off x="8440086" y="4490604"/>
            <a:ext cx="2606063" cy="553998"/>
          </a:xfrm>
          <a:prstGeom prst="rect">
            <a:avLst/>
          </a:prstGeom>
        </p:spPr>
        <p:txBody>
          <a:bodyPr wrap="square" lIns="0" tIns="0" rIns="0" bIns="0" rtlCol="0" anchor="t">
            <a:spAutoFit/>
          </a:bodyPr>
          <a:lstStyle/>
          <a:p>
            <a:pPr marL="190510" indent="-190510">
              <a:buFont typeface="Arial" panose="020B0604020202020204" pitchFamily="34" charset="0"/>
              <a:buChar char="•"/>
            </a:pPr>
            <a:r>
              <a:rPr lang="pl-PL" sz="1200" dirty="0"/>
              <a:t>Ćwiczenie kreatywne „Za i przeciw inwestowaniu na giełdzie”, prezentacja wyników, dyskusja.</a:t>
            </a:r>
          </a:p>
        </p:txBody>
      </p:sp>
      <p:sp>
        <p:nvSpPr>
          <p:cNvPr id="32" name="TextBox 32"/>
          <p:cNvSpPr txBox="1"/>
          <p:nvPr/>
        </p:nvSpPr>
        <p:spPr>
          <a:xfrm>
            <a:off x="8580558" y="3961974"/>
            <a:ext cx="1806555" cy="477695"/>
          </a:xfrm>
          <a:prstGeom prst="rect">
            <a:avLst/>
          </a:prstGeom>
        </p:spPr>
        <p:txBody>
          <a:bodyPr lIns="0" tIns="0" rIns="0" bIns="0" rtlCol="0" anchor="t">
            <a:spAutoFit/>
          </a:bodyPr>
          <a:lstStyle/>
          <a:p>
            <a:pPr algn="ctr">
              <a:lnSpc>
                <a:spcPts val="1931"/>
              </a:lnSpc>
            </a:pPr>
            <a:r>
              <a:rPr lang="en-US" sz="1400" spc="137" dirty="0">
                <a:solidFill>
                  <a:srgbClr val="231F20"/>
                </a:solidFill>
                <a:latin typeface="DM Sans Bold"/>
              </a:rPr>
              <a:t>31-45 MINUTA LEKCJI</a:t>
            </a:r>
          </a:p>
        </p:txBody>
      </p:sp>
      <p:sp>
        <p:nvSpPr>
          <p:cNvPr id="33" name="Freeform 33"/>
          <p:cNvSpPr/>
          <p:nvPr/>
        </p:nvSpPr>
        <p:spPr>
          <a:xfrm rot="-10799999">
            <a:off x="-1819747" y="-4716160"/>
            <a:ext cx="5223385" cy="7292683"/>
          </a:xfrm>
          <a:custGeom>
            <a:avLst/>
            <a:gdLst/>
            <a:ahLst/>
            <a:cxnLst/>
            <a:rect l="l" t="t" r="r" b="b"/>
            <a:pathLst>
              <a:path w="7835077" h="10939025">
                <a:moveTo>
                  <a:pt x="0" y="0"/>
                </a:moveTo>
                <a:lnTo>
                  <a:pt x="7835076" y="0"/>
                </a:lnTo>
                <a:lnTo>
                  <a:pt x="7835076" y="10939026"/>
                </a:lnTo>
                <a:lnTo>
                  <a:pt x="0" y="109390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l-PL" sz="12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31623" y="-76200"/>
            <a:ext cx="12425223" cy="711599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chemeClr val="bg1"/>
          </a:solidFill>
        </p:spPr>
        <p:txBody>
          <a:bodyPr/>
          <a:lstStyle/>
          <a:p>
            <a:endParaRPr lang="pl-PL" sz="1200" dirty="0"/>
          </a:p>
        </p:txBody>
      </p:sp>
      <p:sp>
        <p:nvSpPr>
          <p:cNvPr id="3" name="Freeform 3"/>
          <p:cNvSpPr/>
          <p:nvPr/>
        </p:nvSpPr>
        <p:spPr>
          <a:xfrm rot="-10580377">
            <a:off x="6271427" y="-6206642"/>
            <a:ext cx="16024255" cy="16442799"/>
          </a:xfrm>
          <a:custGeom>
            <a:avLst/>
            <a:gdLst/>
            <a:ahLst/>
            <a:cxnLst/>
            <a:rect l="l" t="t" r="r" b="b"/>
            <a:pathLst>
              <a:path w="24036383" h="24664199">
                <a:moveTo>
                  <a:pt x="0" y="0"/>
                </a:moveTo>
                <a:lnTo>
                  <a:pt x="24036383" y="0"/>
                </a:lnTo>
                <a:lnTo>
                  <a:pt x="24036383" y="24664198"/>
                </a:lnTo>
                <a:lnTo>
                  <a:pt x="0" y="24664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l-PL" sz="1200"/>
          </a:p>
        </p:txBody>
      </p:sp>
      <p:sp>
        <p:nvSpPr>
          <p:cNvPr id="4" name="TextBox 4"/>
          <p:cNvSpPr txBox="1"/>
          <p:nvPr/>
        </p:nvSpPr>
        <p:spPr>
          <a:xfrm>
            <a:off x="131623" y="1289215"/>
            <a:ext cx="6134813" cy="4639283"/>
          </a:xfrm>
          <a:prstGeom prst="rect">
            <a:avLst/>
          </a:prstGeom>
        </p:spPr>
        <p:txBody>
          <a:bodyPr wrap="square" lIns="0" tIns="0" rIns="0" bIns="0" rtlCol="0" anchor="t">
            <a:spAutoFit/>
          </a:bodyPr>
          <a:lstStyle/>
          <a:p>
            <a:pPr marL="190510" indent="-190510">
              <a:lnSpc>
                <a:spcPct val="150000"/>
              </a:lnSpc>
              <a:buFont typeface="Arial" panose="020B0604020202020204" pitchFamily="34" charset="0"/>
              <a:buChar char="•"/>
            </a:pPr>
            <a:r>
              <a:rPr lang="pl-PL" sz="1200" dirty="0"/>
              <a:t>Niniejszy scenariusz lekcji został skonstruowany w taki sposób, aby nauczyciel mógł:</a:t>
            </a:r>
          </a:p>
          <a:p>
            <a:pPr marL="495325" lvl="1" indent="-190510">
              <a:lnSpc>
                <a:spcPct val="150000"/>
              </a:lnSpc>
              <a:buFont typeface="Arial" panose="020B0604020202020204" pitchFamily="34" charset="0"/>
              <a:buChar char="•"/>
            </a:pPr>
            <a:r>
              <a:rPr lang="pl-PL" sz="1200" dirty="0"/>
              <a:t>samodzielnie dostosowywać wybrane fragmenty tekstów stanowiących uzupełnienie prezentacji multimedialnej,</a:t>
            </a:r>
          </a:p>
          <a:p>
            <a:pPr marL="495325" lvl="1" indent="-190510">
              <a:lnSpc>
                <a:spcPct val="150000"/>
              </a:lnSpc>
              <a:buFont typeface="Arial" panose="020B0604020202020204" pitchFamily="34" charset="0"/>
              <a:buChar char="•"/>
            </a:pPr>
            <a:r>
              <a:rPr lang="pl-PL" sz="1200" dirty="0"/>
              <a:t>regulować tempo pracy zależnie od poziomu klasy i wiedzy uczniów biorących udział w lekcji.</a:t>
            </a:r>
          </a:p>
          <a:p>
            <a:pPr marL="190510" indent="-190510">
              <a:lnSpc>
                <a:spcPct val="150000"/>
              </a:lnSpc>
              <a:buFont typeface="Arial" panose="020B0604020202020204" pitchFamily="34" charset="0"/>
              <a:buChar char="•"/>
            </a:pPr>
            <a:r>
              <a:rPr lang="pl-PL" sz="1200" dirty="0"/>
              <a:t>Slajdy prezentacji opatrzono tekstem uzupełniającym, który stanowi materiał pomocniczy dla nauczyciela.</a:t>
            </a:r>
          </a:p>
          <a:p>
            <a:pPr marL="190510" indent="-190510">
              <a:lnSpc>
                <a:spcPct val="150000"/>
              </a:lnSpc>
              <a:buFont typeface="Arial" panose="020B0604020202020204" pitchFamily="34" charset="0"/>
              <a:buChar char="•"/>
            </a:pPr>
            <a:r>
              <a:rPr lang="pl-PL" sz="1200" dirty="0"/>
              <a:t>Nauczyciel może przeczytać tekst uzupełniający wprost lub podsumować go hasłowo, naprowadzając uczniów na samodzielne odnalezienie i sformułowanie wiedzy.</a:t>
            </a:r>
          </a:p>
          <a:p>
            <a:pPr marL="190510" indent="-190510">
              <a:lnSpc>
                <a:spcPct val="150000"/>
              </a:lnSpc>
              <a:buFont typeface="Arial" panose="020B0604020202020204" pitchFamily="34" charset="0"/>
              <a:buChar char="•"/>
            </a:pPr>
            <a:r>
              <a:rPr lang="pl-PL" sz="1200" dirty="0"/>
              <a:t>Po każdym bloku treści nauczyciel sprawdza nabycie określonych umiejętności i wiedzy przez uczniów (np. krótkim pytaniem, ćwiczeniem lub mini-podsumowaniem).</a:t>
            </a:r>
          </a:p>
          <a:p>
            <a:pPr marL="190510" indent="-190510">
              <a:lnSpc>
                <a:spcPct val="150000"/>
              </a:lnSpc>
              <a:buFont typeface="Arial" panose="020B0604020202020204" pitchFamily="34" charset="0"/>
              <a:buChar char="•"/>
            </a:pPr>
            <a:r>
              <a:rPr lang="pl-PL" sz="1200" dirty="0"/>
              <a:t>Możliwa jest również indywidualizacja pracy – nauczyciel może wybrać, czy korzysta z całego przygotowanego materiału, czy tylko z jego fragmentów.</a:t>
            </a:r>
          </a:p>
          <a:p>
            <a:pPr marL="190510" indent="-190510">
              <a:lnSpc>
                <a:spcPct val="150000"/>
              </a:lnSpc>
              <a:buFont typeface="Arial" panose="020B0604020202020204" pitchFamily="34" charset="0"/>
              <a:buChar char="•"/>
            </a:pPr>
            <a:r>
              <a:rPr lang="pl-PL" sz="1200" dirty="0"/>
              <a:t>To elastyczne podejście pozwala dostosować lekcję do konkretnej grupy uczniowskiej, sprzyja większemu zaangażowaniu uczniów oraz wspiera rozwój kluczowych kompetencji przedsiębiorczych, sprawdzając i utrwalając nowe treści na bieżąco podczas zajęć.</a:t>
            </a:r>
          </a:p>
          <a:p>
            <a:pPr algn="just">
              <a:lnSpc>
                <a:spcPts val="1849"/>
              </a:lnSpc>
              <a:spcBef>
                <a:spcPct val="0"/>
              </a:spcBef>
            </a:pPr>
            <a:endParaRPr lang="pl-PL" sz="933" b="1" spc="131" dirty="0">
              <a:solidFill>
                <a:srgbClr val="231F20"/>
              </a:solidFill>
              <a:latin typeface="DM Sans"/>
            </a:endParaRPr>
          </a:p>
        </p:txBody>
      </p:sp>
      <p:sp>
        <p:nvSpPr>
          <p:cNvPr id="5" name="TextBox 5"/>
          <p:cNvSpPr txBox="1"/>
          <p:nvPr/>
        </p:nvSpPr>
        <p:spPr>
          <a:xfrm>
            <a:off x="304800" y="177800"/>
            <a:ext cx="6134813" cy="934102"/>
          </a:xfrm>
          <a:prstGeom prst="rect">
            <a:avLst/>
          </a:prstGeom>
        </p:spPr>
        <p:txBody>
          <a:bodyPr wrap="square" lIns="0" tIns="0" rIns="0" bIns="0" rtlCol="0" anchor="t">
            <a:spAutoFit/>
          </a:bodyPr>
          <a:lstStyle/>
          <a:p>
            <a:pPr>
              <a:lnSpc>
                <a:spcPts val="8677"/>
              </a:lnSpc>
              <a:spcBef>
                <a:spcPct val="0"/>
              </a:spcBef>
            </a:pPr>
            <a:r>
              <a:rPr lang="pl-PL" sz="3334" b="1" spc="616" dirty="0">
                <a:solidFill>
                  <a:schemeClr val="tx2">
                    <a:lumMod val="50000"/>
                    <a:lumOff val="50000"/>
                  </a:schemeClr>
                </a:solidFill>
                <a:latin typeface="Arial" panose="020B0604020202020204" pitchFamily="34" charset="0"/>
                <a:cs typeface="Arial" panose="020B0604020202020204" pitchFamily="34" charset="0"/>
              </a:rPr>
              <a:t>DLA NAUCZYCIELA</a:t>
            </a:r>
            <a:endParaRPr lang="en-US" sz="3334" b="1" spc="616" dirty="0">
              <a:solidFill>
                <a:schemeClr val="tx2">
                  <a:lumMod val="50000"/>
                  <a:lumOff val="50000"/>
                </a:schemeClr>
              </a:solidFill>
              <a:latin typeface="Arial" panose="020B0604020202020204" pitchFamily="34" charset="0"/>
              <a:cs typeface="Arial" panose="020B0604020202020204" pitchFamily="34" charset="0"/>
            </a:endParaRPr>
          </a:p>
        </p:txBody>
      </p:sp>
      <p:sp>
        <p:nvSpPr>
          <p:cNvPr id="6" name="Freeform 6"/>
          <p:cNvSpPr/>
          <p:nvPr/>
        </p:nvSpPr>
        <p:spPr>
          <a:xfrm flipH="1">
            <a:off x="-3302000" y="5257800"/>
            <a:ext cx="7921063" cy="2376319"/>
          </a:xfrm>
          <a:custGeom>
            <a:avLst/>
            <a:gdLst/>
            <a:ahLst/>
            <a:cxnLst/>
            <a:rect l="l" t="t" r="r" b="b"/>
            <a:pathLst>
              <a:path w="11881594" h="3564478">
                <a:moveTo>
                  <a:pt x="11881594" y="0"/>
                </a:moveTo>
                <a:lnTo>
                  <a:pt x="0" y="0"/>
                </a:lnTo>
                <a:lnTo>
                  <a:pt x="0" y="3564478"/>
                </a:lnTo>
                <a:lnTo>
                  <a:pt x="11881594" y="3564478"/>
                </a:lnTo>
                <a:lnTo>
                  <a:pt x="118815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l-PL" sz="1200"/>
          </a:p>
        </p:txBody>
      </p:sp>
    </p:spTree>
    <p:extLst>
      <p:ext uri="{BB962C8B-B14F-4D97-AF65-F5344CB8AC3E}">
        <p14:creationId xmlns:p14="http://schemas.microsoft.com/office/powerpoint/2010/main" val="1200536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8"/>
          <p:cNvSpPr/>
          <p:nvPr/>
        </p:nvSpPr>
        <p:spPr>
          <a:xfrm rot="887923">
            <a:off x="-1718573" y="5518137"/>
            <a:ext cx="9184421" cy="9081724"/>
          </a:xfrm>
          <a:custGeom>
            <a:avLst/>
            <a:gdLst/>
            <a:ahLst/>
            <a:cxnLst/>
            <a:rect l="l" t="t" r="r" b="b"/>
            <a:pathLst>
              <a:path w="13977230" h="14342307">
                <a:moveTo>
                  <a:pt x="0" y="0"/>
                </a:moveTo>
                <a:lnTo>
                  <a:pt x="13977230" y="0"/>
                </a:lnTo>
                <a:lnTo>
                  <a:pt x="13977230" y="14342307"/>
                </a:lnTo>
                <a:lnTo>
                  <a:pt x="0" y="143423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l-PL" sz="1200"/>
          </a:p>
        </p:txBody>
      </p:sp>
      <p:sp>
        <p:nvSpPr>
          <p:cNvPr id="19" name="Freeform 19"/>
          <p:cNvSpPr/>
          <p:nvPr/>
        </p:nvSpPr>
        <p:spPr>
          <a:xfrm rot="887923">
            <a:off x="8051293" y="-2236522"/>
            <a:ext cx="4688387" cy="4810845"/>
          </a:xfrm>
          <a:custGeom>
            <a:avLst/>
            <a:gdLst/>
            <a:ahLst/>
            <a:cxnLst/>
            <a:rect l="l" t="t" r="r" b="b"/>
            <a:pathLst>
              <a:path w="7032580" h="7216267">
                <a:moveTo>
                  <a:pt x="0" y="0"/>
                </a:moveTo>
                <a:lnTo>
                  <a:pt x="7032580" y="0"/>
                </a:lnTo>
                <a:lnTo>
                  <a:pt x="7032580" y="7216267"/>
                </a:lnTo>
                <a:lnTo>
                  <a:pt x="0" y="72162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l-PL" sz="1200"/>
          </a:p>
        </p:txBody>
      </p:sp>
      <p:sp>
        <p:nvSpPr>
          <p:cNvPr id="20" name="TextBox 20"/>
          <p:cNvSpPr txBox="1"/>
          <p:nvPr/>
        </p:nvSpPr>
        <p:spPr>
          <a:xfrm>
            <a:off x="812801" y="653496"/>
            <a:ext cx="8127999" cy="953531"/>
          </a:xfrm>
          <a:prstGeom prst="rect">
            <a:avLst/>
          </a:prstGeom>
        </p:spPr>
        <p:txBody>
          <a:bodyPr wrap="square" lIns="0" tIns="0" rIns="0" bIns="0" rtlCol="0" anchor="t">
            <a:spAutoFit/>
          </a:bodyPr>
          <a:lstStyle/>
          <a:p>
            <a:pPr>
              <a:lnSpc>
                <a:spcPts val="8677"/>
              </a:lnSpc>
              <a:spcBef>
                <a:spcPct val="0"/>
              </a:spcBef>
            </a:pPr>
            <a:r>
              <a:rPr lang="pl-PL" sz="4000" b="1" spc="616" dirty="0">
                <a:solidFill>
                  <a:srgbClr val="231F20"/>
                </a:solidFill>
                <a:latin typeface="Arial" panose="020B0604020202020204" pitchFamily="34" charset="0"/>
                <a:cs typeface="Arial" panose="020B0604020202020204" pitchFamily="34" charset="0"/>
              </a:rPr>
              <a:t>1-5 MINUTA LEKCJI</a:t>
            </a:r>
            <a:endParaRPr lang="en-US" sz="4000" b="1" spc="616" dirty="0">
              <a:solidFill>
                <a:srgbClr val="231F20"/>
              </a:solidFill>
              <a:latin typeface="Arial" panose="020B0604020202020204" pitchFamily="34" charset="0"/>
              <a:cs typeface="Arial" panose="020B0604020202020204" pitchFamily="34" charset="0"/>
            </a:endParaRPr>
          </a:p>
        </p:txBody>
      </p:sp>
      <p:grpSp>
        <p:nvGrpSpPr>
          <p:cNvPr id="21" name="Group 21"/>
          <p:cNvGrpSpPr/>
          <p:nvPr/>
        </p:nvGrpSpPr>
        <p:grpSpPr>
          <a:xfrm>
            <a:off x="10888780" y="5379627"/>
            <a:ext cx="1396463" cy="1585147"/>
            <a:chOff x="0" y="0"/>
            <a:chExt cx="551689" cy="626231"/>
          </a:xfrm>
        </p:grpSpPr>
        <p:sp>
          <p:nvSpPr>
            <p:cNvPr id="22" name="Freeform 22"/>
            <p:cNvSpPr/>
            <p:nvPr/>
          </p:nvSpPr>
          <p:spPr>
            <a:xfrm>
              <a:off x="0" y="0"/>
              <a:ext cx="551689" cy="626231"/>
            </a:xfrm>
            <a:custGeom>
              <a:avLst/>
              <a:gdLst/>
              <a:ahLst/>
              <a:cxnLst/>
              <a:rect l="l" t="t" r="r" b="b"/>
              <a:pathLst>
                <a:path w="551689" h="626231">
                  <a:moveTo>
                    <a:pt x="0" y="0"/>
                  </a:moveTo>
                  <a:lnTo>
                    <a:pt x="551689" y="0"/>
                  </a:lnTo>
                  <a:lnTo>
                    <a:pt x="551689" y="626231"/>
                  </a:lnTo>
                  <a:lnTo>
                    <a:pt x="0" y="626231"/>
                  </a:lnTo>
                  <a:close/>
                </a:path>
              </a:pathLst>
            </a:custGeom>
            <a:solidFill>
              <a:srgbClr val="CCCCCC"/>
            </a:solidFill>
          </p:spPr>
          <p:txBody>
            <a:bodyPr/>
            <a:lstStyle/>
            <a:p>
              <a:endParaRPr lang="pl-PL" sz="1200"/>
            </a:p>
          </p:txBody>
        </p:sp>
        <p:sp>
          <p:nvSpPr>
            <p:cNvPr id="23" name="TextBox 23"/>
            <p:cNvSpPr txBox="1"/>
            <p:nvPr/>
          </p:nvSpPr>
          <p:spPr>
            <a:xfrm>
              <a:off x="0" y="-19050"/>
              <a:ext cx="551689" cy="645281"/>
            </a:xfrm>
            <a:prstGeom prst="rect">
              <a:avLst/>
            </a:prstGeom>
          </p:spPr>
          <p:txBody>
            <a:bodyPr lIns="33867" tIns="33867" rIns="33867" bIns="33867" rtlCol="0" anchor="ctr"/>
            <a:lstStyle/>
            <a:p>
              <a:pPr algn="ctr">
                <a:lnSpc>
                  <a:spcPts val="1906"/>
                </a:lnSpc>
              </a:pPr>
              <a:endParaRPr sz="1200"/>
            </a:p>
          </p:txBody>
        </p:sp>
      </p:grpSp>
      <p:grpSp>
        <p:nvGrpSpPr>
          <p:cNvPr id="24" name="Group 24"/>
          <p:cNvGrpSpPr/>
          <p:nvPr/>
        </p:nvGrpSpPr>
        <p:grpSpPr>
          <a:xfrm>
            <a:off x="-149612" y="-899347"/>
            <a:ext cx="1396463" cy="1585147"/>
            <a:chOff x="0" y="0"/>
            <a:chExt cx="551689" cy="626231"/>
          </a:xfrm>
        </p:grpSpPr>
        <p:sp>
          <p:nvSpPr>
            <p:cNvPr id="25" name="Freeform 25"/>
            <p:cNvSpPr/>
            <p:nvPr/>
          </p:nvSpPr>
          <p:spPr>
            <a:xfrm>
              <a:off x="0" y="0"/>
              <a:ext cx="551689" cy="626231"/>
            </a:xfrm>
            <a:custGeom>
              <a:avLst/>
              <a:gdLst/>
              <a:ahLst/>
              <a:cxnLst/>
              <a:rect l="l" t="t" r="r" b="b"/>
              <a:pathLst>
                <a:path w="551689" h="626231">
                  <a:moveTo>
                    <a:pt x="0" y="0"/>
                  </a:moveTo>
                  <a:lnTo>
                    <a:pt x="551689" y="0"/>
                  </a:lnTo>
                  <a:lnTo>
                    <a:pt x="551689" y="626231"/>
                  </a:lnTo>
                  <a:lnTo>
                    <a:pt x="0" y="626231"/>
                  </a:lnTo>
                  <a:close/>
                </a:path>
              </a:pathLst>
            </a:custGeom>
            <a:solidFill>
              <a:srgbClr val="CCCCCC"/>
            </a:solidFill>
          </p:spPr>
          <p:txBody>
            <a:bodyPr/>
            <a:lstStyle/>
            <a:p>
              <a:endParaRPr lang="pl-PL" sz="1200"/>
            </a:p>
          </p:txBody>
        </p:sp>
        <p:sp>
          <p:nvSpPr>
            <p:cNvPr id="26" name="TextBox 26"/>
            <p:cNvSpPr txBox="1"/>
            <p:nvPr/>
          </p:nvSpPr>
          <p:spPr>
            <a:xfrm>
              <a:off x="0" y="-19050"/>
              <a:ext cx="551689" cy="645281"/>
            </a:xfrm>
            <a:prstGeom prst="rect">
              <a:avLst/>
            </a:prstGeom>
          </p:spPr>
          <p:txBody>
            <a:bodyPr lIns="33867" tIns="33867" rIns="33867" bIns="33867" rtlCol="0" anchor="ctr"/>
            <a:lstStyle/>
            <a:p>
              <a:pPr algn="ctr">
                <a:lnSpc>
                  <a:spcPts val="1906"/>
                </a:lnSpc>
              </a:pPr>
              <a:endParaRPr sz="1200"/>
            </a:p>
          </p:txBody>
        </p:sp>
      </p:grpSp>
      <p:sp>
        <p:nvSpPr>
          <p:cNvPr id="32" name="TextBox 4"/>
          <p:cNvSpPr txBox="1"/>
          <p:nvPr/>
        </p:nvSpPr>
        <p:spPr>
          <a:xfrm>
            <a:off x="790713" y="1633961"/>
            <a:ext cx="8637855" cy="4498154"/>
          </a:xfrm>
          <a:prstGeom prst="rect">
            <a:avLst/>
          </a:prstGeom>
        </p:spPr>
        <p:txBody>
          <a:bodyPr wrap="square" lIns="0" tIns="0" rIns="0" bIns="0" rtlCol="0" anchor="t">
            <a:spAutoFit/>
          </a:bodyPr>
          <a:lstStyle/>
          <a:p>
            <a:pPr marL="228611" indent="-228611">
              <a:lnSpc>
                <a:spcPct val="150000"/>
              </a:lnSpc>
              <a:buFont typeface="+mj-lt"/>
              <a:buAutoNum type="arabicPeriod"/>
            </a:pPr>
            <a:r>
              <a:rPr lang="pl-PL" sz="1200" dirty="0">
                <a:cs typeface="Arial" panose="020B0604020202020204" pitchFamily="34" charset="0"/>
              </a:rPr>
              <a:t>Nauczyciel wita się z uczniami, sprawdza obecność w klasie według ustalonych zasad.</a:t>
            </a:r>
          </a:p>
          <a:p>
            <a:pPr marL="228611" indent="-228611">
              <a:lnSpc>
                <a:spcPct val="150000"/>
              </a:lnSpc>
              <a:buFont typeface="+mj-lt"/>
              <a:buAutoNum type="arabicPeriod"/>
            </a:pPr>
            <a:r>
              <a:rPr lang="pl-PL" sz="1200" dirty="0">
                <a:cs typeface="Arial" panose="020B0604020202020204" pitchFamily="34" charset="0"/>
              </a:rPr>
              <a:t>Nauczyciel przedstawia temat oraz cele lekcji:</a:t>
            </a:r>
            <a:br>
              <a:rPr lang="pl-PL" sz="1200" dirty="0">
                <a:cs typeface="Arial" panose="020B0604020202020204" pitchFamily="34" charset="0"/>
              </a:rPr>
            </a:br>
            <a:r>
              <a:rPr lang="pl-PL" sz="1867" b="1" i="1" dirty="0">
                <a:solidFill>
                  <a:schemeClr val="tx2">
                    <a:lumMod val="50000"/>
                    <a:lumOff val="50000"/>
                  </a:schemeClr>
                </a:solidFill>
                <a:cs typeface="Arial" panose="020B0604020202020204" pitchFamily="34" charset="0"/>
              </a:rPr>
              <a:t>Rynek finansowy</a:t>
            </a:r>
            <a:endParaRPr lang="pl-PL" sz="1600" b="1" i="1" dirty="0">
              <a:solidFill>
                <a:schemeClr val="tx2">
                  <a:lumMod val="50000"/>
                  <a:lumOff val="50000"/>
                </a:schemeClr>
              </a:solidFill>
              <a:cs typeface="Arial" panose="020B0604020202020204" pitchFamily="34" charset="0"/>
            </a:endParaRPr>
          </a:p>
          <a:p>
            <a:pPr marL="228611" indent="-228611">
              <a:lnSpc>
                <a:spcPct val="150000"/>
              </a:lnSpc>
              <a:buFont typeface="+mj-lt"/>
              <a:buAutoNum type="arabicPeriod"/>
            </a:pPr>
            <a:r>
              <a:rPr lang="pl-PL" sz="1200" dirty="0">
                <a:cs typeface="Arial" panose="020B0604020202020204" pitchFamily="34" charset="0"/>
              </a:rPr>
              <a:t>Nauczyciel określa 4 główne zagadnienia lekcji:</a:t>
            </a:r>
          </a:p>
          <a:p>
            <a:pPr marL="533427" lvl="1" indent="-228611">
              <a:lnSpc>
                <a:spcPct val="150000"/>
              </a:lnSpc>
              <a:buFont typeface="+mj-lt"/>
              <a:buAutoNum type="arabicPeriod"/>
            </a:pPr>
            <a:r>
              <a:rPr lang="pl-PL" sz="1200" i="1" dirty="0">
                <a:cs typeface="Arial" panose="020B0604020202020204" pitchFamily="34" charset="0"/>
              </a:rPr>
              <a:t>Definicja i podstawowe pojęcia</a:t>
            </a:r>
          </a:p>
          <a:p>
            <a:pPr marL="533427" lvl="1" indent="-228611">
              <a:lnSpc>
                <a:spcPct val="150000"/>
              </a:lnSpc>
              <a:buFont typeface="+mj-lt"/>
              <a:buAutoNum type="arabicPeriod"/>
            </a:pPr>
            <a:r>
              <a:rPr lang="pl-PL" sz="1200" i="1" dirty="0">
                <a:cs typeface="Arial" panose="020B0604020202020204" pitchFamily="34" charset="0"/>
              </a:rPr>
              <a:t>Funkcje rynku finansowego</a:t>
            </a:r>
          </a:p>
          <a:p>
            <a:pPr marL="533427" lvl="1" indent="-228611">
              <a:lnSpc>
                <a:spcPct val="150000"/>
              </a:lnSpc>
              <a:buFont typeface="+mj-lt"/>
              <a:buAutoNum type="arabicPeriod"/>
            </a:pPr>
            <a:r>
              <a:rPr lang="pl-PL" sz="1200" i="1" dirty="0">
                <a:cs typeface="Arial" panose="020B0604020202020204" pitchFamily="34" charset="0"/>
              </a:rPr>
              <a:t>Segmenty rynku finansowego</a:t>
            </a:r>
          </a:p>
          <a:p>
            <a:pPr marL="533427" lvl="1" indent="-228611">
              <a:lnSpc>
                <a:spcPct val="150000"/>
              </a:lnSpc>
              <a:buFont typeface="+mj-lt"/>
              <a:buAutoNum type="arabicPeriod"/>
            </a:pPr>
            <a:r>
              <a:rPr lang="pl-PL" sz="1200" i="1" dirty="0">
                <a:cs typeface="Arial" panose="020B0604020202020204" pitchFamily="34" charset="0"/>
              </a:rPr>
              <a:t>Ryzyko giełdowe</a:t>
            </a:r>
          </a:p>
          <a:p>
            <a:pPr marL="533427" lvl="1" indent="-228611">
              <a:lnSpc>
                <a:spcPct val="150000"/>
              </a:lnSpc>
              <a:buFont typeface="+mj-lt"/>
              <a:buAutoNum type="arabicPeriod"/>
            </a:pPr>
            <a:endParaRPr lang="pl-PL" sz="1200" i="1" dirty="0">
              <a:cs typeface="Arial" panose="020B0604020202020204" pitchFamily="34" charset="0"/>
            </a:endParaRPr>
          </a:p>
          <a:p>
            <a:pPr marL="228611" indent="-228611">
              <a:lnSpc>
                <a:spcPct val="150000"/>
              </a:lnSpc>
              <a:buFont typeface="+mj-lt"/>
              <a:buAutoNum type="arabicPeriod"/>
            </a:pPr>
            <a:r>
              <a:rPr lang="pl-PL" sz="1200" dirty="0">
                <a:cs typeface="Arial" panose="020B0604020202020204" pitchFamily="34" charset="0"/>
              </a:rPr>
              <a:t>Nauczyciel wyjaśnia, że podczas lekcji uczniowie zastaną zapoznani z funkcjonowaniem krajowego systemu finansowego, jego strukturą oraz rolą poszczególnych instytucji. Lekcja ma na celu rozwinięcie umiejętności analizy procesów zachodzących na rynku finansowym oraz oceny ich wpływu na gospodarkę.</a:t>
            </a:r>
          </a:p>
          <a:p>
            <a:pPr marL="228611" indent="-228611">
              <a:lnSpc>
                <a:spcPct val="150000"/>
              </a:lnSpc>
              <a:buFont typeface="+mj-lt"/>
              <a:buAutoNum type="arabicPeriod"/>
            </a:pPr>
            <a:r>
              <a:rPr lang="pl-PL" sz="1200" dirty="0">
                <a:cs typeface="Arial" panose="020B0604020202020204" pitchFamily="34" charset="0"/>
              </a:rPr>
              <a:t>Następnie nauczyciel zachęca uczniów do krótkiej rozmowy wprowadzającej – prosi, aby odpowiedzieli na pytanie:</a:t>
            </a:r>
            <a:br>
              <a:rPr lang="pl-PL" sz="1200" dirty="0">
                <a:cs typeface="Arial" panose="020B0604020202020204" pitchFamily="34" charset="0"/>
              </a:rPr>
            </a:br>
            <a:r>
              <a:rPr lang="pl-PL" sz="1200" b="1" dirty="0">
                <a:solidFill>
                  <a:schemeClr val="tx2">
                    <a:lumMod val="50000"/>
                    <a:lumOff val="50000"/>
                  </a:schemeClr>
                </a:solidFill>
                <a:cs typeface="Arial" panose="020B0604020202020204" pitchFamily="34" charset="0"/>
              </a:rPr>
              <a:t>Czy rynek finansowy i giełda to to samo? Z czym się kojarzą oba określenia? Czy ktoś był na giełdzie?</a:t>
            </a:r>
          </a:p>
          <a:p>
            <a:br>
              <a:rPr lang="pl-PL" sz="1200" dirty="0"/>
            </a:br>
            <a:endParaRPr lang="en-US" sz="1829" dirty="0">
              <a:solidFill>
                <a:srgbClr val="000000"/>
              </a:solidFill>
              <a:latin typeface="DM Sans Italics"/>
            </a:endParaRPr>
          </a:p>
        </p:txBody>
      </p:sp>
      <p:pic>
        <p:nvPicPr>
          <p:cNvPr id="3" name="Obraz 2">
            <a:extLst>
              <a:ext uri="{FF2B5EF4-FFF2-40B4-BE49-F238E27FC236}">
                <a16:creationId xmlns:a16="http://schemas.microsoft.com/office/drawing/2014/main" id="{617E63DD-F547-751F-525C-63577CA640C0}"/>
              </a:ext>
            </a:extLst>
          </p:cNvPr>
          <p:cNvPicPr>
            <a:picLocks noChangeAspect="1"/>
          </p:cNvPicPr>
          <p:nvPr/>
        </p:nvPicPr>
        <p:blipFill>
          <a:blip r:embed="rId4"/>
          <a:stretch>
            <a:fillRect/>
          </a:stretch>
        </p:blipFill>
        <p:spPr>
          <a:xfrm>
            <a:off x="9428568" y="354906"/>
            <a:ext cx="2000529" cy="1609950"/>
          </a:xfrm>
          <a:prstGeom prst="rect">
            <a:avLst/>
          </a:prstGeom>
        </p:spPr>
      </p:pic>
      <p:pic>
        <p:nvPicPr>
          <p:cNvPr id="5" name="Obraz 4">
            <a:extLst>
              <a:ext uri="{FF2B5EF4-FFF2-40B4-BE49-F238E27FC236}">
                <a16:creationId xmlns:a16="http://schemas.microsoft.com/office/drawing/2014/main" id="{8DF15D71-2832-A831-32FE-C78F6D17D49A}"/>
              </a:ext>
            </a:extLst>
          </p:cNvPr>
          <p:cNvPicPr>
            <a:picLocks noChangeAspect="1"/>
          </p:cNvPicPr>
          <p:nvPr/>
        </p:nvPicPr>
        <p:blipFill>
          <a:blip r:embed="rId5"/>
          <a:stretch>
            <a:fillRect/>
          </a:stretch>
        </p:blipFill>
        <p:spPr>
          <a:xfrm>
            <a:off x="9428568" y="2815529"/>
            <a:ext cx="2000529" cy="1590897"/>
          </a:xfrm>
          <a:prstGeom prst="rect">
            <a:avLst/>
          </a:prstGeom>
        </p:spPr>
      </p:pic>
      <p:pic>
        <p:nvPicPr>
          <p:cNvPr id="7" name="Obraz 6">
            <a:extLst>
              <a:ext uri="{FF2B5EF4-FFF2-40B4-BE49-F238E27FC236}">
                <a16:creationId xmlns:a16="http://schemas.microsoft.com/office/drawing/2014/main" id="{4AF4F96D-7075-48BB-8DA5-0619F9E934AE}"/>
              </a:ext>
            </a:extLst>
          </p:cNvPr>
          <p:cNvPicPr>
            <a:picLocks noChangeAspect="1"/>
          </p:cNvPicPr>
          <p:nvPr/>
        </p:nvPicPr>
        <p:blipFill>
          <a:blip r:embed="rId6"/>
          <a:stretch>
            <a:fillRect/>
          </a:stretch>
        </p:blipFill>
        <p:spPr>
          <a:xfrm>
            <a:off x="9428568" y="5072341"/>
            <a:ext cx="2000529" cy="143075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8"/>
          <p:cNvSpPr/>
          <p:nvPr/>
        </p:nvSpPr>
        <p:spPr>
          <a:xfrm rot="887923">
            <a:off x="-1727422" y="5753606"/>
            <a:ext cx="9318153" cy="9561538"/>
          </a:xfrm>
          <a:custGeom>
            <a:avLst/>
            <a:gdLst/>
            <a:ahLst/>
            <a:cxnLst/>
            <a:rect l="l" t="t" r="r" b="b"/>
            <a:pathLst>
              <a:path w="13977230" h="14342307">
                <a:moveTo>
                  <a:pt x="0" y="0"/>
                </a:moveTo>
                <a:lnTo>
                  <a:pt x="13977230" y="0"/>
                </a:lnTo>
                <a:lnTo>
                  <a:pt x="13977230" y="14342307"/>
                </a:lnTo>
                <a:lnTo>
                  <a:pt x="0" y="143423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l-PL" sz="1200"/>
          </a:p>
        </p:txBody>
      </p:sp>
      <p:sp>
        <p:nvSpPr>
          <p:cNvPr id="19" name="Freeform 19"/>
          <p:cNvSpPr/>
          <p:nvPr/>
        </p:nvSpPr>
        <p:spPr>
          <a:xfrm rot="887923">
            <a:off x="8434741" y="-2281255"/>
            <a:ext cx="4386194" cy="4562508"/>
          </a:xfrm>
          <a:custGeom>
            <a:avLst/>
            <a:gdLst/>
            <a:ahLst/>
            <a:cxnLst/>
            <a:rect l="l" t="t" r="r" b="b"/>
            <a:pathLst>
              <a:path w="7032580" h="7216267">
                <a:moveTo>
                  <a:pt x="0" y="0"/>
                </a:moveTo>
                <a:lnTo>
                  <a:pt x="7032580" y="0"/>
                </a:lnTo>
                <a:lnTo>
                  <a:pt x="7032580" y="7216267"/>
                </a:lnTo>
                <a:lnTo>
                  <a:pt x="0" y="72162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l-PL" sz="1200"/>
          </a:p>
        </p:txBody>
      </p:sp>
      <p:sp>
        <p:nvSpPr>
          <p:cNvPr id="20" name="TextBox 20"/>
          <p:cNvSpPr txBox="1"/>
          <p:nvPr/>
        </p:nvSpPr>
        <p:spPr>
          <a:xfrm>
            <a:off x="169980" y="1133007"/>
            <a:ext cx="10718800" cy="359009"/>
          </a:xfrm>
          <a:prstGeom prst="rect">
            <a:avLst/>
          </a:prstGeom>
        </p:spPr>
        <p:txBody>
          <a:bodyPr wrap="square" lIns="0" tIns="0" rIns="0" bIns="0" rtlCol="0" anchor="t">
            <a:spAutoFit/>
          </a:bodyPr>
          <a:lstStyle/>
          <a:p>
            <a:pPr>
              <a:spcBef>
                <a:spcPct val="0"/>
              </a:spcBef>
            </a:pPr>
            <a:r>
              <a:rPr lang="pl-PL" sz="2333" b="1" spc="616" dirty="0">
                <a:solidFill>
                  <a:srgbClr val="231F20"/>
                </a:solidFill>
                <a:latin typeface="Arial" panose="020B0604020202020204" pitchFamily="34" charset="0"/>
                <a:cs typeface="Arial" panose="020B0604020202020204" pitchFamily="34" charset="0"/>
              </a:rPr>
              <a:t>SLAJD 1: </a:t>
            </a:r>
            <a:r>
              <a:rPr lang="pl-PL" sz="2333" b="1" spc="616" dirty="0">
                <a:solidFill>
                  <a:schemeClr val="tx2">
                    <a:lumMod val="50000"/>
                    <a:lumOff val="50000"/>
                  </a:schemeClr>
                </a:solidFill>
                <a:latin typeface="Arial" panose="020B0604020202020204" pitchFamily="34" charset="0"/>
                <a:cs typeface="Arial" panose="020B0604020202020204" pitchFamily="34" charset="0"/>
              </a:rPr>
              <a:t>RYNEK FINANSOWY </a:t>
            </a:r>
            <a:r>
              <a:rPr lang="pl-PL" sz="2333" b="1" spc="616" dirty="0">
                <a:solidFill>
                  <a:srgbClr val="231F20"/>
                </a:solidFill>
                <a:latin typeface="Arial" panose="020B0604020202020204" pitchFamily="34" charset="0"/>
                <a:cs typeface="Arial" panose="020B0604020202020204" pitchFamily="34" charset="0"/>
              </a:rPr>
              <a:t>- DEFINICJA</a:t>
            </a:r>
            <a:endParaRPr lang="en-US" sz="2333" b="1" spc="616" dirty="0">
              <a:solidFill>
                <a:srgbClr val="231F20"/>
              </a:solidFill>
              <a:latin typeface="Arial" panose="020B0604020202020204" pitchFamily="34" charset="0"/>
              <a:cs typeface="Arial" panose="020B0604020202020204" pitchFamily="34" charset="0"/>
            </a:endParaRPr>
          </a:p>
        </p:txBody>
      </p:sp>
      <p:grpSp>
        <p:nvGrpSpPr>
          <p:cNvPr id="21" name="Group 21"/>
          <p:cNvGrpSpPr/>
          <p:nvPr/>
        </p:nvGrpSpPr>
        <p:grpSpPr>
          <a:xfrm>
            <a:off x="10888780" y="5379627"/>
            <a:ext cx="1396463" cy="1585147"/>
            <a:chOff x="0" y="0"/>
            <a:chExt cx="551689" cy="626231"/>
          </a:xfrm>
        </p:grpSpPr>
        <p:sp>
          <p:nvSpPr>
            <p:cNvPr id="22" name="Freeform 22"/>
            <p:cNvSpPr/>
            <p:nvPr/>
          </p:nvSpPr>
          <p:spPr>
            <a:xfrm>
              <a:off x="0" y="0"/>
              <a:ext cx="551689" cy="626231"/>
            </a:xfrm>
            <a:custGeom>
              <a:avLst/>
              <a:gdLst/>
              <a:ahLst/>
              <a:cxnLst/>
              <a:rect l="l" t="t" r="r" b="b"/>
              <a:pathLst>
                <a:path w="551689" h="626231">
                  <a:moveTo>
                    <a:pt x="0" y="0"/>
                  </a:moveTo>
                  <a:lnTo>
                    <a:pt x="551689" y="0"/>
                  </a:lnTo>
                  <a:lnTo>
                    <a:pt x="551689" y="626231"/>
                  </a:lnTo>
                  <a:lnTo>
                    <a:pt x="0" y="626231"/>
                  </a:lnTo>
                  <a:close/>
                </a:path>
              </a:pathLst>
            </a:custGeom>
            <a:solidFill>
              <a:srgbClr val="CCCCCC"/>
            </a:solidFill>
          </p:spPr>
          <p:txBody>
            <a:bodyPr/>
            <a:lstStyle/>
            <a:p>
              <a:endParaRPr lang="pl-PL" sz="1200"/>
            </a:p>
          </p:txBody>
        </p:sp>
        <p:sp>
          <p:nvSpPr>
            <p:cNvPr id="23" name="TextBox 23"/>
            <p:cNvSpPr txBox="1"/>
            <p:nvPr/>
          </p:nvSpPr>
          <p:spPr>
            <a:xfrm>
              <a:off x="0" y="-19050"/>
              <a:ext cx="551689" cy="645281"/>
            </a:xfrm>
            <a:prstGeom prst="rect">
              <a:avLst/>
            </a:prstGeom>
          </p:spPr>
          <p:txBody>
            <a:bodyPr lIns="33867" tIns="33867" rIns="33867" bIns="33867" rtlCol="0" anchor="ctr"/>
            <a:lstStyle/>
            <a:p>
              <a:pPr algn="ctr">
                <a:lnSpc>
                  <a:spcPts val="1906"/>
                </a:lnSpc>
              </a:pPr>
              <a:endParaRPr sz="1200"/>
            </a:p>
          </p:txBody>
        </p:sp>
      </p:grpSp>
      <p:grpSp>
        <p:nvGrpSpPr>
          <p:cNvPr id="24" name="Group 24"/>
          <p:cNvGrpSpPr/>
          <p:nvPr/>
        </p:nvGrpSpPr>
        <p:grpSpPr>
          <a:xfrm>
            <a:off x="-149612" y="-899347"/>
            <a:ext cx="1396463" cy="1585147"/>
            <a:chOff x="0" y="0"/>
            <a:chExt cx="551689" cy="626231"/>
          </a:xfrm>
        </p:grpSpPr>
        <p:sp>
          <p:nvSpPr>
            <p:cNvPr id="25" name="Freeform 25"/>
            <p:cNvSpPr/>
            <p:nvPr/>
          </p:nvSpPr>
          <p:spPr>
            <a:xfrm>
              <a:off x="0" y="0"/>
              <a:ext cx="551689" cy="626231"/>
            </a:xfrm>
            <a:custGeom>
              <a:avLst/>
              <a:gdLst/>
              <a:ahLst/>
              <a:cxnLst/>
              <a:rect l="l" t="t" r="r" b="b"/>
              <a:pathLst>
                <a:path w="551689" h="626231">
                  <a:moveTo>
                    <a:pt x="0" y="0"/>
                  </a:moveTo>
                  <a:lnTo>
                    <a:pt x="551689" y="0"/>
                  </a:lnTo>
                  <a:lnTo>
                    <a:pt x="551689" y="626231"/>
                  </a:lnTo>
                  <a:lnTo>
                    <a:pt x="0" y="626231"/>
                  </a:lnTo>
                  <a:close/>
                </a:path>
              </a:pathLst>
            </a:custGeom>
            <a:solidFill>
              <a:srgbClr val="CCCCCC"/>
            </a:solidFill>
          </p:spPr>
          <p:txBody>
            <a:bodyPr/>
            <a:lstStyle/>
            <a:p>
              <a:endParaRPr lang="pl-PL" sz="1200"/>
            </a:p>
          </p:txBody>
        </p:sp>
        <p:sp>
          <p:nvSpPr>
            <p:cNvPr id="26" name="TextBox 26"/>
            <p:cNvSpPr txBox="1"/>
            <p:nvPr/>
          </p:nvSpPr>
          <p:spPr>
            <a:xfrm>
              <a:off x="0" y="-19050"/>
              <a:ext cx="551689" cy="645281"/>
            </a:xfrm>
            <a:prstGeom prst="rect">
              <a:avLst/>
            </a:prstGeom>
          </p:spPr>
          <p:txBody>
            <a:bodyPr lIns="33867" tIns="33867" rIns="33867" bIns="33867" rtlCol="0" anchor="ctr"/>
            <a:lstStyle/>
            <a:p>
              <a:pPr algn="ctr">
                <a:lnSpc>
                  <a:spcPts val="1906"/>
                </a:lnSpc>
              </a:pPr>
              <a:endParaRPr sz="1200"/>
            </a:p>
          </p:txBody>
        </p:sp>
      </p:grpSp>
      <p:sp>
        <p:nvSpPr>
          <p:cNvPr id="12" name="TextBox 11"/>
          <p:cNvSpPr txBox="1"/>
          <p:nvPr/>
        </p:nvSpPr>
        <p:spPr>
          <a:xfrm>
            <a:off x="77989" y="1791897"/>
            <a:ext cx="11606011" cy="3246914"/>
          </a:xfrm>
          <a:prstGeom prst="rect">
            <a:avLst/>
          </a:prstGeom>
        </p:spPr>
        <p:txBody>
          <a:bodyPr wrap="square" lIns="0" tIns="0" rIns="0" bIns="0" rtlCol="0" anchor="t">
            <a:spAutoFit/>
          </a:bodyPr>
          <a:lstStyle/>
          <a:p>
            <a:pPr marL="304815" indent="-304815">
              <a:lnSpc>
                <a:spcPct val="200000"/>
              </a:lnSpc>
              <a:buFont typeface="Arial" panose="020B0604020202020204" pitchFamily="34" charset="0"/>
              <a:buChar char="•"/>
            </a:pPr>
            <a:r>
              <a:rPr lang="pl-PL" spc="189" dirty="0">
                <a:cs typeface="Arial" panose="020B0604020202020204" pitchFamily="34" charset="0"/>
              </a:rPr>
              <a:t>Jest miejscem, na którym są zawierane transakcje kupna i sprzedaży różnych form kapitału pieniężnego, na różne terminy w oparciu o instrumenty finansowe.</a:t>
            </a:r>
          </a:p>
          <a:p>
            <a:pPr marL="304815" indent="-304815">
              <a:lnSpc>
                <a:spcPct val="200000"/>
              </a:lnSpc>
              <a:buFont typeface="Arial" panose="020B0604020202020204" pitchFamily="34" charset="0"/>
              <a:buChar char="•"/>
            </a:pPr>
            <a:r>
              <a:rPr lang="pl-PL" dirty="0"/>
              <a:t>Uczestnikami rynku finansowego są z jednej strony podmioty potrzebujące kapitału, kreujące popyt, natomiast z drugiej strony – podmioty dysponujące nadwyżkami finansowymi, kreujące podaż kapitału.</a:t>
            </a:r>
            <a:r>
              <a:rPr lang="pl-PL" spc="189" dirty="0">
                <a:cs typeface="Arial" panose="020B0604020202020204" pitchFamily="34" charset="0"/>
              </a:rPr>
              <a:t> </a:t>
            </a:r>
          </a:p>
          <a:p>
            <a:pPr marL="304815" indent="-304815">
              <a:lnSpc>
                <a:spcPct val="200000"/>
              </a:lnSpc>
              <a:buFont typeface="Arial" panose="020B0604020202020204" pitchFamily="34" charset="0"/>
              <a:buChar char="•"/>
            </a:pPr>
            <a:r>
              <a:rPr lang="pl-PL" dirty="0"/>
              <a:t>Na współczesnym rynku finansowym istnieje wiele instrumentów finansowych, co pozwala przedsiębiorstwom na zbudowanie optymalnej struktury finansowania a inwestorom lokować wolne środki przy dowolnym poziomie ryzyka</a:t>
            </a:r>
            <a:r>
              <a:rPr lang="pl-PL" spc="189" dirty="0">
                <a:cs typeface="Arial" panose="020B0604020202020204" pitchFamily="34" charset="0"/>
              </a:rPr>
              <a:t> </a:t>
            </a:r>
            <a:endParaRPr lang="en-US" spc="189" dirty="0">
              <a:cs typeface="Arial" panose="020B0604020202020204" pitchFamily="34" charset="0"/>
            </a:endParaRPr>
          </a:p>
        </p:txBody>
      </p:sp>
    </p:spTree>
    <p:extLst>
      <p:ext uri="{BB962C8B-B14F-4D97-AF65-F5344CB8AC3E}">
        <p14:creationId xmlns:p14="http://schemas.microsoft.com/office/powerpoint/2010/main" val="526289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8"/>
          <p:cNvSpPr/>
          <p:nvPr/>
        </p:nvSpPr>
        <p:spPr>
          <a:xfrm rot="887923">
            <a:off x="-2438623" y="5882858"/>
            <a:ext cx="9318153" cy="9561538"/>
          </a:xfrm>
          <a:custGeom>
            <a:avLst/>
            <a:gdLst/>
            <a:ahLst/>
            <a:cxnLst/>
            <a:rect l="l" t="t" r="r" b="b"/>
            <a:pathLst>
              <a:path w="13977230" h="14342307">
                <a:moveTo>
                  <a:pt x="0" y="0"/>
                </a:moveTo>
                <a:lnTo>
                  <a:pt x="13977230" y="0"/>
                </a:lnTo>
                <a:lnTo>
                  <a:pt x="13977230" y="14342307"/>
                </a:lnTo>
                <a:lnTo>
                  <a:pt x="0" y="143423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l-PL" sz="1200"/>
          </a:p>
        </p:txBody>
      </p:sp>
      <p:sp>
        <p:nvSpPr>
          <p:cNvPr id="19" name="Freeform 19"/>
          <p:cNvSpPr/>
          <p:nvPr/>
        </p:nvSpPr>
        <p:spPr>
          <a:xfrm rot="887923">
            <a:off x="9052255" y="-2885733"/>
            <a:ext cx="4688387" cy="4810845"/>
          </a:xfrm>
          <a:custGeom>
            <a:avLst/>
            <a:gdLst/>
            <a:ahLst/>
            <a:cxnLst/>
            <a:rect l="l" t="t" r="r" b="b"/>
            <a:pathLst>
              <a:path w="7032580" h="7216267">
                <a:moveTo>
                  <a:pt x="0" y="0"/>
                </a:moveTo>
                <a:lnTo>
                  <a:pt x="7032580" y="0"/>
                </a:lnTo>
                <a:lnTo>
                  <a:pt x="7032580" y="7216267"/>
                </a:lnTo>
                <a:lnTo>
                  <a:pt x="0" y="72162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l-PL" sz="1200"/>
          </a:p>
        </p:txBody>
      </p:sp>
      <p:sp>
        <p:nvSpPr>
          <p:cNvPr id="20" name="TextBox 20"/>
          <p:cNvSpPr txBox="1"/>
          <p:nvPr/>
        </p:nvSpPr>
        <p:spPr>
          <a:xfrm>
            <a:off x="190097" y="832002"/>
            <a:ext cx="9461903" cy="307777"/>
          </a:xfrm>
          <a:prstGeom prst="rect">
            <a:avLst/>
          </a:prstGeom>
        </p:spPr>
        <p:txBody>
          <a:bodyPr wrap="square" lIns="0" tIns="0" rIns="0" bIns="0" rtlCol="0" anchor="t">
            <a:spAutoFit/>
          </a:bodyPr>
          <a:lstStyle/>
          <a:p>
            <a:pPr>
              <a:spcBef>
                <a:spcPct val="0"/>
              </a:spcBef>
            </a:pPr>
            <a:r>
              <a:rPr lang="pl-PL" sz="2000" b="1" spc="616" dirty="0">
                <a:solidFill>
                  <a:srgbClr val="231F20"/>
                </a:solidFill>
                <a:latin typeface="Arial" panose="020B0604020202020204" pitchFamily="34" charset="0"/>
                <a:cs typeface="Arial" panose="020B0604020202020204" pitchFamily="34" charset="0"/>
              </a:rPr>
              <a:t>Materiał uzupełniający dla nauczyciela- slajd 1</a:t>
            </a:r>
            <a:endParaRPr lang="en-US" sz="2000" b="1" spc="616" dirty="0">
              <a:solidFill>
                <a:srgbClr val="231F20"/>
              </a:solidFill>
              <a:latin typeface="Arial" panose="020B0604020202020204" pitchFamily="34" charset="0"/>
              <a:cs typeface="Arial" panose="020B0604020202020204" pitchFamily="34" charset="0"/>
            </a:endParaRPr>
          </a:p>
        </p:txBody>
      </p:sp>
      <p:grpSp>
        <p:nvGrpSpPr>
          <p:cNvPr id="21" name="Group 21"/>
          <p:cNvGrpSpPr/>
          <p:nvPr/>
        </p:nvGrpSpPr>
        <p:grpSpPr>
          <a:xfrm>
            <a:off x="10888780" y="5379627"/>
            <a:ext cx="1396463" cy="1585147"/>
            <a:chOff x="0" y="0"/>
            <a:chExt cx="551689" cy="626231"/>
          </a:xfrm>
        </p:grpSpPr>
        <p:sp>
          <p:nvSpPr>
            <p:cNvPr id="22" name="Freeform 22"/>
            <p:cNvSpPr/>
            <p:nvPr/>
          </p:nvSpPr>
          <p:spPr>
            <a:xfrm>
              <a:off x="0" y="0"/>
              <a:ext cx="551689" cy="626231"/>
            </a:xfrm>
            <a:custGeom>
              <a:avLst/>
              <a:gdLst/>
              <a:ahLst/>
              <a:cxnLst/>
              <a:rect l="l" t="t" r="r" b="b"/>
              <a:pathLst>
                <a:path w="551689" h="626231">
                  <a:moveTo>
                    <a:pt x="0" y="0"/>
                  </a:moveTo>
                  <a:lnTo>
                    <a:pt x="551689" y="0"/>
                  </a:lnTo>
                  <a:lnTo>
                    <a:pt x="551689" y="626231"/>
                  </a:lnTo>
                  <a:lnTo>
                    <a:pt x="0" y="626231"/>
                  </a:lnTo>
                  <a:close/>
                </a:path>
              </a:pathLst>
            </a:custGeom>
            <a:solidFill>
              <a:srgbClr val="CCCCCC"/>
            </a:solidFill>
          </p:spPr>
          <p:txBody>
            <a:bodyPr/>
            <a:lstStyle/>
            <a:p>
              <a:endParaRPr lang="pl-PL" sz="1200"/>
            </a:p>
          </p:txBody>
        </p:sp>
        <p:sp>
          <p:nvSpPr>
            <p:cNvPr id="23" name="TextBox 23"/>
            <p:cNvSpPr txBox="1"/>
            <p:nvPr/>
          </p:nvSpPr>
          <p:spPr>
            <a:xfrm>
              <a:off x="0" y="-19050"/>
              <a:ext cx="551689" cy="645281"/>
            </a:xfrm>
            <a:prstGeom prst="rect">
              <a:avLst/>
            </a:prstGeom>
          </p:spPr>
          <p:txBody>
            <a:bodyPr lIns="33867" tIns="33867" rIns="33867" bIns="33867" rtlCol="0" anchor="ctr"/>
            <a:lstStyle/>
            <a:p>
              <a:pPr algn="ctr">
                <a:lnSpc>
                  <a:spcPts val="1906"/>
                </a:lnSpc>
              </a:pPr>
              <a:endParaRPr sz="1200"/>
            </a:p>
          </p:txBody>
        </p:sp>
      </p:grpSp>
      <p:grpSp>
        <p:nvGrpSpPr>
          <p:cNvPr id="24" name="Group 24"/>
          <p:cNvGrpSpPr/>
          <p:nvPr/>
        </p:nvGrpSpPr>
        <p:grpSpPr>
          <a:xfrm>
            <a:off x="-149612" y="-899347"/>
            <a:ext cx="1396463" cy="1585147"/>
            <a:chOff x="0" y="0"/>
            <a:chExt cx="551689" cy="626231"/>
          </a:xfrm>
        </p:grpSpPr>
        <p:sp>
          <p:nvSpPr>
            <p:cNvPr id="25" name="Freeform 25"/>
            <p:cNvSpPr/>
            <p:nvPr/>
          </p:nvSpPr>
          <p:spPr>
            <a:xfrm>
              <a:off x="0" y="0"/>
              <a:ext cx="551689" cy="626231"/>
            </a:xfrm>
            <a:custGeom>
              <a:avLst/>
              <a:gdLst/>
              <a:ahLst/>
              <a:cxnLst/>
              <a:rect l="l" t="t" r="r" b="b"/>
              <a:pathLst>
                <a:path w="551689" h="626231">
                  <a:moveTo>
                    <a:pt x="0" y="0"/>
                  </a:moveTo>
                  <a:lnTo>
                    <a:pt x="551689" y="0"/>
                  </a:lnTo>
                  <a:lnTo>
                    <a:pt x="551689" y="626231"/>
                  </a:lnTo>
                  <a:lnTo>
                    <a:pt x="0" y="626231"/>
                  </a:lnTo>
                  <a:close/>
                </a:path>
              </a:pathLst>
            </a:custGeom>
            <a:solidFill>
              <a:srgbClr val="CCCCCC"/>
            </a:solidFill>
          </p:spPr>
          <p:txBody>
            <a:bodyPr/>
            <a:lstStyle/>
            <a:p>
              <a:endParaRPr lang="pl-PL" sz="1200"/>
            </a:p>
          </p:txBody>
        </p:sp>
        <p:sp>
          <p:nvSpPr>
            <p:cNvPr id="26" name="TextBox 26"/>
            <p:cNvSpPr txBox="1"/>
            <p:nvPr/>
          </p:nvSpPr>
          <p:spPr>
            <a:xfrm>
              <a:off x="0" y="-19050"/>
              <a:ext cx="551689" cy="645281"/>
            </a:xfrm>
            <a:prstGeom prst="rect">
              <a:avLst/>
            </a:prstGeom>
          </p:spPr>
          <p:txBody>
            <a:bodyPr lIns="33867" tIns="33867" rIns="33867" bIns="33867" rtlCol="0" anchor="ctr"/>
            <a:lstStyle/>
            <a:p>
              <a:pPr algn="ctr">
                <a:lnSpc>
                  <a:spcPts val="1906"/>
                </a:lnSpc>
              </a:pPr>
              <a:endParaRPr sz="1200"/>
            </a:p>
          </p:txBody>
        </p:sp>
      </p:grpSp>
      <p:sp>
        <p:nvSpPr>
          <p:cNvPr id="12" name="TextBox 11"/>
          <p:cNvSpPr txBox="1"/>
          <p:nvPr/>
        </p:nvSpPr>
        <p:spPr>
          <a:xfrm>
            <a:off x="190097" y="1206885"/>
            <a:ext cx="10560453" cy="5479192"/>
          </a:xfrm>
          <a:prstGeom prst="rect">
            <a:avLst/>
          </a:prstGeom>
        </p:spPr>
        <p:txBody>
          <a:bodyPr wrap="square" lIns="0" tIns="0" rIns="0" bIns="0" rtlCol="0" anchor="t">
            <a:spAutoFit/>
          </a:bodyPr>
          <a:lstStyle/>
          <a:p>
            <a:pPr>
              <a:lnSpc>
                <a:spcPct val="150000"/>
              </a:lnSpc>
            </a:pPr>
            <a:r>
              <a:rPr lang="pl-PL" sz="1400" b="0" i="0" dirty="0">
                <a:solidFill>
                  <a:srgbClr val="1F1F1F"/>
                </a:solidFill>
                <a:effectLst/>
              </a:rPr>
              <a:t> Rynek finansowy spełnia następujące funkcje:</a:t>
            </a:r>
          </a:p>
          <a:p>
            <a:pPr>
              <a:lnSpc>
                <a:spcPct val="150000"/>
              </a:lnSpc>
            </a:pPr>
            <a:r>
              <a:rPr lang="pl-PL" sz="1400" b="1" i="0" dirty="0">
                <a:solidFill>
                  <a:srgbClr val="1F1F1F"/>
                </a:solidFill>
                <a:effectLst/>
              </a:rPr>
              <a:t>Mobilizacja kapitału </a:t>
            </a:r>
            <a:r>
              <a:rPr lang="pl-PL" sz="1400" b="0" i="0" dirty="0">
                <a:solidFill>
                  <a:srgbClr val="1F1F1F"/>
                </a:solidFill>
                <a:effectLst/>
              </a:rPr>
              <a:t>– następuje transformacja oszczędności w inwestycje. Podejmujący decyzję o rezygnacji z bieżącej konsumpcji na rzecz inwestycji mają szansę na zysk stanowiący nagrodę za obecne wyrzeczenia i podjęcie ryzyka.</a:t>
            </a:r>
          </a:p>
          <a:p>
            <a:pPr>
              <a:lnSpc>
                <a:spcPct val="150000"/>
              </a:lnSpc>
            </a:pPr>
            <a:r>
              <a:rPr lang="pl-PL" sz="1400" b="1" i="0" dirty="0">
                <a:solidFill>
                  <a:srgbClr val="1F1F1F"/>
                </a:solidFill>
                <a:effectLst/>
              </a:rPr>
              <a:t>Alokacja kapitału </a:t>
            </a:r>
            <a:r>
              <a:rPr lang="pl-PL" sz="1400" b="0" i="0" dirty="0">
                <a:solidFill>
                  <a:srgbClr val="1F1F1F"/>
                </a:solidFill>
                <a:effectLst/>
              </a:rPr>
              <a:t>– przepływ środków finansowych następuje tam, gdzie mogą być najbardziej potrzebne. Zyskują na tym te sektory gospodarki lub podmioty,</a:t>
            </a:r>
          </a:p>
          <a:p>
            <a:pPr>
              <a:lnSpc>
                <a:spcPct val="150000"/>
              </a:lnSpc>
            </a:pPr>
            <a:r>
              <a:rPr lang="pl-PL" sz="1400" b="0" i="0" dirty="0">
                <a:solidFill>
                  <a:srgbClr val="1F1F1F"/>
                </a:solidFill>
                <a:effectLst/>
              </a:rPr>
              <a:t>które zapewniają najbardziej efektywne wykorzystanie kapitału.</a:t>
            </a:r>
          </a:p>
          <a:p>
            <a:pPr>
              <a:lnSpc>
                <a:spcPct val="150000"/>
              </a:lnSpc>
            </a:pPr>
            <a:r>
              <a:rPr lang="pl-PL" sz="1400" b="1" i="0" dirty="0">
                <a:solidFill>
                  <a:srgbClr val="1F1F1F"/>
                </a:solidFill>
                <a:effectLst/>
              </a:rPr>
              <a:t>Obrót pieniężny </a:t>
            </a:r>
            <a:r>
              <a:rPr lang="pl-PL" sz="1400" b="0" i="0" dirty="0">
                <a:solidFill>
                  <a:srgbClr val="1F1F1F"/>
                </a:solidFill>
                <a:effectLst/>
              </a:rPr>
              <a:t>– instytucje rynku finansowego i instrumenty finansowe umożliwiają szybki, bezpieczny, sprawny i tani przepływ kapitału pomiędzy różnymi miejscami.</a:t>
            </a:r>
          </a:p>
          <a:p>
            <a:pPr>
              <a:lnSpc>
                <a:spcPct val="150000"/>
              </a:lnSpc>
            </a:pPr>
            <a:r>
              <a:rPr lang="pl-PL" sz="1400" b="0" i="0" dirty="0">
                <a:solidFill>
                  <a:srgbClr val="1F1F1F"/>
                </a:solidFill>
                <a:effectLst/>
              </a:rPr>
              <a:t> </a:t>
            </a:r>
            <a:r>
              <a:rPr lang="pl-PL" sz="1400" b="1" i="0" dirty="0">
                <a:solidFill>
                  <a:srgbClr val="1F1F1F"/>
                </a:solidFill>
                <a:effectLst/>
              </a:rPr>
              <a:t>Wycena kapitału i ryzyka </a:t>
            </a:r>
            <a:r>
              <a:rPr lang="pl-PL" sz="1400" b="0" i="0" dirty="0">
                <a:solidFill>
                  <a:srgbClr val="1F1F1F"/>
                </a:solidFill>
                <a:effectLst/>
              </a:rPr>
              <a:t>– inwestycje finansowe wiążą się z ryzykiem, które wynika z niepewności efektów inwestycji. Efektywny rynek finansowy, na którym istnieje wiele możliwości inwestycyjnych pozwala na obiektywną ocenę efektów inwestycji i związanego z nią ryzyka.</a:t>
            </a:r>
          </a:p>
          <a:p>
            <a:pPr>
              <a:lnSpc>
                <a:spcPct val="150000"/>
              </a:lnSpc>
            </a:pPr>
            <a:r>
              <a:rPr lang="pl-PL" sz="1400" b="1" i="0" dirty="0">
                <a:solidFill>
                  <a:srgbClr val="1F1F1F"/>
                </a:solidFill>
                <a:effectLst/>
              </a:rPr>
              <a:t>Barometr koniunktury </a:t>
            </a:r>
            <a:r>
              <a:rPr lang="pl-PL" sz="1400" b="0" i="0" dirty="0">
                <a:solidFill>
                  <a:srgbClr val="1F1F1F"/>
                </a:solidFill>
                <a:effectLst/>
              </a:rPr>
              <a:t>– sytuacja na rynku finansowym jest pochodną ogólnej sytuacji w gospodarce i finansach publicznych. Może też dawać sygnały wyprzedzające o zmianach koniunktury. </a:t>
            </a:r>
          </a:p>
          <a:p>
            <a:pPr>
              <a:lnSpc>
                <a:spcPct val="150000"/>
              </a:lnSpc>
            </a:pPr>
            <a:endParaRPr lang="pl-PL" sz="1400" dirty="0">
              <a:solidFill>
                <a:srgbClr val="1F1F1F"/>
              </a:solidFill>
            </a:endParaRPr>
          </a:p>
          <a:p>
            <a:pPr>
              <a:lnSpc>
                <a:spcPct val="150000"/>
              </a:lnSpc>
            </a:pPr>
            <a:r>
              <a:rPr lang="pl-PL" sz="1400" b="1" i="0" dirty="0">
                <a:solidFill>
                  <a:srgbClr val="1F1F1F"/>
                </a:solidFill>
                <a:effectLst/>
              </a:rPr>
              <a:t>Giełda papierów wartościowych </a:t>
            </a:r>
            <a:r>
              <a:rPr lang="pl-PL" sz="1400" b="0" i="0" dirty="0">
                <a:solidFill>
                  <a:srgbClr val="1F1F1F"/>
                </a:solidFill>
                <a:effectLst/>
              </a:rPr>
              <a:t>– rynek regulowany, na którym dokonuje się transakcji kupna-sprzedaży instrumentów finansowych dopuszczonych do obrotu; przede wszystkim zbywalnych papierów wartościowych oraz instrumentów pochodnych</a:t>
            </a:r>
            <a:r>
              <a:rPr lang="pl-PL" sz="1100" b="0" i="0" dirty="0">
                <a:solidFill>
                  <a:srgbClr val="1F1F1F"/>
                </a:solidFill>
                <a:effectLst/>
                <a:latin typeface="Google Sans"/>
              </a:rPr>
              <a:t>.</a:t>
            </a:r>
            <a:br>
              <a:rPr lang="pl-PL" sz="1100" dirty="0"/>
            </a:br>
            <a:endParaRPr lang="pl-PL" sz="1100" dirty="0">
              <a:latin typeface="Arial" panose="020B0604020202020204" pitchFamily="34" charset="0"/>
              <a:cs typeface="Arial" panose="020B0604020202020204" pitchFamily="34" charset="0"/>
            </a:endParaRPr>
          </a:p>
          <a:p>
            <a:pPr>
              <a:lnSpc>
                <a:spcPct val="150000"/>
              </a:lnSpc>
            </a:pPr>
            <a:endParaRPr lang="pl-PL" sz="1867"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7486845"/>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akiet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567</TotalTime>
  <Words>3461</Words>
  <Application>Microsoft Office PowerPoint</Application>
  <PresentationFormat>Panoramiczny</PresentationFormat>
  <Paragraphs>245</Paragraphs>
  <Slides>31</Slides>
  <Notes>0</Notes>
  <HiddenSlides>0</HiddenSlides>
  <MMClips>0</MMClips>
  <ScaleCrop>false</ScaleCrop>
  <HeadingPairs>
    <vt:vector size="6" baseType="variant">
      <vt:variant>
        <vt:lpstr>Używane czcionki</vt:lpstr>
      </vt:variant>
      <vt:variant>
        <vt:i4>13</vt:i4>
      </vt:variant>
      <vt:variant>
        <vt:lpstr>Motyw</vt:lpstr>
      </vt:variant>
      <vt:variant>
        <vt:i4>2</vt:i4>
      </vt:variant>
      <vt:variant>
        <vt:lpstr>Tytuły slajdów</vt:lpstr>
      </vt:variant>
      <vt:variant>
        <vt:i4>31</vt:i4>
      </vt:variant>
    </vt:vector>
  </HeadingPairs>
  <TitlesOfParts>
    <vt:vector size="46" baseType="lpstr">
      <vt:lpstr>Aptos</vt:lpstr>
      <vt:lpstr>Aptos Display</vt:lpstr>
      <vt:lpstr>Arial</vt:lpstr>
      <vt:lpstr>Calibri</vt:lpstr>
      <vt:lpstr>DM Sans</vt:lpstr>
      <vt:lpstr>DM Sans Bold</vt:lpstr>
      <vt:lpstr>DM Sans Italics</vt:lpstr>
      <vt:lpstr>Google Sans</vt:lpstr>
      <vt:lpstr>Montserrat Classic Bold</vt:lpstr>
      <vt:lpstr>Oswald Bold</vt:lpstr>
      <vt:lpstr>Oswald Bold Italics</vt:lpstr>
      <vt:lpstr>Times New Roman</vt:lpstr>
      <vt:lpstr>Wingdings</vt:lpstr>
      <vt:lpstr>Motyw pakietu Office</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SLAJD 3: Segmenty rynku finansowego</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SLAJD 9: Giełda Papierów Wartościowych</vt:lpstr>
      <vt:lpstr>Prezentacja programu PowerPoint</vt:lpstr>
      <vt:lpstr>SLAJD 10: Funkcje giełdy w gospodarce </vt:lpstr>
      <vt:lpstr>SLAJD 11: Ryzyko na rynku kapitałowym </vt:lpstr>
      <vt:lpstr>SLAJD 12: Ryzyko na rynku kapitałowym (ujęcie mikro)</vt:lpstr>
      <vt:lpstr>SLAJD 13: Ryzyko na rynku kapitałowym (ujęcie makro)</vt:lpstr>
      <vt:lpstr>SLAJD 14: Architektura rynku kapitałowego</vt:lpstr>
      <vt:lpstr>Prezentacja programu PowerPoint</vt:lpstr>
      <vt:lpstr>Ćwiczenie</vt:lpstr>
      <vt:lpstr>BIBLIOGRAFIA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Urszula Anisiewicz</dc:creator>
  <cp:lastModifiedBy>Urszula Anisiewicz</cp:lastModifiedBy>
  <cp:revision>47</cp:revision>
  <dcterms:created xsi:type="dcterms:W3CDTF">2025-08-05T12:59:02Z</dcterms:created>
  <dcterms:modified xsi:type="dcterms:W3CDTF">2025-09-19T12:16:03Z</dcterms:modified>
</cp:coreProperties>
</file>