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75" r:id="rId5"/>
    <p:sldId id="259" r:id="rId6"/>
    <p:sldId id="280" r:id="rId7"/>
    <p:sldId id="260" r:id="rId8"/>
    <p:sldId id="278" r:id="rId9"/>
    <p:sldId id="301" r:id="rId10"/>
    <p:sldId id="302" r:id="rId11"/>
    <p:sldId id="303" r:id="rId12"/>
    <p:sldId id="304" r:id="rId13"/>
    <p:sldId id="305" r:id="rId14"/>
    <p:sldId id="281" r:id="rId15"/>
    <p:sldId id="306" r:id="rId16"/>
    <p:sldId id="307" r:id="rId17"/>
    <p:sldId id="308" r:id="rId18"/>
    <p:sldId id="309" r:id="rId19"/>
    <p:sldId id="310" r:id="rId20"/>
    <p:sldId id="311" r:id="rId21"/>
    <p:sldId id="291" r:id="rId22"/>
    <p:sldId id="277" r:id="rId23"/>
    <p:sldId id="314" r:id="rId24"/>
    <p:sldId id="315" r:id="rId25"/>
    <p:sldId id="316" r:id="rId26"/>
    <p:sldId id="317" r:id="rId27"/>
    <p:sldId id="313" r:id="rId28"/>
    <p:sldId id="318" r:id="rId29"/>
    <p:sldId id="319" r:id="rId30"/>
    <p:sldId id="320" r:id="rId31"/>
    <p:sldId id="321" r:id="rId32"/>
    <p:sldId id="322" r:id="rId33"/>
    <p:sldId id="323" r:id="rId34"/>
    <p:sldId id="324" r:id="rId35"/>
    <p:sldId id="290" r:id="rId36"/>
    <p:sldId id="325" r:id="rId37"/>
    <p:sldId id="264" r:id="rId38"/>
    <p:sldId id="326" r:id="rId39"/>
    <p:sldId id="265" r:id="rId40"/>
    <p:sldId id="263" r:id="rId41"/>
  </p:sldIdLst>
  <p:sldSz cx="18288000" cy="10287000"/>
  <p:notesSz cx="6858000" cy="9144000"/>
  <p:embeddedFontLst>
    <p:embeddedFont>
      <p:font typeface="DM Sans" pitchFamily="2" charset="-18"/>
      <p:regular r:id="rId42"/>
      <p:bold r:id="rId43"/>
      <p:italic r:id="rId44"/>
      <p:boldItalic r:id="rId45"/>
    </p:embeddedFont>
    <p:embeddedFont>
      <p:font typeface="DM Sans Bold" charset="-18"/>
      <p:regular r:id="rId46"/>
    </p:embeddedFont>
    <p:embeddedFont>
      <p:font typeface="DM Sans Italics" panose="020B0604020202020204" charset="-18"/>
      <p:regular r:id="rId47"/>
    </p:embeddedFont>
    <p:embeddedFont>
      <p:font typeface="Montserrat Classic Bold" panose="020B0604020202020204" charset="-18"/>
      <p:regular r:id="rId48"/>
    </p:embeddedFont>
    <p:embeddedFont>
      <p:font typeface="Oswald Bold" panose="020B0604020202020204" charset="-18"/>
      <p:regular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59" autoAdjust="0"/>
    <p:restoredTop sz="94622" autoAdjust="0"/>
  </p:normalViewPr>
  <p:slideViewPr>
    <p:cSldViewPr>
      <p:cViewPr varScale="1">
        <p:scale>
          <a:sx n="69" d="100"/>
          <a:sy n="69" d="100"/>
        </p:scale>
        <p:origin x="72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31D242-9818-4F39-9D06-2EB1DC078594}"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pl-PL"/>
        </a:p>
      </dgm:t>
    </dgm:pt>
    <dgm:pt modelId="{31149720-F031-4AF5-B53C-152E6EA653E7}">
      <dgm:prSet phldrT="[Tekst]" custT="1"/>
      <dgm:spPr/>
      <dgm:t>
        <a:bodyPr/>
        <a:lstStyle/>
        <a:p>
          <a:r>
            <a:rPr lang="pl-PL" sz="2300" dirty="0"/>
            <a:t>Starożytność</a:t>
          </a:r>
        </a:p>
      </dgm:t>
    </dgm:pt>
    <dgm:pt modelId="{A351246E-C00F-42B7-B3AE-F279972266D4}" type="parTrans" cxnId="{4FA8849D-922C-4D93-97EF-FE13641B0755}">
      <dgm:prSet/>
      <dgm:spPr/>
      <dgm:t>
        <a:bodyPr/>
        <a:lstStyle/>
        <a:p>
          <a:endParaRPr lang="pl-PL"/>
        </a:p>
      </dgm:t>
    </dgm:pt>
    <dgm:pt modelId="{84D0E79D-7059-46F9-8891-6ABB95949398}" type="sibTrans" cxnId="{4FA8849D-922C-4D93-97EF-FE13641B0755}">
      <dgm:prSet/>
      <dgm:spPr/>
      <dgm:t>
        <a:bodyPr/>
        <a:lstStyle/>
        <a:p>
          <a:endParaRPr lang="pl-PL"/>
        </a:p>
      </dgm:t>
    </dgm:pt>
    <dgm:pt modelId="{7114B54B-0155-4DC1-A812-8AC7B5957158}">
      <dgm:prSet phldrT="[Tekst]" custT="1"/>
      <dgm:spPr/>
      <dgm:t>
        <a:bodyPr/>
        <a:lstStyle/>
        <a:p>
          <a:r>
            <a:rPr lang="pl-PL" sz="3000" dirty="0">
              <a:solidFill>
                <a:srgbClr val="00B0F0"/>
              </a:solidFill>
            </a:rPr>
            <a:t>Średniowiecze</a:t>
          </a:r>
        </a:p>
      </dgm:t>
    </dgm:pt>
    <dgm:pt modelId="{A6F75721-B9DB-49C3-8DE6-BEED115663A0}" type="parTrans" cxnId="{EE65A702-B188-4DA9-A3EB-623EAC36B4E3}">
      <dgm:prSet/>
      <dgm:spPr/>
      <dgm:t>
        <a:bodyPr/>
        <a:lstStyle/>
        <a:p>
          <a:endParaRPr lang="pl-PL"/>
        </a:p>
      </dgm:t>
    </dgm:pt>
    <dgm:pt modelId="{909F6B7D-2AF2-4B63-8709-465F03D53F11}" type="sibTrans" cxnId="{EE65A702-B188-4DA9-A3EB-623EAC36B4E3}">
      <dgm:prSet/>
      <dgm:spPr/>
      <dgm:t>
        <a:bodyPr/>
        <a:lstStyle/>
        <a:p>
          <a:endParaRPr lang="pl-PL"/>
        </a:p>
      </dgm:t>
    </dgm:pt>
    <dgm:pt modelId="{14B61BAE-0B4F-4B03-935B-77CACA65BE0C}">
      <dgm:prSet phldrT="[Tekst]"/>
      <dgm:spPr/>
      <dgm:t>
        <a:bodyPr/>
        <a:lstStyle/>
        <a:p>
          <a:r>
            <a:rPr lang="pl-PL" dirty="0"/>
            <a:t>Podatki feudalne i kościelne</a:t>
          </a:r>
        </a:p>
      </dgm:t>
    </dgm:pt>
    <dgm:pt modelId="{7077A841-4372-4BC6-88FA-5F4715A451C6}" type="parTrans" cxnId="{B2588098-107A-484E-8FAF-98A089BFB4D2}">
      <dgm:prSet/>
      <dgm:spPr/>
      <dgm:t>
        <a:bodyPr/>
        <a:lstStyle/>
        <a:p>
          <a:endParaRPr lang="pl-PL"/>
        </a:p>
      </dgm:t>
    </dgm:pt>
    <dgm:pt modelId="{EC3CA643-E3E8-4ADB-959F-2EEB1A49C56E}" type="sibTrans" cxnId="{B2588098-107A-484E-8FAF-98A089BFB4D2}">
      <dgm:prSet/>
      <dgm:spPr/>
      <dgm:t>
        <a:bodyPr/>
        <a:lstStyle/>
        <a:p>
          <a:endParaRPr lang="pl-PL"/>
        </a:p>
      </dgm:t>
    </dgm:pt>
    <dgm:pt modelId="{11095E4A-8125-4BB8-A918-2212B8931253}">
      <dgm:prSet phldrT="[Tekst]" custT="1"/>
      <dgm:spPr/>
      <dgm:t>
        <a:bodyPr/>
        <a:lstStyle/>
        <a:p>
          <a:r>
            <a:rPr lang="pl-PL" sz="3000">
              <a:solidFill>
                <a:srgbClr val="00B0F0"/>
              </a:solidFill>
            </a:rPr>
            <a:t>Epoka nowożytna</a:t>
          </a:r>
          <a:endParaRPr lang="pl-PL" sz="2300" dirty="0"/>
        </a:p>
      </dgm:t>
    </dgm:pt>
    <dgm:pt modelId="{3502809A-97F7-4A98-A802-53635ACE6952}" type="parTrans" cxnId="{BCEED830-46D3-4CEA-B2FE-CE3492A40662}">
      <dgm:prSet/>
      <dgm:spPr/>
      <dgm:t>
        <a:bodyPr/>
        <a:lstStyle/>
        <a:p>
          <a:endParaRPr lang="pl-PL"/>
        </a:p>
      </dgm:t>
    </dgm:pt>
    <dgm:pt modelId="{046091BF-3A40-446B-A58E-754503278533}" type="sibTrans" cxnId="{BCEED830-46D3-4CEA-B2FE-CE3492A40662}">
      <dgm:prSet/>
      <dgm:spPr/>
      <dgm:t>
        <a:bodyPr/>
        <a:lstStyle/>
        <a:p>
          <a:endParaRPr lang="pl-PL"/>
        </a:p>
      </dgm:t>
    </dgm:pt>
    <dgm:pt modelId="{E6FDCA8E-40D2-431D-B681-C769DC75CB23}">
      <dgm:prSet phldrT="[Tekst]"/>
      <dgm:spPr/>
      <dgm:t>
        <a:bodyPr/>
        <a:lstStyle/>
        <a:p>
          <a:r>
            <a:rPr lang="pl-PL" dirty="0"/>
            <a:t>Początki podatków państwowych</a:t>
          </a:r>
        </a:p>
      </dgm:t>
    </dgm:pt>
    <dgm:pt modelId="{29417639-2264-4A1E-8CB7-D76E8BE4B3F1}" type="parTrans" cxnId="{2EA92823-C6F5-4D37-9570-DC6AB690BADA}">
      <dgm:prSet/>
      <dgm:spPr/>
      <dgm:t>
        <a:bodyPr/>
        <a:lstStyle/>
        <a:p>
          <a:endParaRPr lang="pl-PL"/>
        </a:p>
      </dgm:t>
    </dgm:pt>
    <dgm:pt modelId="{7EEA6073-C80A-48EC-805E-67ACFE55A2F6}" type="sibTrans" cxnId="{2EA92823-C6F5-4D37-9570-DC6AB690BADA}">
      <dgm:prSet/>
      <dgm:spPr/>
      <dgm:t>
        <a:bodyPr/>
        <a:lstStyle/>
        <a:p>
          <a:endParaRPr lang="pl-PL"/>
        </a:p>
      </dgm:t>
    </dgm:pt>
    <dgm:pt modelId="{25E902FF-81BE-48A0-91E0-317144686933}">
      <dgm:prSet custT="1"/>
      <dgm:spPr/>
      <dgm:t>
        <a:bodyPr/>
        <a:lstStyle/>
        <a:p>
          <a:r>
            <a:rPr lang="pl-PL" sz="3000">
              <a:solidFill>
                <a:srgbClr val="00B0F0"/>
              </a:solidFill>
            </a:rPr>
            <a:t>XIX – XX wiek</a:t>
          </a:r>
          <a:endParaRPr lang="pl-PL" sz="3000" dirty="0">
            <a:solidFill>
              <a:srgbClr val="00B0F0"/>
            </a:solidFill>
          </a:endParaRPr>
        </a:p>
      </dgm:t>
    </dgm:pt>
    <dgm:pt modelId="{EB303CA7-F752-4DA5-AC56-1FDDC0735876}" type="parTrans" cxnId="{328E44D4-E89A-4C06-B741-DAE237A22098}">
      <dgm:prSet/>
      <dgm:spPr/>
      <dgm:t>
        <a:bodyPr/>
        <a:lstStyle/>
        <a:p>
          <a:endParaRPr lang="pl-PL"/>
        </a:p>
      </dgm:t>
    </dgm:pt>
    <dgm:pt modelId="{717F6CB1-191D-4721-AC16-553B557B9A1C}" type="sibTrans" cxnId="{328E44D4-E89A-4C06-B741-DAE237A22098}">
      <dgm:prSet/>
      <dgm:spPr/>
      <dgm:t>
        <a:bodyPr/>
        <a:lstStyle/>
        <a:p>
          <a:endParaRPr lang="pl-PL"/>
        </a:p>
      </dgm:t>
    </dgm:pt>
    <dgm:pt modelId="{93A744E2-F0CA-4E54-A7FB-AF9C109118F9}">
      <dgm:prSet custT="1"/>
      <dgm:spPr/>
      <dgm:t>
        <a:bodyPr/>
        <a:lstStyle/>
        <a:p>
          <a:r>
            <a:rPr lang="pl-PL" sz="2500">
              <a:solidFill>
                <a:srgbClr val="00B0F0"/>
              </a:solidFill>
            </a:rPr>
            <a:t>Współczesność</a:t>
          </a:r>
          <a:endParaRPr lang="pl-PL" sz="2500" dirty="0">
            <a:solidFill>
              <a:srgbClr val="00B0F0"/>
            </a:solidFill>
          </a:endParaRPr>
        </a:p>
      </dgm:t>
    </dgm:pt>
    <dgm:pt modelId="{8FDF4638-20D2-4DC0-BD2B-89A10DE23262}" type="parTrans" cxnId="{B23C9759-53C1-4E75-AA71-FC091852AD89}">
      <dgm:prSet/>
      <dgm:spPr/>
      <dgm:t>
        <a:bodyPr/>
        <a:lstStyle/>
        <a:p>
          <a:endParaRPr lang="pl-PL"/>
        </a:p>
      </dgm:t>
    </dgm:pt>
    <dgm:pt modelId="{341DB19D-DE4F-4402-967F-C696FF169C70}" type="sibTrans" cxnId="{B23C9759-53C1-4E75-AA71-FC091852AD89}">
      <dgm:prSet/>
      <dgm:spPr/>
      <dgm:t>
        <a:bodyPr/>
        <a:lstStyle/>
        <a:p>
          <a:endParaRPr lang="pl-PL"/>
        </a:p>
      </dgm:t>
    </dgm:pt>
    <dgm:pt modelId="{31B555BD-A16E-4701-8080-B368A370C285}">
      <dgm:prSet/>
      <dgm:spPr/>
      <dgm:t>
        <a:bodyPr/>
        <a:lstStyle/>
        <a:p>
          <a:r>
            <a:rPr lang="pl-PL" dirty="0"/>
            <a:t>Systematyzacja i progresja</a:t>
          </a:r>
        </a:p>
      </dgm:t>
    </dgm:pt>
    <dgm:pt modelId="{ABB35F41-E884-473C-9788-5AE76A01AFFD}" type="parTrans" cxnId="{AA0115C0-F138-46F1-A983-DA2CD4DBF672}">
      <dgm:prSet/>
      <dgm:spPr/>
      <dgm:t>
        <a:bodyPr/>
        <a:lstStyle/>
        <a:p>
          <a:endParaRPr lang="pl-PL"/>
        </a:p>
      </dgm:t>
    </dgm:pt>
    <dgm:pt modelId="{7E7FC371-9D02-4409-91C5-7F833318184D}" type="sibTrans" cxnId="{AA0115C0-F138-46F1-A983-DA2CD4DBF672}">
      <dgm:prSet/>
      <dgm:spPr/>
      <dgm:t>
        <a:bodyPr/>
        <a:lstStyle/>
        <a:p>
          <a:endParaRPr lang="pl-PL"/>
        </a:p>
      </dgm:t>
    </dgm:pt>
    <dgm:pt modelId="{AF89CA58-FA47-4EB0-AF02-8019A971CAD2}">
      <dgm:prSet/>
      <dgm:spPr/>
      <dgm:t>
        <a:bodyPr/>
        <a:lstStyle/>
        <a:p>
          <a:r>
            <a:rPr lang="pl-PL" dirty="0"/>
            <a:t>Podatki jako narzędzie polityki społecznej i gospodarczej</a:t>
          </a:r>
        </a:p>
      </dgm:t>
    </dgm:pt>
    <dgm:pt modelId="{80EED6B1-D675-4899-ACED-D27F3723D71E}" type="parTrans" cxnId="{F666A508-0231-4A16-9709-21AC96C0CBA8}">
      <dgm:prSet/>
      <dgm:spPr/>
      <dgm:t>
        <a:bodyPr/>
        <a:lstStyle/>
        <a:p>
          <a:endParaRPr lang="pl-PL"/>
        </a:p>
      </dgm:t>
    </dgm:pt>
    <dgm:pt modelId="{024F3318-AC3A-43C6-981B-CDE2E15AEFA6}" type="sibTrans" cxnId="{F666A508-0231-4A16-9709-21AC96C0CBA8}">
      <dgm:prSet/>
      <dgm:spPr/>
      <dgm:t>
        <a:bodyPr/>
        <a:lstStyle/>
        <a:p>
          <a:endParaRPr lang="pl-PL"/>
        </a:p>
      </dgm:t>
    </dgm:pt>
    <dgm:pt modelId="{D748EC3A-3728-4FA6-B758-B708C9A5984A}">
      <dgm:prSet phldrT="[Tekst]"/>
      <dgm:spPr/>
      <dgm:t>
        <a:bodyPr/>
        <a:lstStyle/>
        <a:p>
          <a:r>
            <a:rPr lang="pl-PL" dirty="0"/>
            <a:t>Forma daniny i obowiązku wobec władcy	</a:t>
          </a:r>
        </a:p>
      </dgm:t>
    </dgm:pt>
    <dgm:pt modelId="{2CB373B7-A38A-40A7-A46F-D52D3231A90E}" type="sibTrans" cxnId="{E3122514-A685-4ADF-9F0D-2CCBB5B23F13}">
      <dgm:prSet/>
      <dgm:spPr/>
      <dgm:t>
        <a:bodyPr/>
        <a:lstStyle/>
        <a:p>
          <a:endParaRPr lang="pl-PL"/>
        </a:p>
      </dgm:t>
    </dgm:pt>
    <dgm:pt modelId="{D3B36806-C309-4F14-B43E-A6EC51202A69}" type="parTrans" cxnId="{E3122514-A685-4ADF-9F0D-2CCBB5B23F13}">
      <dgm:prSet/>
      <dgm:spPr/>
      <dgm:t>
        <a:bodyPr/>
        <a:lstStyle/>
        <a:p>
          <a:endParaRPr lang="pl-PL"/>
        </a:p>
      </dgm:t>
    </dgm:pt>
    <dgm:pt modelId="{EA245016-C374-4C8A-8DFD-9743390CA5FE}" type="pres">
      <dgm:prSet presAssocID="{AF31D242-9818-4F39-9D06-2EB1DC078594}" presName="Name0" presStyleCnt="0">
        <dgm:presLayoutVars>
          <dgm:dir/>
          <dgm:animLvl val="lvl"/>
          <dgm:resizeHandles val="exact"/>
        </dgm:presLayoutVars>
      </dgm:prSet>
      <dgm:spPr/>
    </dgm:pt>
    <dgm:pt modelId="{CECE99BD-BC07-488B-9E21-F28CE3FD08C0}" type="pres">
      <dgm:prSet presAssocID="{31149720-F031-4AF5-B53C-152E6EA653E7}" presName="compositeNode" presStyleCnt="0">
        <dgm:presLayoutVars>
          <dgm:bulletEnabled val="1"/>
        </dgm:presLayoutVars>
      </dgm:prSet>
      <dgm:spPr/>
    </dgm:pt>
    <dgm:pt modelId="{698208D7-0579-4C48-8828-996472B31588}" type="pres">
      <dgm:prSet presAssocID="{31149720-F031-4AF5-B53C-152E6EA653E7}" presName="bgRect" presStyleLbl="node1" presStyleIdx="0" presStyleCnt="5"/>
      <dgm:spPr/>
    </dgm:pt>
    <dgm:pt modelId="{68F89D54-0F21-45DF-A6F4-FA5E1290ABF7}" type="pres">
      <dgm:prSet presAssocID="{31149720-F031-4AF5-B53C-152E6EA653E7}" presName="parentNode" presStyleLbl="node1" presStyleIdx="0" presStyleCnt="5">
        <dgm:presLayoutVars>
          <dgm:chMax val="0"/>
          <dgm:bulletEnabled val="1"/>
        </dgm:presLayoutVars>
      </dgm:prSet>
      <dgm:spPr/>
    </dgm:pt>
    <dgm:pt modelId="{AA9FFBBA-69EC-4B01-89C5-7264A0415D8D}" type="pres">
      <dgm:prSet presAssocID="{31149720-F031-4AF5-B53C-152E6EA653E7}" presName="childNode" presStyleLbl="node1" presStyleIdx="0" presStyleCnt="5">
        <dgm:presLayoutVars>
          <dgm:bulletEnabled val="1"/>
        </dgm:presLayoutVars>
      </dgm:prSet>
      <dgm:spPr/>
    </dgm:pt>
    <dgm:pt modelId="{B44DC29B-0D27-4390-9CFC-7B58435559A9}" type="pres">
      <dgm:prSet presAssocID="{84D0E79D-7059-46F9-8891-6ABB95949398}" presName="hSp" presStyleCnt="0"/>
      <dgm:spPr/>
    </dgm:pt>
    <dgm:pt modelId="{E469F42D-F9CA-40CF-9152-D1D403C60BE5}" type="pres">
      <dgm:prSet presAssocID="{84D0E79D-7059-46F9-8891-6ABB95949398}" presName="vProcSp" presStyleCnt="0"/>
      <dgm:spPr/>
    </dgm:pt>
    <dgm:pt modelId="{368E8088-FF7F-496A-A50D-39B0269C6919}" type="pres">
      <dgm:prSet presAssocID="{84D0E79D-7059-46F9-8891-6ABB95949398}" presName="vSp1" presStyleCnt="0"/>
      <dgm:spPr/>
    </dgm:pt>
    <dgm:pt modelId="{75E1910A-3F23-4AF5-880A-1DB54692B768}" type="pres">
      <dgm:prSet presAssocID="{84D0E79D-7059-46F9-8891-6ABB95949398}" presName="simulatedConn" presStyleLbl="solidFgAcc1" presStyleIdx="0" presStyleCnt="4"/>
      <dgm:spPr/>
    </dgm:pt>
    <dgm:pt modelId="{30BD7860-4A69-46E4-817C-AB935CF6A0D8}" type="pres">
      <dgm:prSet presAssocID="{84D0E79D-7059-46F9-8891-6ABB95949398}" presName="vSp2" presStyleCnt="0"/>
      <dgm:spPr/>
    </dgm:pt>
    <dgm:pt modelId="{10C76FF3-D385-4A58-BF07-D46781C1187F}" type="pres">
      <dgm:prSet presAssocID="{84D0E79D-7059-46F9-8891-6ABB95949398}" presName="sibTrans" presStyleCnt="0"/>
      <dgm:spPr/>
    </dgm:pt>
    <dgm:pt modelId="{23105C40-DCF9-4990-8006-CA90183D52BD}" type="pres">
      <dgm:prSet presAssocID="{7114B54B-0155-4DC1-A812-8AC7B5957158}" presName="compositeNode" presStyleCnt="0">
        <dgm:presLayoutVars>
          <dgm:bulletEnabled val="1"/>
        </dgm:presLayoutVars>
      </dgm:prSet>
      <dgm:spPr/>
    </dgm:pt>
    <dgm:pt modelId="{8D06BF37-DB4C-44BF-AB4B-1838299BE395}" type="pres">
      <dgm:prSet presAssocID="{7114B54B-0155-4DC1-A812-8AC7B5957158}" presName="bgRect" presStyleLbl="node1" presStyleIdx="1" presStyleCnt="5"/>
      <dgm:spPr/>
    </dgm:pt>
    <dgm:pt modelId="{B016DEDB-8A03-418D-903D-7D3FA8B38B48}" type="pres">
      <dgm:prSet presAssocID="{7114B54B-0155-4DC1-A812-8AC7B5957158}" presName="parentNode" presStyleLbl="node1" presStyleIdx="1" presStyleCnt="5">
        <dgm:presLayoutVars>
          <dgm:chMax val="0"/>
          <dgm:bulletEnabled val="1"/>
        </dgm:presLayoutVars>
      </dgm:prSet>
      <dgm:spPr/>
    </dgm:pt>
    <dgm:pt modelId="{F606B26A-57C5-40BB-9679-D1B2E4A15DCE}" type="pres">
      <dgm:prSet presAssocID="{7114B54B-0155-4DC1-A812-8AC7B5957158}" presName="childNode" presStyleLbl="node1" presStyleIdx="1" presStyleCnt="5">
        <dgm:presLayoutVars>
          <dgm:bulletEnabled val="1"/>
        </dgm:presLayoutVars>
      </dgm:prSet>
      <dgm:spPr/>
    </dgm:pt>
    <dgm:pt modelId="{0260A4E5-B61A-4B72-AF62-118B451575D9}" type="pres">
      <dgm:prSet presAssocID="{909F6B7D-2AF2-4B63-8709-465F03D53F11}" presName="hSp" presStyleCnt="0"/>
      <dgm:spPr/>
    </dgm:pt>
    <dgm:pt modelId="{C24385D1-4E19-4B4A-9753-1A1D7B46C84B}" type="pres">
      <dgm:prSet presAssocID="{909F6B7D-2AF2-4B63-8709-465F03D53F11}" presName="vProcSp" presStyleCnt="0"/>
      <dgm:spPr/>
    </dgm:pt>
    <dgm:pt modelId="{03637E44-302B-40AF-A0DD-54BAAADEAE4C}" type="pres">
      <dgm:prSet presAssocID="{909F6B7D-2AF2-4B63-8709-465F03D53F11}" presName="vSp1" presStyleCnt="0"/>
      <dgm:spPr/>
    </dgm:pt>
    <dgm:pt modelId="{EA541E1A-241B-450A-9C4C-75ECA7005F0D}" type="pres">
      <dgm:prSet presAssocID="{909F6B7D-2AF2-4B63-8709-465F03D53F11}" presName="simulatedConn" presStyleLbl="solidFgAcc1" presStyleIdx="1" presStyleCnt="4"/>
      <dgm:spPr/>
    </dgm:pt>
    <dgm:pt modelId="{14D24606-049D-4F25-B0B5-485A2F7095AC}" type="pres">
      <dgm:prSet presAssocID="{909F6B7D-2AF2-4B63-8709-465F03D53F11}" presName="vSp2" presStyleCnt="0"/>
      <dgm:spPr/>
    </dgm:pt>
    <dgm:pt modelId="{63E5756A-EC47-4498-A4BE-EC1B4B746F01}" type="pres">
      <dgm:prSet presAssocID="{909F6B7D-2AF2-4B63-8709-465F03D53F11}" presName="sibTrans" presStyleCnt="0"/>
      <dgm:spPr/>
    </dgm:pt>
    <dgm:pt modelId="{C2FE8BDF-491D-436D-9373-0546C2703249}" type="pres">
      <dgm:prSet presAssocID="{11095E4A-8125-4BB8-A918-2212B8931253}" presName="compositeNode" presStyleCnt="0">
        <dgm:presLayoutVars>
          <dgm:bulletEnabled val="1"/>
        </dgm:presLayoutVars>
      </dgm:prSet>
      <dgm:spPr/>
    </dgm:pt>
    <dgm:pt modelId="{8B8C7F51-EC12-49CE-BCE1-5CE3D4DBB5F0}" type="pres">
      <dgm:prSet presAssocID="{11095E4A-8125-4BB8-A918-2212B8931253}" presName="bgRect" presStyleLbl="node1" presStyleIdx="2" presStyleCnt="5"/>
      <dgm:spPr/>
    </dgm:pt>
    <dgm:pt modelId="{8B291D2D-E31F-4122-81E8-01C00AA08EC3}" type="pres">
      <dgm:prSet presAssocID="{11095E4A-8125-4BB8-A918-2212B8931253}" presName="parentNode" presStyleLbl="node1" presStyleIdx="2" presStyleCnt="5">
        <dgm:presLayoutVars>
          <dgm:chMax val="0"/>
          <dgm:bulletEnabled val="1"/>
        </dgm:presLayoutVars>
      </dgm:prSet>
      <dgm:spPr/>
    </dgm:pt>
    <dgm:pt modelId="{34E59C6D-3CA0-4C5A-8B67-CCB27A054DB3}" type="pres">
      <dgm:prSet presAssocID="{11095E4A-8125-4BB8-A918-2212B8931253}" presName="childNode" presStyleLbl="node1" presStyleIdx="2" presStyleCnt="5">
        <dgm:presLayoutVars>
          <dgm:bulletEnabled val="1"/>
        </dgm:presLayoutVars>
      </dgm:prSet>
      <dgm:spPr/>
    </dgm:pt>
    <dgm:pt modelId="{6C34B298-B8A9-4669-B095-7AA7A6B0E6A6}" type="pres">
      <dgm:prSet presAssocID="{046091BF-3A40-446B-A58E-754503278533}" presName="hSp" presStyleCnt="0"/>
      <dgm:spPr/>
    </dgm:pt>
    <dgm:pt modelId="{FE9F2508-F286-41FD-BE62-AA9AE55F8A2C}" type="pres">
      <dgm:prSet presAssocID="{046091BF-3A40-446B-A58E-754503278533}" presName="vProcSp" presStyleCnt="0"/>
      <dgm:spPr/>
    </dgm:pt>
    <dgm:pt modelId="{184ECA6F-BB99-4261-9E95-CFE480A825F6}" type="pres">
      <dgm:prSet presAssocID="{046091BF-3A40-446B-A58E-754503278533}" presName="vSp1" presStyleCnt="0"/>
      <dgm:spPr/>
    </dgm:pt>
    <dgm:pt modelId="{06B3B374-678C-4318-ADA9-EBE314A3953E}" type="pres">
      <dgm:prSet presAssocID="{046091BF-3A40-446B-A58E-754503278533}" presName="simulatedConn" presStyleLbl="solidFgAcc1" presStyleIdx="2" presStyleCnt="4"/>
      <dgm:spPr/>
    </dgm:pt>
    <dgm:pt modelId="{C399B5D5-9460-4F0B-8354-0421C40307CF}" type="pres">
      <dgm:prSet presAssocID="{046091BF-3A40-446B-A58E-754503278533}" presName="vSp2" presStyleCnt="0"/>
      <dgm:spPr/>
    </dgm:pt>
    <dgm:pt modelId="{1608A34E-8F9F-49D0-A509-C47BCE1DF94B}" type="pres">
      <dgm:prSet presAssocID="{046091BF-3A40-446B-A58E-754503278533}" presName="sibTrans" presStyleCnt="0"/>
      <dgm:spPr/>
    </dgm:pt>
    <dgm:pt modelId="{AD2EEC59-B8C6-40D6-B93E-94CCE6735DAB}" type="pres">
      <dgm:prSet presAssocID="{25E902FF-81BE-48A0-91E0-317144686933}" presName="compositeNode" presStyleCnt="0">
        <dgm:presLayoutVars>
          <dgm:bulletEnabled val="1"/>
        </dgm:presLayoutVars>
      </dgm:prSet>
      <dgm:spPr/>
    </dgm:pt>
    <dgm:pt modelId="{98C083E0-18D6-4D89-9C1D-E8D69E106434}" type="pres">
      <dgm:prSet presAssocID="{25E902FF-81BE-48A0-91E0-317144686933}" presName="bgRect" presStyleLbl="node1" presStyleIdx="3" presStyleCnt="5"/>
      <dgm:spPr/>
    </dgm:pt>
    <dgm:pt modelId="{88A813DD-B9B7-4A30-BDA7-B9320271C153}" type="pres">
      <dgm:prSet presAssocID="{25E902FF-81BE-48A0-91E0-317144686933}" presName="parentNode" presStyleLbl="node1" presStyleIdx="3" presStyleCnt="5">
        <dgm:presLayoutVars>
          <dgm:chMax val="0"/>
          <dgm:bulletEnabled val="1"/>
        </dgm:presLayoutVars>
      </dgm:prSet>
      <dgm:spPr/>
    </dgm:pt>
    <dgm:pt modelId="{2344F260-FB8A-4191-8F5E-D4F9FCFFDE52}" type="pres">
      <dgm:prSet presAssocID="{25E902FF-81BE-48A0-91E0-317144686933}" presName="childNode" presStyleLbl="node1" presStyleIdx="3" presStyleCnt="5">
        <dgm:presLayoutVars>
          <dgm:bulletEnabled val="1"/>
        </dgm:presLayoutVars>
      </dgm:prSet>
      <dgm:spPr/>
    </dgm:pt>
    <dgm:pt modelId="{F2DB50CF-B449-4A90-91F4-0567510D47B5}" type="pres">
      <dgm:prSet presAssocID="{717F6CB1-191D-4721-AC16-553B557B9A1C}" presName="hSp" presStyleCnt="0"/>
      <dgm:spPr/>
    </dgm:pt>
    <dgm:pt modelId="{18C83122-5EFB-495B-899A-79128EDB15D1}" type="pres">
      <dgm:prSet presAssocID="{717F6CB1-191D-4721-AC16-553B557B9A1C}" presName="vProcSp" presStyleCnt="0"/>
      <dgm:spPr/>
    </dgm:pt>
    <dgm:pt modelId="{FCB48926-729B-4416-BD14-91BA1140882A}" type="pres">
      <dgm:prSet presAssocID="{717F6CB1-191D-4721-AC16-553B557B9A1C}" presName="vSp1" presStyleCnt="0"/>
      <dgm:spPr/>
    </dgm:pt>
    <dgm:pt modelId="{FCC34AF8-CA7E-4B38-B6B5-2F899070A2BD}" type="pres">
      <dgm:prSet presAssocID="{717F6CB1-191D-4721-AC16-553B557B9A1C}" presName="simulatedConn" presStyleLbl="solidFgAcc1" presStyleIdx="3" presStyleCnt="4"/>
      <dgm:spPr/>
    </dgm:pt>
    <dgm:pt modelId="{56FA9758-E883-4BB6-B882-0E1C752AF8C4}" type="pres">
      <dgm:prSet presAssocID="{717F6CB1-191D-4721-AC16-553B557B9A1C}" presName="vSp2" presStyleCnt="0"/>
      <dgm:spPr/>
    </dgm:pt>
    <dgm:pt modelId="{F90E3765-5E65-4A33-BD0A-C65EDC62ECD5}" type="pres">
      <dgm:prSet presAssocID="{717F6CB1-191D-4721-AC16-553B557B9A1C}" presName="sibTrans" presStyleCnt="0"/>
      <dgm:spPr/>
    </dgm:pt>
    <dgm:pt modelId="{1CF3DF27-DDC2-4A08-9780-2F329B264917}" type="pres">
      <dgm:prSet presAssocID="{93A744E2-F0CA-4E54-A7FB-AF9C109118F9}" presName="compositeNode" presStyleCnt="0">
        <dgm:presLayoutVars>
          <dgm:bulletEnabled val="1"/>
        </dgm:presLayoutVars>
      </dgm:prSet>
      <dgm:spPr/>
    </dgm:pt>
    <dgm:pt modelId="{2FB669F3-8E7A-4AFC-8621-AC11974877D6}" type="pres">
      <dgm:prSet presAssocID="{93A744E2-F0CA-4E54-A7FB-AF9C109118F9}" presName="bgRect" presStyleLbl="node1" presStyleIdx="4" presStyleCnt="5"/>
      <dgm:spPr/>
    </dgm:pt>
    <dgm:pt modelId="{E43EA619-1F87-47A7-ADC4-FC165332A01D}" type="pres">
      <dgm:prSet presAssocID="{93A744E2-F0CA-4E54-A7FB-AF9C109118F9}" presName="parentNode" presStyleLbl="node1" presStyleIdx="4" presStyleCnt="5">
        <dgm:presLayoutVars>
          <dgm:chMax val="0"/>
          <dgm:bulletEnabled val="1"/>
        </dgm:presLayoutVars>
      </dgm:prSet>
      <dgm:spPr/>
    </dgm:pt>
    <dgm:pt modelId="{AC84D629-A69F-482B-B35E-82614A186A5D}" type="pres">
      <dgm:prSet presAssocID="{93A744E2-F0CA-4E54-A7FB-AF9C109118F9}" presName="childNode" presStyleLbl="node1" presStyleIdx="4" presStyleCnt="5">
        <dgm:presLayoutVars>
          <dgm:bulletEnabled val="1"/>
        </dgm:presLayoutVars>
      </dgm:prSet>
      <dgm:spPr/>
    </dgm:pt>
  </dgm:ptLst>
  <dgm:cxnLst>
    <dgm:cxn modelId="{A8523000-3B82-46FE-8157-9BA3FBD58A0B}" type="presOf" srcId="{D748EC3A-3728-4FA6-B758-B708C9A5984A}" destId="{AA9FFBBA-69EC-4B01-89C5-7264A0415D8D}" srcOrd="0" destOrd="0" presId="urn:microsoft.com/office/officeart/2005/8/layout/hProcess7"/>
    <dgm:cxn modelId="{EE65A702-B188-4DA9-A3EB-623EAC36B4E3}" srcId="{AF31D242-9818-4F39-9D06-2EB1DC078594}" destId="{7114B54B-0155-4DC1-A812-8AC7B5957158}" srcOrd="1" destOrd="0" parTransId="{A6F75721-B9DB-49C3-8DE6-BEED115663A0}" sibTransId="{909F6B7D-2AF2-4B63-8709-465F03D53F11}"/>
    <dgm:cxn modelId="{4247AF03-96A3-4F05-9527-0535AC175471}" type="presOf" srcId="{31149720-F031-4AF5-B53C-152E6EA653E7}" destId="{698208D7-0579-4C48-8828-996472B31588}" srcOrd="0" destOrd="0" presId="urn:microsoft.com/office/officeart/2005/8/layout/hProcess7"/>
    <dgm:cxn modelId="{D0F05207-0F5E-4531-A4A4-E840D119C85A}" type="presOf" srcId="{11095E4A-8125-4BB8-A918-2212B8931253}" destId="{8B8C7F51-EC12-49CE-BCE1-5CE3D4DBB5F0}" srcOrd="0" destOrd="0" presId="urn:microsoft.com/office/officeart/2005/8/layout/hProcess7"/>
    <dgm:cxn modelId="{F666A508-0231-4A16-9709-21AC96C0CBA8}" srcId="{93A744E2-F0CA-4E54-A7FB-AF9C109118F9}" destId="{AF89CA58-FA47-4EB0-AF02-8019A971CAD2}" srcOrd="0" destOrd="0" parTransId="{80EED6B1-D675-4899-ACED-D27F3723D71E}" sibTransId="{024F3318-AC3A-43C6-981B-CDE2E15AEFA6}"/>
    <dgm:cxn modelId="{E649F40F-953A-43AD-9B97-48C67B285A57}" type="presOf" srcId="{25E902FF-81BE-48A0-91E0-317144686933}" destId="{98C083E0-18D6-4D89-9C1D-E8D69E106434}" srcOrd="0" destOrd="0" presId="urn:microsoft.com/office/officeart/2005/8/layout/hProcess7"/>
    <dgm:cxn modelId="{E3122514-A685-4ADF-9F0D-2CCBB5B23F13}" srcId="{31149720-F031-4AF5-B53C-152E6EA653E7}" destId="{D748EC3A-3728-4FA6-B758-B708C9A5984A}" srcOrd="0" destOrd="0" parTransId="{D3B36806-C309-4F14-B43E-A6EC51202A69}" sibTransId="{2CB373B7-A38A-40A7-A46F-D52D3231A90E}"/>
    <dgm:cxn modelId="{2EA92823-C6F5-4D37-9570-DC6AB690BADA}" srcId="{11095E4A-8125-4BB8-A918-2212B8931253}" destId="{E6FDCA8E-40D2-431D-B681-C769DC75CB23}" srcOrd="0" destOrd="0" parTransId="{29417639-2264-4A1E-8CB7-D76E8BE4B3F1}" sibTransId="{7EEA6073-C80A-48EC-805E-67ACFE55A2F6}"/>
    <dgm:cxn modelId="{F2B26B23-AC18-43A7-B5C3-7A93FD2318CB}" type="presOf" srcId="{25E902FF-81BE-48A0-91E0-317144686933}" destId="{88A813DD-B9B7-4A30-BDA7-B9320271C153}" srcOrd="1" destOrd="0" presId="urn:microsoft.com/office/officeart/2005/8/layout/hProcess7"/>
    <dgm:cxn modelId="{E231172B-A559-4071-8C09-F146886CBD58}" type="presOf" srcId="{AF89CA58-FA47-4EB0-AF02-8019A971CAD2}" destId="{AC84D629-A69F-482B-B35E-82614A186A5D}" srcOrd="0" destOrd="0" presId="urn:microsoft.com/office/officeart/2005/8/layout/hProcess7"/>
    <dgm:cxn modelId="{BCEED830-46D3-4CEA-B2FE-CE3492A40662}" srcId="{AF31D242-9818-4F39-9D06-2EB1DC078594}" destId="{11095E4A-8125-4BB8-A918-2212B8931253}" srcOrd="2" destOrd="0" parTransId="{3502809A-97F7-4A98-A802-53635ACE6952}" sibTransId="{046091BF-3A40-446B-A58E-754503278533}"/>
    <dgm:cxn modelId="{EA6BFF3E-271D-40AC-9B17-2E0E50197140}" type="presOf" srcId="{14B61BAE-0B4F-4B03-935B-77CACA65BE0C}" destId="{F606B26A-57C5-40BB-9679-D1B2E4A15DCE}" srcOrd="0" destOrd="0" presId="urn:microsoft.com/office/officeart/2005/8/layout/hProcess7"/>
    <dgm:cxn modelId="{2188A13F-567C-4D41-8A84-D51A288495A0}" type="presOf" srcId="{93A744E2-F0CA-4E54-A7FB-AF9C109118F9}" destId="{E43EA619-1F87-47A7-ADC4-FC165332A01D}" srcOrd="1" destOrd="0" presId="urn:microsoft.com/office/officeart/2005/8/layout/hProcess7"/>
    <dgm:cxn modelId="{70F3AC69-C497-4771-BB34-094742A84B39}" type="presOf" srcId="{AF31D242-9818-4F39-9D06-2EB1DC078594}" destId="{EA245016-C374-4C8A-8DFD-9743390CA5FE}" srcOrd="0" destOrd="0" presId="urn:microsoft.com/office/officeart/2005/8/layout/hProcess7"/>
    <dgm:cxn modelId="{FFD4626E-FBB2-483F-B615-E192A97581E6}" type="presOf" srcId="{93A744E2-F0CA-4E54-A7FB-AF9C109118F9}" destId="{2FB669F3-8E7A-4AFC-8621-AC11974877D6}" srcOrd="0" destOrd="0" presId="urn:microsoft.com/office/officeart/2005/8/layout/hProcess7"/>
    <dgm:cxn modelId="{72875B71-A1DD-43D0-90CD-F676DF2E8A4B}" type="presOf" srcId="{31B555BD-A16E-4701-8080-B368A370C285}" destId="{2344F260-FB8A-4191-8F5E-D4F9FCFFDE52}" srcOrd="0" destOrd="0" presId="urn:microsoft.com/office/officeart/2005/8/layout/hProcess7"/>
    <dgm:cxn modelId="{3056C356-D251-497C-8222-FDD43D200303}" type="presOf" srcId="{31149720-F031-4AF5-B53C-152E6EA653E7}" destId="{68F89D54-0F21-45DF-A6F4-FA5E1290ABF7}" srcOrd="1" destOrd="0" presId="urn:microsoft.com/office/officeart/2005/8/layout/hProcess7"/>
    <dgm:cxn modelId="{B23C9759-53C1-4E75-AA71-FC091852AD89}" srcId="{AF31D242-9818-4F39-9D06-2EB1DC078594}" destId="{93A744E2-F0CA-4E54-A7FB-AF9C109118F9}" srcOrd="4" destOrd="0" parTransId="{8FDF4638-20D2-4DC0-BD2B-89A10DE23262}" sibTransId="{341DB19D-DE4F-4402-967F-C696FF169C70}"/>
    <dgm:cxn modelId="{40B0FB7F-38DB-4564-B691-F4DD74AAC222}" type="presOf" srcId="{11095E4A-8125-4BB8-A918-2212B8931253}" destId="{8B291D2D-E31F-4122-81E8-01C00AA08EC3}" srcOrd="1" destOrd="0" presId="urn:microsoft.com/office/officeart/2005/8/layout/hProcess7"/>
    <dgm:cxn modelId="{9E284582-ADE6-4558-BF32-9AC49E251782}" type="presOf" srcId="{E6FDCA8E-40D2-431D-B681-C769DC75CB23}" destId="{34E59C6D-3CA0-4C5A-8B67-CCB27A054DB3}" srcOrd="0" destOrd="0" presId="urn:microsoft.com/office/officeart/2005/8/layout/hProcess7"/>
    <dgm:cxn modelId="{B2588098-107A-484E-8FAF-98A089BFB4D2}" srcId="{7114B54B-0155-4DC1-A812-8AC7B5957158}" destId="{14B61BAE-0B4F-4B03-935B-77CACA65BE0C}" srcOrd="0" destOrd="0" parTransId="{7077A841-4372-4BC6-88FA-5F4715A451C6}" sibTransId="{EC3CA643-E3E8-4ADB-959F-2EEB1A49C56E}"/>
    <dgm:cxn modelId="{4FA8849D-922C-4D93-97EF-FE13641B0755}" srcId="{AF31D242-9818-4F39-9D06-2EB1DC078594}" destId="{31149720-F031-4AF5-B53C-152E6EA653E7}" srcOrd="0" destOrd="0" parTransId="{A351246E-C00F-42B7-B3AE-F279972266D4}" sibTransId="{84D0E79D-7059-46F9-8891-6ABB95949398}"/>
    <dgm:cxn modelId="{AA0115C0-F138-46F1-A983-DA2CD4DBF672}" srcId="{25E902FF-81BE-48A0-91E0-317144686933}" destId="{31B555BD-A16E-4701-8080-B368A370C285}" srcOrd="0" destOrd="0" parTransId="{ABB35F41-E884-473C-9788-5AE76A01AFFD}" sibTransId="{7E7FC371-9D02-4409-91C5-7F833318184D}"/>
    <dgm:cxn modelId="{513322CF-FFA4-47C7-BD1B-A2025E0E12E8}" type="presOf" srcId="{7114B54B-0155-4DC1-A812-8AC7B5957158}" destId="{8D06BF37-DB4C-44BF-AB4B-1838299BE395}" srcOrd="0" destOrd="0" presId="urn:microsoft.com/office/officeart/2005/8/layout/hProcess7"/>
    <dgm:cxn modelId="{960AFDD2-1B48-4517-A854-2C0542677C18}" type="presOf" srcId="{7114B54B-0155-4DC1-A812-8AC7B5957158}" destId="{B016DEDB-8A03-418D-903D-7D3FA8B38B48}" srcOrd="1" destOrd="0" presId="urn:microsoft.com/office/officeart/2005/8/layout/hProcess7"/>
    <dgm:cxn modelId="{328E44D4-E89A-4C06-B741-DAE237A22098}" srcId="{AF31D242-9818-4F39-9D06-2EB1DC078594}" destId="{25E902FF-81BE-48A0-91E0-317144686933}" srcOrd="3" destOrd="0" parTransId="{EB303CA7-F752-4DA5-AC56-1FDDC0735876}" sibTransId="{717F6CB1-191D-4721-AC16-553B557B9A1C}"/>
    <dgm:cxn modelId="{89025744-256A-4A42-8A65-8A5966FFB2CE}" type="presParOf" srcId="{EA245016-C374-4C8A-8DFD-9743390CA5FE}" destId="{CECE99BD-BC07-488B-9E21-F28CE3FD08C0}" srcOrd="0" destOrd="0" presId="urn:microsoft.com/office/officeart/2005/8/layout/hProcess7"/>
    <dgm:cxn modelId="{D5A8ADA2-1999-42E4-ABA9-B98929956B16}" type="presParOf" srcId="{CECE99BD-BC07-488B-9E21-F28CE3FD08C0}" destId="{698208D7-0579-4C48-8828-996472B31588}" srcOrd="0" destOrd="0" presId="urn:microsoft.com/office/officeart/2005/8/layout/hProcess7"/>
    <dgm:cxn modelId="{85C95E45-521F-4B11-A8FD-19642CF29EF8}" type="presParOf" srcId="{CECE99BD-BC07-488B-9E21-F28CE3FD08C0}" destId="{68F89D54-0F21-45DF-A6F4-FA5E1290ABF7}" srcOrd="1" destOrd="0" presId="urn:microsoft.com/office/officeart/2005/8/layout/hProcess7"/>
    <dgm:cxn modelId="{F88E8835-2667-47E3-80B8-7DCC83330880}" type="presParOf" srcId="{CECE99BD-BC07-488B-9E21-F28CE3FD08C0}" destId="{AA9FFBBA-69EC-4B01-89C5-7264A0415D8D}" srcOrd="2" destOrd="0" presId="urn:microsoft.com/office/officeart/2005/8/layout/hProcess7"/>
    <dgm:cxn modelId="{9432D74C-08F7-4A74-82EF-B95EDF4DB4AA}" type="presParOf" srcId="{EA245016-C374-4C8A-8DFD-9743390CA5FE}" destId="{B44DC29B-0D27-4390-9CFC-7B58435559A9}" srcOrd="1" destOrd="0" presId="urn:microsoft.com/office/officeart/2005/8/layout/hProcess7"/>
    <dgm:cxn modelId="{4040A276-2B68-493E-B8D3-750DB069A822}" type="presParOf" srcId="{EA245016-C374-4C8A-8DFD-9743390CA5FE}" destId="{E469F42D-F9CA-40CF-9152-D1D403C60BE5}" srcOrd="2" destOrd="0" presId="urn:microsoft.com/office/officeart/2005/8/layout/hProcess7"/>
    <dgm:cxn modelId="{604EA679-966B-4939-AD8C-B207E0D3112B}" type="presParOf" srcId="{E469F42D-F9CA-40CF-9152-D1D403C60BE5}" destId="{368E8088-FF7F-496A-A50D-39B0269C6919}" srcOrd="0" destOrd="0" presId="urn:microsoft.com/office/officeart/2005/8/layout/hProcess7"/>
    <dgm:cxn modelId="{21740A13-5BC4-4EEA-B14C-26F4490F180E}" type="presParOf" srcId="{E469F42D-F9CA-40CF-9152-D1D403C60BE5}" destId="{75E1910A-3F23-4AF5-880A-1DB54692B768}" srcOrd="1" destOrd="0" presId="urn:microsoft.com/office/officeart/2005/8/layout/hProcess7"/>
    <dgm:cxn modelId="{0CAB6E89-6692-43AD-98D5-1562E48FA34B}" type="presParOf" srcId="{E469F42D-F9CA-40CF-9152-D1D403C60BE5}" destId="{30BD7860-4A69-46E4-817C-AB935CF6A0D8}" srcOrd="2" destOrd="0" presId="urn:microsoft.com/office/officeart/2005/8/layout/hProcess7"/>
    <dgm:cxn modelId="{28B65D72-5EE4-42AC-BBA7-1854A8096F09}" type="presParOf" srcId="{EA245016-C374-4C8A-8DFD-9743390CA5FE}" destId="{10C76FF3-D385-4A58-BF07-D46781C1187F}" srcOrd="3" destOrd="0" presId="urn:microsoft.com/office/officeart/2005/8/layout/hProcess7"/>
    <dgm:cxn modelId="{14F1F71C-4CD3-4DD8-AAC0-146E14E6CE60}" type="presParOf" srcId="{EA245016-C374-4C8A-8DFD-9743390CA5FE}" destId="{23105C40-DCF9-4990-8006-CA90183D52BD}" srcOrd="4" destOrd="0" presId="urn:microsoft.com/office/officeart/2005/8/layout/hProcess7"/>
    <dgm:cxn modelId="{1D44F191-9AA9-4F1A-8E22-3CF37437A153}" type="presParOf" srcId="{23105C40-DCF9-4990-8006-CA90183D52BD}" destId="{8D06BF37-DB4C-44BF-AB4B-1838299BE395}" srcOrd="0" destOrd="0" presId="urn:microsoft.com/office/officeart/2005/8/layout/hProcess7"/>
    <dgm:cxn modelId="{15608C05-80F0-46B0-AD11-1CFD9B37D710}" type="presParOf" srcId="{23105C40-DCF9-4990-8006-CA90183D52BD}" destId="{B016DEDB-8A03-418D-903D-7D3FA8B38B48}" srcOrd="1" destOrd="0" presId="urn:microsoft.com/office/officeart/2005/8/layout/hProcess7"/>
    <dgm:cxn modelId="{DE03042B-2B3B-47B9-8F36-F292BB3FF51D}" type="presParOf" srcId="{23105C40-DCF9-4990-8006-CA90183D52BD}" destId="{F606B26A-57C5-40BB-9679-D1B2E4A15DCE}" srcOrd="2" destOrd="0" presId="urn:microsoft.com/office/officeart/2005/8/layout/hProcess7"/>
    <dgm:cxn modelId="{4DFF65E8-DFCD-4256-9524-1472A31867E0}" type="presParOf" srcId="{EA245016-C374-4C8A-8DFD-9743390CA5FE}" destId="{0260A4E5-B61A-4B72-AF62-118B451575D9}" srcOrd="5" destOrd="0" presId="urn:microsoft.com/office/officeart/2005/8/layout/hProcess7"/>
    <dgm:cxn modelId="{F63050F3-414E-4CFD-A33D-13655D7C07F0}" type="presParOf" srcId="{EA245016-C374-4C8A-8DFD-9743390CA5FE}" destId="{C24385D1-4E19-4B4A-9753-1A1D7B46C84B}" srcOrd="6" destOrd="0" presId="urn:microsoft.com/office/officeart/2005/8/layout/hProcess7"/>
    <dgm:cxn modelId="{639FD8F6-4095-4E09-BA21-81F8A02EB6AA}" type="presParOf" srcId="{C24385D1-4E19-4B4A-9753-1A1D7B46C84B}" destId="{03637E44-302B-40AF-A0DD-54BAAADEAE4C}" srcOrd="0" destOrd="0" presId="urn:microsoft.com/office/officeart/2005/8/layout/hProcess7"/>
    <dgm:cxn modelId="{9997781B-AF14-4932-BA59-80CE38D8223E}" type="presParOf" srcId="{C24385D1-4E19-4B4A-9753-1A1D7B46C84B}" destId="{EA541E1A-241B-450A-9C4C-75ECA7005F0D}" srcOrd="1" destOrd="0" presId="urn:microsoft.com/office/officeart/2005/8/layout/hProcess7"/>
    <dgm:cxn modelId="{4DD75FED-BE8B-4796-9AF9-34BB7CF3245D}" type="presParOf" srcId="{C24385D1-4E19-4B4A-9753-1A1D7B46C84B}" destId="{14D24606-049D-4F25-B0B5-485A2F7095AC}" srcOrd="2" destOrd="0" presId="urn:microsoft.com/office/officeart/2005/8/layout/hProcess7"/>
    <dgm:cxn modelId="{583BFA1C-42C1-491E-A9CE-3D6D1F7423CE}" type="presParOf" srcId="{EA245016-C374-4C8A-8DFD-9743390CA5FE}" destId="{63E5756A-EC47-4498-A4BE-EC1B4B746F01}" srcOrd="7" destOrd="0" presId="urn:microsoft.com/office/officeart/2005/8/layout/hProcess7"/>
    <dgm:cxn modelId="{EEC3D357-F9BC-4029-8BEE-F00076EE4C81}" type="presParOf" srcId="{EA245016-C374-4C8A-8DFD-9743390CA5FE}" destId="{C2FE8BDF-491D-436D-9373-0546C2703249}" srcOrd="8" destOrd="0" presId="urn:microsoft.com/office/officeart/2005/8/layout/hProcess7"/>
    <dgm:cxn modelId="{01EBC2DD-0486-4F33-8618-26F4AFD85126}" type="presParOf" srcId="{C2FE8BDF-491D-436D-9373-0546C2703249}" destId="{8B8C7F51-EC12-49CE-BCE1-5CE3D4DBB5F0}" srcOrd="0" destOrd="0" presId="urn:microsoft.com/office/officeart/2005/8/layout/hProcess7"/>
    <dgm:cxn modelId="{8F377D09-3DDD-40B4-AD64-FFBBF9912CE4}" type="presParOf" srcId="{C2FE8BDF-491D-436D-9373-0546C2703249}" destId="{8B291D2D-E31F-4122-81E8-01C00AA08EC3}" srcOrd="1" destOrd="0" presId="urn:microsoft.com/office/officeart/2005/8/layout/hProcess7"/>
    <dgm:cxn modelId="{AF42A1B9-E312-4E6A-9312-0A4E020F6887}" type="presParOf" srcId="{C2FE8BDF-491D-436D-9373-0546C2703249}" destId="{34E59C6D-3CA0-4C5A-8B67-CCB27A054DB3}" srcOrd="2" destOrd="0" presId="urn:microsoft.com/office/officeart/2005/8/layout/hProcess7"/>
    <dgm:cxn modelId="{EE985D6F-9727-418F-B9AF-1555DE42A61D}" type="presParOf" srcId="{EA245016-C374-4C8A-8DFD-9743390CA5FE}" destId="{6C34B298-B8A9-4669-B095-7AA7A6B0E6A6}" srcOrd="9" destOrd="0" presId="urn:microsoft.com/office/officeart/2005/8/layout/hProcess7"/>
    <dgm:cxn modelId="{E5EBC65D-7DF1-4725-B167-6B87F3D78408}" type="presParOf" srcId="{EA245016-C374-4C8A-8DFD-9743390CA5FE}" destId="{FE9F2508-F286-41FD-BE62-AA9AE55F8A2C}" srcOrd="10" destOrd="0" presId="urn:microsoft.com/office/officeart/2005/8/layout/hProcess7"/>
    <dgm:cxn modelId="{6978EB4A-E872-482E-87E3-7037EE5811A6}" type="presParOf" srcId="{FE9F2508-F286-41FD-BE62-AA9AE55F8A2C}" destId="{184ECA6F-BB99-4261-9E95-CFE480A825F6}" srcOrd="0" destOrd="0" presId="urn:microsoft.com/office/officeart/2005/8/layout/hProcess7"/>
    <dgm:cxn modelId="{5C7432DB-0B69-4191-8F21-334534A3299F}" type="presParOf" srcId="{FE9F2508-F286-41FD-BE62-AA9AE55F8A2C}" destId="{06B3B374-678C-4318-ADA9-EBE314A3953E}" srcOrd="1" destOrd="0" presId="urn:microsoft.com/office/officeart/2005/8/layout/hProcess7"/>
    <dgm:cxn modelId="{81B536D1-E883-4CCA-AE4C-718F0BFB32C5}" type="presParOf" srcId="{FE9F2508-F286-41FD-BE62-AA9AE55F8A2C}" destId="{C399B5D5-9460-4F0B-8354-0421C40307CF}" srcOrd="2" destOrd="0" presId="urn:microsoft.com/office/officeart/2005/8/layout/hProcess7"/>
    <dgm:cxn modelId="{BCFE6D7D-6562-4752-B98E-6E61DDFAB21C}" type="presParOf" srcId="{EA245016-C374-4C8A-8DFD-9743390CA5FE}" destId="{1608A34E-8F9F-49D0-A509-C47BCE1DF94B}" srcOrd="11" destOrd="0" presId="urn:microsoft.com/office/officeart/2005/8/layout/hProcess7"/>
    <dgm:cxn modelId="{5B760338-D956-48B4-A73D-6F78EF79CCC4}" type="presParOf" srcId="{EA245016-C374-4C8A-8DFD-9743390CA5FE}" destId="{AD2EEC59-B8C6-40D6-B93E-94CCE6735DAB}" srcOrd="12" destOrd="0" presId="urn:microsoft.com/office/officeart/2005/8/layout/hProcess7"/>
    <dgm:cxn modelId="{487D83D6-EC84-46B4-AAB4-28406F8D4DB1}" type="presParOf" srcId="{AD2EEC59-B8C6-40D6-B93E-94CCE6735DAB}" destId="{98C083E0-18D6-4D89-9C1D-E8D69E106434}" srcOrd="0" destOrd="0" presId="urn:microsoft.com/office/officeart/2005/8/layout/hProcess7"/>
    <dgm:cxn modelId="{042DBFF6-3EF9-425C-AFC3-9D3F5E874950}" type="presParOf" srcId="{AD2EEC59-B8C6-40D6-B93E-94CCE6735DAB}" destId="{88A813DD-B9B7-4A30-BDA7-B9320271C153}" srcOrd="1" destOrd="0" presId="urn:microsoft.com/office/officeart/2005/8/layout/hProcess7"/>
    <dgm:cxn modelId="{26F69C6C-B1F5-4119-954A-075A0F4BF847}" type="presParOf" srcId="{AD2EEC59-B8C6-40D6-B93E-94CCE6735DAB}" destId="{2344F260-FB8A-4191-8F5E-D4F9FCFFDE52}" srcOrd="2" destOrd="0" presId="urn:microsoft.com/office/officeart/2005/8/layout/hProcess7"/>
    <dgm:cxn modelId="{FB2539EE-66E8-490F-B730-D406AEC6E93F}" type="presParOf" srcId="{EA245016-C374-4C8A-8DFD-9743390CA5FE}" destId="{F2DB50CF-B449-4A90-91F4-0567510D47B5}" srcOrd="13" destOrd="0" presId="urn:microsoft.com/office/officeart/2005/8/layout/hProcess7"/>
    <dgm:cxn modelId="{04D90020-D7F8-4882-B731-6F1752C506EB}" type="presParOf" srcId="{EA245016-C374-4C8A-8DFD-9743390CA5FE}" destId="{18C83122-5EFB-495B-899A-79128EDB15D1}" srcOrd="14" destOrd="0" presId="urn:microsoft.com/office/officeart/2005/8/layout/hProcess7"/>
    <dgm:cxn modelId="{2183D881-E944-4AC5-BFB2-C8AE7EA330DE}" type="presParOf" srcId="{18C83122-5EFB-495B-899A-79128EDB15D1}" destId="{FCB48926-729B-4416-BD14-91BA1140882A}" srcOrd="0" destOrd="0" presId="urn:microsoft.com/office/officeart/2005/8/layout/hProcess7"/>
    <dgm:cxn modelId="{C29EFC24-32EE-4161-BFCE-C02D67739629}" type="presParOf" srcId="{18C83122-5EFB-495B-899A-79128EDB15D1}" destId="{FCC34AF8-CA7E-4B38-B6B5-2F899070A2BD}" srcOrd="1" destOrd="0" presId="urn:microsoft.com/office/officeart/2005/8/layout/hProcess7"/>
    <dgm:cxn modelId="{72DAF030-9AF7-43DD-9A3A-76159256DC21}" type="presParOf" srcId="{18C83122-5EFB-495B-899A-79128EDB15D1}" destId="{56FA9758-E883-4BB6-B882-0E1C752AF8C4}" srcOrd="2" destOrd="0" presId="urn:microsoft.com/office/officeart/2005/8/layout/hProcess7"/>
    <dgm:cxn modelId="{C08D55AD-076E-4361-972E-42BA11F31C0A}" type="presParOf" srcId="{EA245016-C374-4C8A-8DFD-9743390CA5FE}" destId="{F90E3765-5E65-4A33-BD0A-C65EDC62ECD5}" srcOrd="15" destOrd="0" presId="urn:microsoft.com/office/officeart/2005/8/layout/hProcess7"/>
    <dgm:cxn modelId="{E9C55DC9-32AD-4466-86C3-A0127FB4F53A}" type="presParOf" srcId="{EA245016-C374-4C8A-8DFD-9743390CA5FE}" destId="{1CF3DF27-DDC2-4A08-9780-2F329B264917}" srcOrd="16" destOrd="0" presId="urn:microsoft.com/office/officeart/2005/8/layout/hProcess7"/>
    <dgm:cxn modelId="{86F4CD46-80B8-4FF2-8A7B-D647BC82D2DF}" type="presParOf" srcId="{1CF3DF27-DDC2-4A08-9780-2F329B264917}" destId="{2FB669F3-8E7A-4AFC-8621-AC11974877D6}" srcOrd="0" destOrd="0" presId="urn:microsoft.com/office/officeart/2005/8/layout/hProcess7"/>
    <dgm:cxn modelId="{54AB0861-81A2-41DF-903C-276A08D5E846}" type="presParOf" srcId="{1CF3DF27-DDC2-4A08-9780-2F329B264917}" destId="{E43EA619-1F87-47A7-ADC4-FC165332A01D}" srcOrd="1" destOrd="0" presId="urn:microsoft.com/office/officeart/2005/8/layout/hProcess7"/>
    <dgm:cxn modelId="{C460A43E-374F-4DF3-BE0F-14442282596D}" type="presParOf" srcId="{1CF3DF27-DDC2-4A08-9780-2F329B264917}" destId="{AC84D629-A69F-482B-B35E-82614A186A5D}" srcOrd="2" destOrd="0" presId="urn:microsoft.com/office/officeart/2005/8/layout/hProcess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8208D7-0579-4C48-8828-996472B31588}">
      <dsp:nvSpPr>
        <dsp:cNvPr id="0" name=""/>
        <dsp:cNvSpPr/>
      </dsp:nvSpPr>
      <dsp:spPr>
        <a:xfrm>
          <a:off x="9289" y="2281522"/>
          <a:ext cx="3243039" cy="3891647"/>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8867" rIns="102235" bIns="0" numCol="1" spcCol="1270" anchor="t" anchorCtr="0">
          <a:noAutofit/>
        </a:bodyPr>
        <a:lstStyle/>
        <a:p>
          <a:pPr marL="0" lvl="0" indent="0" algn="r" defTabSz="1022350">
            <a:lnSpc>
              <a:spcPct val="90000"/>
            </a:lnSpc>
            <a:spcBef>
              <a:spcPct val="0"/>
            </a:spcBef>
            <a:spcAft>
              <a:spcPct val="35000"/>
            </a:spcAft>
            <a:buNone/>
          </a:pPr>
          <a:r>
            <a:rPr lang="pl-PL" sz="2300" kern="1200" dirty="0"/>
            <a:t>Starożytność</a:t>
          </a:r>
        </a:p>
      </dsp:txBody>
      <dsp:txXfrm rot="16200000">
        <a:off x="-1261982" y="3552793"/>
        <a:ext cx="3191150" cy="648607"/>
      </dsp:txXfrm>
    </dsp:sp>
    <dsp:sp modelId="{AA9FFBBA-69EC-4B01-89C5-7264A0415D8D}">
      <dsp:nvSpPr>
        <dsp:cNvPr id="0" name=""/>
        <dsp:cNvSpPr/>
      </dsp:nvSpPr>
      <dsp:spPr>
        <a:xfrm>
          <a:off x="657896" y="2281522"/>
          <a:ext cx="2416064" cy="389164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2870" rIns="0" bIns="0" numCol="1" spcCol="1270" anchor="t" anchorCtr="0">
          <a:noAutofit/>
        </a:bodyPr>
        <a:lstStyle/>
        <a:p>
          <a:pPr marL="0" lvl="0" indent="0" algn="l" defTabSz="1333500">
            <a:lnSpc>
              <a:spcPct val="90000"/>
            </a:lnSpc>
            <a:spcBef>
              <a:spcPct val="0"/>
            </a:spcBef>
            <a:spcAft>
              <a:spcPct val="35000"/>
            </a:spcAft>
            <a:buNone/>
          </a:pPr>
          <a:r>
            <a:rPr lang="pl-PL" sz="3000" kern="1200" dirty="0"/>
            <a:t>Forma daniny i obowiązku wobec władcy	</a:t>
          </a:r>
        </a:p>
      </dsp:txBody>
      <dsp:txXfrm>
        <a:off x="657896" y="2281522"/>
        <a:ext cx="2416064" cy="3891647"/>
      </dsp:txXfrm>
    </dsp:sp>
    <dsp:sp modelId="{8D06BF37-DB4C-44BF-AB4B-1838299BE395}">
      <dsp:nvSpPr>
        <dsp:cNvPr id="0" name=""/>
        <dsp:cNvSpPr/>
      </dsp:nvSpPr>
      <dsp:spPr>
        <a:xfrm>
          <a:off x="3365834" y="2281522"/>
          <a:ext cx="3243039" cy="3891647"/>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marL="0" lvl="0" indent="0" algn="r" defTabSz="1333500">
            <a:lnSpc>
              <a:spcPct val="90000"/>
            </a:lnSpc>
            <a:spcBef>
              <a:spcPct val="0"/>
            </a:spcBef>
            <a:spcAft>
              <a:spcPct val="35000"/>
            </a:spcAft>
            <a:buNone/>
          </a:pPr>
          <a:r>
            <a:rPr lang="pl-PL" sz="3000" kern="1200" dirty="0">
              <a:solidFill>
                <a:srgbClr val="00B0F0"/>
              </a:solidFill>
            </a:rPr>
            <a:t>Średniowiecze</a:t>
          </a:r>
        </a:p>
      </dsp:txBody>
      <dsp:txXfrm rot="16200000">
        <a:off x="2094563" y="3552793"/>
        <a:ext cx="3191150" cy="648607"/>
      </dsp:txXfrm>
    </dsp:sp>
    <dsp:sp modelId="{75E1910A-3F23-4AF5-880A-1DB54692B768}">
      <dsp:nvSpPr>
        <dsp:cNvPr id="0" name=""/>
        <dsp:cNvSpPr/>
      </dsp:nvSpPr>
      <dsp:spPr>
        <a:xfrm rot="5400000">
          <a:off x="3096177" y="5373473"/>
          <a:ext cx="571744" cy="486455"/>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06B26A-57C5-40BB-9679-D1B2E4A15DCE}">
      <dsp:nvSpPr>
        <dsp:cNvPr id="0" name=""/>
        <dsp:cNvSpPr/>
      </dsp:nvSpPr>
      <dsp:spPr>
        <a:xfrm>
          <a:off x="4014442" y="2281522"/>
          <a:ext cx="2416064" cy="389164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2870" rIns="0" bIns="0" numCol="1" spcCol="1270" anchor="t" anchorCtr="0">
          <a:noAutofit/>
        </a:bodyPr>
        <a:lstStyle/>
        <a:p>
          <a:pPr marL="0" lvl="0" indent="0" algn="l" defTabSz="1333500">
            <a:lnSpc>
              <a:spcPct val="90000"/>
            </a:lnSpc>
            <a:spcBef>
              <a:spcPct val="0"/>
            </a:spcBef>
            <a:spcAft>
              <a:spcPct val="35000"/>
            </a:spcAft>
            <a:buNone/>
          </a:pPr>
          <a:r>
            <a:rPr lang="pl-PL" sz="3000" kern="1200" dirty="0"/>
            <a:t>Podatki feudalne i kościelne</a:t>
          </a:r>
        </a:p>
      </dsp:txBody>
      <dsp:txXfrm>
        <a:off x="4014442" y="2281522"/>
        <a:ext cx="2416064" cy="3891647"/>
      </dsp:txXfrm>
    </dsp:sp>
    <dsp:sp modelId="{8B8C7F51-EC12-49CE-BCE1-5CE3D4DBB5F0}">
      <dsp:nvSpPr>
        <dsp:cNvPr id="0" name=""/>
        <dsp:cNvSpPr/>
      </dsp:nvSpPr>
      <dsp:spPr>
        <a:xfrm>
          <a:off x="6722380" y="2281522"/>
          <a:ext cx="3243039" cy="3891647"/>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marL="0" lvl="0" indent="0" algn="r" defTabSz="1333500">
            <a:lnSpc>
              <a:spcPct val="90000"/>
            </a:lnSpc>
            <a:spcBef>
              <a:spcPct val="0"/>
            </a:spcBef>
            <a:spcAft>
              <a:spcPct val="35000"/>
            </a:spcAft>
            <a:buNone/>
          </a:pPr>
          <a:r>
            <a:rPr lang="pl-PL" sz="3000" kern="1200">
              <a:solidFill>
                <a:srgbClr val="00B0F0"/>
              </a:solidFill>
            </a:rPr>
            <a:t>Epoka nowożytna</a:t>
          </a:r>
          <a:endParaRPr lang="pl-PL" sz="2300" kern="1200" dirty="0"/>
        </a:p>
      </dsp:txBody>
      <dsp:txXfrm rot="16200000">
        <a:off x="5451108" y="3552793"/>
        <a:ext cx="3191150" cy="648607"/>
      </dsp:txXfrm>
    </dsp:sp>
    <dsp:sp modelId="{EA541E1A-241B-450A-9C4C-75ECA7005F0D}">
      <dsp:nvSpPr>
        <dsp:cNvPr id="0" name=""/>
        <dsp:cNvSpPr/>
      </dsp:nvSpPr>
      <dsp:spPr>
        <a:xfrm rot="5400000">
          <a:off x="6452723" y="5373473"/>
          <a:ext cx="571744" cy="486455"/>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E59C6D-3CA0-4C5A-8B67-CCB27A054DB3}">
      <dsp:nvSpPr>
        <dsp:cNvPr id="0" name=""/>
        <dsp:cNvSpPr/>
      </dsp:nvSpPr>
      <dsp:spPr>
        <a:xfrm>
          <a:off x="7370988" y="2281522"/>
          <a:ext cx="2416064" cy="389164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2870" rIns="0" bIns="0" numCol="1" spcCol="1270" anchor="t" anchorCtr="0">
          <a:noAutofit/>
        </a:bodyPr>
        <a:lstStyle/>
        <a:p>
          <a:pPr marL="0" lvl="0" indent="0" algn="l" defTabSz="1333500">
            <a:lnSpc>
              <a:spcPct val="90000"/>
            </a:lnSpc>
            <a:spcBef>
              <a:spcPct val="0"/>
            </a:spcBef>
            <a:spcAft>
              <a:spcPct val="35000"/>
            </a:spcAft>
            <a:buNone/>
          </a:pPr>
          <a:r>
            <a:rPr lang="pl-PL" sz="3000" kern="1200" dirty="0"/>
            <a:t>Początki podatków państwowych</a:t>
          </a:r>
        </a:p>
      </dsp:txBody>
      <dsp:txXfrm>
        <a:off x="7370988" y="2281522"/>
        <a:ext cx="2416064" cy="3891647"/>
      </dsp:txXfrm>
    </dsp:sp>
    <dsp:sp modelId="{98C083E0-18D6-4D89-9C1D-E8D69E106434}">
      <dsp:nvSpPr>
        <dsp:cNvPr id="0" name=""/>
        <dsp:cNvSpPr/>
      </dsp:nvSpPr>
      <dsp:spPr>
        <a:xfrm>
          <a:off x="10078926" y="2281522"/>
          <a:ext cx="3243039" cy="3891647"/>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marL="0" lvl="0" indent="0" algn="r" defTabSz="1333500">
            <a:lnSpc>
              <a:spcPct val="90000"/>
            </a:lnSpc>
            <a:spcBef>
              <a:spcPct val="0"/>
            </a:spcBef>
            <a:spcAft>
              <a:spcPct val="35000"/>
            </a:spcAft>
            <a:buNone/>
          </a:pPr>
          <a:r>
            <a:rPr lang="pl-PL" sz="3000" kern="1200">
              <a:solidFill>
                <a:srgbClr val="00B0F0"/>
              </a:solidFill>
            </a:rPr>
            <a:t>XIX – XX wiek</a:t>
          </a:r>
          <a:endParaRPr lang="pl-PL" sz="3000" kern="1200" dirty="0">
            <a:solidFill>
              <a:srgbClr val="00B0F0"/>
            </a:solidFill>
          </a:endParaRPr>
        </a:p>
      </dsp:txBody>
      <dsp:txXfrm rot="16200000">
        <a:off x="8807654" y="3552793"/>
        <a:ext cx="3191150" cy="648607"/>
      </dsp:txXfrm>
    </dsp:sp>
    <dsp:sp modelId="{06B3B374-678C-4318-ADA9-EBE314A3953E}">
      <dsp:nvSpPr>
        <dsp:cNvPr id="0" name=""/>
        <dsp:cNvSpPr/>
      </dsp:nvSpPr>
      <dsp:spPr>
        <a:xfrm rot="5400000">
          <a:off x="9809268" y="5373473"/>
          <a:ext cx="571744" cy="486455"/>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44F260-FB8A-4191-8F5E-D4F9FCFFDE52}">
      <dsp:nvSpPr>
        <dsp:cNvPr id="0" name=""/>
        <dsp:cNvSpPr/>
      </dsp:nvSpPr>
      <dsp:spPr>
        <a:xfrm>
          <a:off x="10727533" y="2281522"/>
          <a:ext cx="2416064" cy="389164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2870" rIns="0" bIns="0" numCol="1" spcCol="1270" anchor="t" anchorCtr="0">
          <a:noAutofit/>
        </a:bodyPr>
        <a:lstStyle/>
        <a:p>
          <a:pPr marL="0" lvl="0" indent="0" algn="l" defTabSz="1333500">
            <a:lnSpc>
              <a:spcPct val="90000"/>
            </a:lnSpc>
            <a:spcBef>
              <a:spcPct val="0"/>
            </a:spcBef>
            <a:spcAft>
              <a:spcPct val="35000"/>
            </a:spcAft>
            <a:buNone/>
          </a:pPr>
          <a:r>
            <a:rPr lang="pl-PL" sz="3000" kern="1200" dirty="0"/>
            <a:t>Systematyzacja i progresja</a:t>
          </a:r>
        </a:p>
      </dsp:txBody>
      <dsp:txXfrm>
        <a:off x="10727533" y="2281522"/>
        <a:ext cx="2416064" cy="3891647"/>
      </dsp:txXfrm>
    </dsp:sp>
    <dsp:sp modelId="{2FB669F3-8E7A-4AFC-8621-AC11974877D6}">
      <dsp:nvSpPr>
        <dsp:cNvPr id="0" name=""/>
        <dsp:cNvSpPr/>
      </dsp:nvSpPr>
      <dsp:spPr>
        <a:xfrm>
          <a:off x="13435471" y="2281522"/>
          <a:ext cx="3243039" cy="3891647"/>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5725" rIns="111125" bIns="0" numCol="1" spcCol="1270" anchor="t" anchorCtr="0">
          <a:noAutofit/>
        </a:bodyPr>
        <a:lstStyle/>
        <a:p>
          <a:pPr marL="0" lvl="0" indent="0" algn="r" defTabSz="1111250">
            <a:lnSpc>
              <a:spcPct val="90000"/>
            </a:lnSpc>
            <a:spcBef>
              <a:spcPct val="0"/>
            </a:spcBef>
            <a:spcAft>
              <a:spcPct val="35000"/>
            </a:spcAft>
            <a:buNone/>
          </a:pPr>
          <a:r>
            <a:rPr lang="pl-PL" sz="2500" kern="1200">
              <a:solidFill>
                <a:srgbClr val="00B0F0"/>
              </a:solidFill>
            </a:rPr>
            <a:t>Współczesność</a:t>
          </a:r>
          <a:endParaRPr lang="pl-PL" sz="2500" kern="1200" dirty="0">
            <a:solidFill>
              <a:srgbClr val="00B0F0"/>
            </a:solidFill>
          </a:endParaRPr>
        </a:p>
      </dsp:txBody>
      <dsp:txXfrm rot="16200000">
        <a:off x="12164200" y="3552793"/>
        <a:ext cx="3191150" cy="648607"/>
      </dsp:txXfrm>
    </dsp:sp>
    <dsp:sp modelId="{FCC34AF8-CA7E-4B38-B6B5-2F899070A2BD}">
      <dsp:nvSpPr>
        <dsp:cNvPr id="0" name=""/>
        <dsp:cNvSpPr/>
      </dsp:nvSpPr>
      <dsp:spPr>
        <a:xfrm rot="5400000">
          <a:off x="13165814" y="5373473"/>
          <a:ext cx="571744" cy="486455"/>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84D629-A69F-482B-B35E-82614A186A5D}">
      <dsp:nvSpPr>
        <dsp:cNvPr id="0" name=""/>
        <dsp:cNvSpPr/>
      </dsp:nvSpPr>
      <dsp:spPr>
        <a:xfrm>
          <a:off x="14084079" y="2281522"/>
          <a:ext cx="2416064" cy="389164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2870" rIns="0" bIns="0" numCol="1" spcCol="1270" anchor="t" anchorCtr="0">
          <a:noAutofit/>
        </a:bodyPr>
        <a:lstStyle/>
        <a:p>
          <a:pPr marL="0" lvl="0" indent="0" algn="l" defTabSz="1333500">
            <a:lnSpc>
              <a:spcPct val="90000"/>
            </a:lnSpc>
            <a:spcBef>
              <a:spcPct val="0"/>
            </a:spcBef>
            <a:spcAft>
              <a:spcPct val="35000"/>
            </a:spcAft>
            <a:buNone/>
          </a:pPr>
          <a:r>
            <a:rPr lang="pl-PL" sz="3000" kern="1200" dirty="0"/>
            <a:t>Podatki jako narzędzie polityki społecznej i gospodarczej</a:t>
          </a:r>
        </a:p>
      </dsp:txBody>
      <dsp:txXfrm>
        <a:off x="14084079" y="2281522"/>
        <a:ext cx="2416064" cy="389164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sv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3.svg"/></Relationships>
</file>

<file path=ppt/slides/_rels/slide3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3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3.sv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20782"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pl-PL"/>
          </a:p>
        </p:txBody>
      </p:sp>
      <p:sp>
        <p:nvSpPr>
          <p:cNvPr id="3" name="Freeform 3"/>
          <p:cNvSpPr/>
          <p:nvPr/>
        </p:nvSpPr>
        <p:spPr>
          <a:xfrm rot="7659121">
            <a:off x="15091031" y="5585714"/>
            <a:ext cx="7629294" cy="7828566"/>
          </a:xfrm>
          <a:custGeom>
            <a:avLst/>
            <a:gdLst/>
            <a:ahLst/>
            <a:cxnLst/>
            <a:rect l="l" t="t" r="r" b="b"/>
            <a:pathLst>
              <a:path w="7629294" h="7828566">
                <a:moveTo>
                  <a:pt x="0" y="0"/>
                </a:moveTo>
                <a:lnTo>
                  <a:pt x="7629294" y="0"/>
                </a:lnTo>
                <a:lnTo>
                  <a:pt x="7629294" y="7828566"/>
                </a:lnTo>
                <a:lnTo>
                  <a:pt x="0" y="782856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pl-PL"/>
          </a:p>
        </p:txBody>
      </p:sp>
      <p:sp>
        <p:nvSpPr>
          <p:cNvPr id="4" name="Freeform 4"/>
          <p:cNvSpPr/>
          <p:nvPr/>
        </p:nvSpPr>
        <p:spPr>
          <a:xfrm>
            <a:off x="-3258071" y="-4629150"/>
            <a:ext cx="9022634" cy="9258300"/>
          </a:xfrm>
          <a:custGeom>
            <a:avLst/>
            <a:gdLst/>
            <a:ahLst/>
            <a:cxnLst/>
            <a:rect l="l" t="t" r="r" b="b"/>
            <a:pathLst>
              <a:path w="9022634" h="9258300">
                <a:moveTo>
                  <a:pt x="0" y="0"/>
                </a:moveTo>
                <a:lnTo>
                  <a:pt x="9022634" y="0"/>
                </a:lnTo>
                <a:lnTo>
                  <a:pt x="9022634" y="9258300"/>
                </a:lnTo>
                <a:lnTo>
                  <a:pt x="0" y="92583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pl-PL"/>
          </a:p>
        </p:txBody>
      </p:sp>
      <p:grpSp>
        <p:nvGrpSpPr>
          <p:cNvPr id="5" name="Group 5"/>
          <p:cNvGrpSpPr/>
          <p:nvPr/>
        </p:nvGrpSpPr>
        <p:grpSpPr>
          <a:xfrm>
            <a:off x="3546092" y="1301257"/>
            <a:ext cx="10882287" cy="6014677"/>
            <a:chOff x="0" y="0"/>
            <a:chExt cx="1895495" cy="812800"/>
          </a:xfrm>
        </p:grpSpPr>
        <p:sp>
          <p:nvSpPr>
            <p:cNvPr id="6" name="Freeform 6"/>
            <p:cNvSpPr/>
            <p:nvPr/>
          </p:nvSpPr>
          <p:spPr>
            <a:xfrm>
              <a:off x="0" y="0"/>
              <a:ext cx="1895495" cy="812800"/>
            </a:xfrm>
            <a:custGeom>
              <a:avLst/>
              <a:gdLst/>
              <a:ahLst/>
              <a:cxnLst/>
              <a:rect l="l" t="t" r="r" b="b"/>
              <a:pathLst>
                <a:path w="1895495" h="812800">
                  <a:moveTo>
                    <a:pt x="0" y="0"/>
                  </a:moveTo>
                  <a:lnTo>
                    <a:pt x="1895495" y="0"/>
                  </a:lnTo>
                  <a:lnTo>
                    <a:pt x="1895495" y="812800"/>
                  </a:lnTo>
                  <a:lnTo>
                    <a:pt x="0" y="812800"/>
                  </a:lnTo>
                  <a:close/>
                </a:path>
              </a:pathLst>
            </a:custGeom>
            <a:solidFill>
              <a:srgbClr val="000000">
                <a:alpha val="0"/>
              </a:srgbClr>
            </a:solidFill>
            <a:ln w="38100" cap="sq">
              <a:solidFill>
                <a:srgbClr val="000000"/>
              </a:solidFill>
              <a:prstDash val="solid"/>
              <a:miter/>
            </a:ln>
          </p:spPr>
          <p:txBody>
            <a:bodyPr/>
            <a:lstStyle/>
            <a:p>
              <a:endParaRPr lang="pl-PL"/>
            </a:p>
          </p:txBody>
        </p:sp>
        <p:sp>
          <p:nvSpPr>
            <p:cNvPr id="7" name="TextBox 7"/>
            <p:cNvSpPr txBox="1"/>
            <p:nvPr/>
          </p:nvSpPr>
          <p:spPr>
            <a:xfrm>
              <a:off x="0" y="-19050"/>
              <a:ext cx="1895495" cy="831850"/>
            </a:xfrm>
            <a:prstGeom prst="rect">
              <a:avLst/>
            </a:prstGeom>
          </p:spPr>
          <p:txBody>
            <a:bodyPr lIns="50800" tIns="50800" rIns="50800" bIns="50800" rtlCol="0" anchor="ctr"/>
            <a:lstStyle/>
            <a:p>
              <a:pPr algn="ctr">
                <a:lnSpc>
                  <a:spcPts val="2859"/>
                </a:lnSpc>
              </a:pPr>
              <a:endParaRPr/>
            </a:p>
          </p:txBody>
        </p:sp>
      </p:grpSp>
      <p:sp>
        <p:nvSpPr>
          <p:cNvPr id="8" name="TextBox 8"/>
          <p:cNvSpPr txBox="1"/>
          <p:nvPr/>
        </p:nvSpPr>
        <p:spPr>
          <a:xfrm>
            <a:off x="3880403" y="1517025"/>
            <a:ext cx="9815307" cy="5941050"/>
          </a:xfrm>
          <a:prstGeom prst="rect">
            <a:avLst/>
          </a:prstGeom>
        </p:spPr>
        <p:txBody>
          <a:bodyPr lIns="0" tIns="0" rIns="0" bIns="0" rtlCol="0" anchor="t">
            <a:spAutoFit/>
          </a:bodyPr>
          <a:lstStyle/>
          <a:p>
            <a:pPr algn="ctr">
              <a:lnSpc>
                <a:spcPts val="9748"/>
              </a:lnSpc>
            </a:pPr>
            <a:r>
              <a:rPr lang="en-US" sz="7063" spc="692" dirty="0">
                <a:solidFill>
                  <a:srgbClr val="231F20"/>
                </a:solidFill>
                <a:latin typeface="Oswald Bold"/>
              </a:rPr>
              <a:t>SCENARIUSZ LEKCJI</a:t>
            </a:r>
            <a:endParaRPr lang="pl-PL" sz="7063" spc="692" dirty="0">
              <a:solidFill>
                <a:srgbClr val="231F20"/>
              </a:solidFill>
              <a:latin typeface="Oswald Bold"/>
            </a:endParaRPr>
          </a:p>
          <a:p>
            <a:pPr algn="ctr"/>
            <a:endParaRPr lang="pl-PL" sz="500" spc="692" dirty="0">
              <a:solidFill>
                <a:srgbClr val="231F20"/>
              </a:solidFill>
              <a:latin typeface="Oswald Bold"/>
            </a:endParaRPr>
          </a:p>
          <a:p>
            <a:pPr algn="ctr"/>
            <a:endParaRPr lang="pl-PL" sz="500" spc="692" dirty="0">
              <a:solidFill>
                <a:srgbClr val="231F20"/>
              </a:solidFill>
              <a:latin typeface="Oswald Bold"/>
            </a:endParaRPr>
          </a:p>
          <a:p>
            <a:pPr algn="ctr"/>
            <a:endParaRPr lang="pl-PL" sz="500" spc="692" dirty="0">
              <a:solidFill>
                <a:srgbClr val="231F20"/>
              </a:solidFill>
              <a:latin typeface="Oswald Bold"/>
            </a:endParaRPr>
          </a:p>
          <a:p>
            <a:pPr algn="ctr"/>
            <a:endParaRPr lang="pl-PL" sz="500" spc="692" dirty="0">
              <a:solidFill>
                <a:srgbClr val="231F20"/>
              </a:solidFill>
              <a:latin typeface="Oswald Bold"/>
            </a:endParaRPr>
          </a:p>
          <a:p>
            <a:pPr algn="ctr"/>
            <a:endParaRPr lang="pl-PL" sz="500" spc="692" dirty="0">
              <a:solidFill>
                <a:srgbClr val="231F20"/>
              </a:solidFill>
              <a:latin typeface="Oswald Bold"/>
            </a:endParaRPr>
          </a:p>
          <a:p>
            <a:pPr algn="ctr"/>
            <a:endParaRPr lang="pl-PL" sz="500" spc="692" dirty="0">
              <a:solidFill>
                <a:srgbClr val="231F20"/>
              </a:solidFill>
              <a:latin typeface="Oswald Bold"/>
            </a:endParaRPr>
          </a:p>
          <a:p>
            <a:pPr algn="ctr">
              <a:lnSpc>
                <a:spcPts val="9748"/>
              </a:lnSpc>
            </a:pPr>
            <a:r>
              <a:rPr lang="pl-PL" sz="7063" spc="692" dirty="0">
                <a:solidFill>
                  <a:schemeClr val="accent2"/>
                </a:solidFill>
                <a:latin typeface="Oswald Bold"/>
              </a:rPr>
              <a:t>RODZAJE PODATKÓW</a:t>
            </a:r>
          </a:p>
          <a:p>
            <a:pPr algn="ctr"/>
            <a:r>
              <a:rPr lang="pl-PL" sz="4000" spc="692" dirty="0">
                <a:solidFill>
                  <a:srgbClr val="231F20"/>
                </a:solidFill>
                <a:latin typeface="Oswald Bold"/>
              </a:rPr>
              <a:t>Z UWZGLĘDNIENIEM PODATKÓW DOTYCZĄCYCH GOSPODARSTW DOMOWYCH</a:t>
            </a:r>
          </a:p>
          <a:p>
            <a:pPr algn="ctr">
              <a:lnSpc>
                <a:spcPts val="9748"/>
              </a:lnSpc>
            </a:pPr>
            <a:endParaRPr lang="en-US" sz="7063" spc="692" dirty="0">
              <a:solidFill>
                <a:srgbClr val="231F20"/>
              </a:solidFill>
              <a:latin typeface="Oswald Bold"/>
            </a:endParaRPr>
          </a:p>
        </p:txBody>
      </p:sp>
      <p:sp>
        <p:nvSpPr>
          <p:cNvPr id="9" name="TextBox 9"/>
          <p:cNvSpPr txBox="1"/>
          <p:nvPr/>
        </p:nvSpPr>
        <p:spPr>
          <a:xfrm>
            <a:off x="2209800" y="7400254"/>
            <a:ext cx="12848809" cy="421847"/>
          </a:xfrm>
          <a:prstGeom prst="rect">
            <a:avLst/>
          </a:prstGeom>
        </p:spPr>
        <p:txBody>
          <a:bodyPr lIns="0" tIns="0" rIns="0" bIns="0" rtlCol="0" anchor="t">
            <a:spAutoFit/>
          </a:bodyPr>
          <a:lstStyle/>
          <a:p>
            <a:pPr algn="ctr">
              <a:lnSpc>
                <a:spcPts val="3661"/>
              </a:lnSpc>
            </a:pPr>
            <a:r>
              <a:rPr lang="en-US" sz="2653" spc="140" dirty="0">
                <a:solidFill>
                  <a:srgbClr val="231F20"/>
                </a:solidFill>
                <a:latin typeface="Montserrat Classic Bold"/>
              </a:rPr>
              <a:t> </a:t>
            </a:r>
          </a:p>
        </p:txBody>
      </p:sp>
      <p:pic>
        <p:nvPicPr>
          <p:cNvPr id="16" name="Obraz 15">
            <a:extLst>
              <a:ext uri="{FF2B5EF4-FFF2-40B4-BE49-F238E27FC236}">
                <a16:creationId xmlns:a16="http://schemas.microsoft.com/office/drawing/2014/main" id="{311ED19B-4034-8066-F175-84A94E60F019}"/>
              </a:ext>
            </a:extLst>
          </p:cNvPr>
          <p:cNvPicPr>
            <a:picLocks noChangeAspect="1"/>
          </p:cNvPicPr>
          <p:nvPr/>
        </p:nvPicPr>
        <p:blipFill>
          <a:blip r:embed="rId5"/>
          <a:stretch>
            <a:fillRect/>
          </a:stretch>
        </p:blipFill>
        <p:spPr>
          <a:xfrm>
            <a:off x="5432906" y="7942380"/>
            <a:ext cx="7422187" cy="192335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
          <a:extLst>
            <a:ext uri="{FF2B5EF4-FFF2-40B4-BE49-F238E27FC236}">
              <a16:creationId xmlns:a16="http://schemas.microsoft.com/office/drawing/2014/main" id="{F16152FA-58C2-0A25-DECE-52BE7F9F5FB9}"/>
            </a:ext>
          </a:extLst>
        </p:cNvPr>
        <p:cNvGrpSpPr/>
        <p:nvPr/>
      </p:nvGrpSpPr>
      <p:grpSpPr>
        <a:xfrm>
          <a:off x="0" y="0"/>
          <a:ext cx="0" cy="0"/>
          <a:chOff x="0" y="0"/>
          <a:chExt cx="0" cy="0"/>
        </a:xfrm>
      </p:grpSpPr>
      <p:sp>
        <p:nvSpPr>
          <p:cNvPr id="18" name="Freeform 18">
            <a:extLst>
              <a:ext uri="{FF2B5EF4-FFF2-40B4-BE49-F238E27FC236}">
                <a16:creationId xmlns:a16="http://schemas.microsoft.com/office/drawing/2014/main" id="{E72CC6F0-6F77-9808-600D-E49BBC2B876E}"/>
              </a:ext>
            </a:extLst>
          </p:cNvPr>
          <p:cNvSpPr/>
          <p:nvPr/>
        </p:nvSpPr>
        <p:spPr>
          <a:xfrm rot="887923">
            <a:off x="-2683214" y="7543802"/>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l-PL"/>
          </a:p>
        </p:txBody>
      </p:sp>
      <p:sp>
        <p:nvSpPr>
          <p:cNvPr id="19" name="Freeform 19">
            <a:extLst>
              <a:ext uri="{FF2B5EF4-FFF2-40B4-BE49-F238E27FC236}">
                <a16:creationId xmlns:a16="http://schemas.microsoft.com/office/drawing/2014/main" id="{DE8D580B-1878-848D-2183-B6FC78D54369}"/>
              </a:ext>
            </a:extLst>
          </p:cNvPr>
          <p:cNvSpPr/>
          <p:nvPr/>
        </p:nvSpPr>
        <p:spPr>
          <a:xfrm rot="887923">
            <a:off x="12652111" y="-3421882"/>
            <a:ext cx="6579291" cy="6843762"/>
          </a:xfrm>
          <a:custGeom>
            <a:avLst/>
            <a:gdLst/>
            <a:ahLst/>
            <a:cxnLst/>
            <a:rect l="l" t="t" r="r" b="b"/>
            <a:pathLst>
              <a:path w="7032580" h="7216267">
                <a:moveTo>
                  <a:pt x="0" y="0"/>
                </a:moveTo>
                <a:lnTo>
                  <a:pt x="7032580" y="0"/>
                </a:lnTo>
                <a:lnTo>
                  <a:pt x="7032580" y="7216267"/>
                </a:lnTo>
                <a:lnTo>
                  <a:pt x="0" y="72162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l-PL"/>
          </a:p>
        </p:txBody>
      </p:sp>
      <p:sp>
        <p:nvSpPr>
          <p:cNvPr id="20" name="TextBox 20">
            <a:extLst>
              <a:ext uri="{FF2B5EF4-FFF2-40B4-BE49-F238E27FC236}">
                <a16:creationId xmlns:a16="http://schemas.microsoft.com/office/drawing/2014/main" id="{301BA594-8B94-741F-265C-4D55A5EC5709}"/>
              </a:ext>
            </a:extLst>
          </p:cNvPr>
          <p:cNvSpPr txBox="1"/>
          <p:nvPr/>
        </p:nvSpPr>
        <p:spPr>
          <a:xfrm>
            <a:off x="381000" y="1207516"/>
            <a:ext cx="12725400" cy="538609"/>
          </a:xfrm>
          <a:prstGeom prst="rect">
            <a:avLst/>
          </a:prstGeom>
        </p:spPr>
        <p:txBody>
          <a:bodyPr wrap="square" lIns="0" tIns="0" rIns="0" bIns="0" rtlCol="0" anchor="t">
            <a:spAutoFit/>
          </a:bodyPr>
          <a:lstStyle/>
          <a:p>
            <a:pPr marL="0" lvl="0" indent="0">
              <a:spcBef>
                <a:spcPct val="0"/>
              </a:spcBef>
            </a:pPr>
            <a:r>
              <a:rPr lang="pl-PL" sz="3500" u="none" spc="924" dirty="0">
                <a:solidFill>
                  <a:srgbClr val="231F20"/>
                </a:solidFill>
                <a:latin typeface="Oswald Bold"/>
              </a:rPr>
              <a:t>SLAJD 3: HISTORIA </a:t>
            </a:r>
            <a:r>
              <a:rPr lang="pl-PL" sz="3500" spc="924" dirty="0">
                <a:solidFill>
                  <a:srgbClr val="231F20"/>
                </a:solidFill>
                <a:latin typeface="Oswald Bold"/>
              </a:rPr>
              <a:t>I EWOLUCJA </a:t>
            </a:r>
            <a:r>
              <a:rPr lang="pl-PL" sz="3500" u="none" spc="924" dirty="0">
                <a:solidFill>
                  <a:srgbClr val="231F20"/>
                </a:solidFill>
                <a:latin typeface="Oswald Bold"/>
              </a:rPr>
              <a:t>PODATKÓW</a:t>
            </a:r>
            <a:endParaRPr lang="en-US" sz="3500" u="none" spc="924" dirty="0">
              <a:solidFill>
                <a:srgbClr val="231F20"/>
              </a:solidFill>
              <a:latin typeface="Oswald Bold"/>
            </a:endParaRPr>
          </a:p>
        </p:txBody>
      </p:sp>
      <p:grpSp>
        <p:nvGrpSpPr>
          <p:cNvPr id="21" name="Group 21">
            <a:extLst>
              <a:ext uri="{FF2B5EF4-FFF2-40B4-BE49-F238E27FC236}">
                <a16:creationId xmlns:a16="http://schemas.microsoft.com/office/drawing/2014/main" id="{389F3C7E-0D1B-EC55-CD68-5EC2CA10DBBB}"/>
              </a:ext>
            </a:extLst>
          </p:cNvPr>
          <p:cNvGrpSpPr/>
          <p:nvPr/>
        </p:nvGrpSpPr>
        <p:grpSpPr>
          <a:xfrm>
            <a:off x="16333169" y="8069439"/>
            <a:ext cx="2094695" cy="2377721"/>
            <a:chOff x="0" y="0"/>
            <a:chExt cx="551689" cy="626231"/>
          </a:xfrm>
        </p:grpSpPr>
        <p:sp>
          <p:nvSpPr>
            <p:cNvPr id="22" name="Freeform 22">
              <a:extLst>
                <a:ext uri="{FF2B5EF4-FFF2-40B4-BE49-F238E27FC236}">
                  <a16:creationId xmlns:a16="http://schemas.microsoft.com/office/drawing/2014/main" id="{AAC60DFC-472C-6748-5E2C-E4F624B7610B}"/>
                </a:ext>
              </a:extLst>
            </p:cNvPr>
            <p:cNvSpPr/>
            <p:nvPr/>
          </p:nvSpPr>
          <p:spPr>
            <a:xfrm>
              <a:off x="0" y="0"/>
              <a:ext cx="551689" cy="626231"/>
            </a:xfrm>
            <a:custGeom>
              <a:avLst/>
              <a:gdLst/>
              <a:ahLst/>
              <a:cxnLst/>
              <a:rect l="l" t="t" r="r" b="b"/>
              <a:pathLst>
                <a:path w="551689" h="626231">
                  <a:moveTo>
                    <a:pt x="0" y="0"/>
                  </a:moveTo>
                  <a:lnTo>
                    <a:pt x="551689" y="0"/>
                  </a:lnTo>
                  <a:lnTo>
                    <a:pt x="551689" y="626231"/>
                  </a:lnTo>
                  <a:lnTo>
                    <a:pt x="0" y="626231"/>
                  </a:lnTo>
                  <a:close/>
                </a:path>
              </a:pathLst>
            </a:custGeom>
            <a:solidFill>
              <a:srgbClr val="CCCCCC"/>
            </a:solidFill>
          </p:spPr>
          <p:txBody>
            <a:bodyPr/>
            <a:lstStyle/>
            <a:p>
              <a:endParaRPr lang="pl-PL"/>
            </a:p>
          </p:txBody>
        </p:sp>
        <p:sp>
          <p:nvSpPr>
            <p:cNvPr id="23" name="TextBox 23">
              <a:extLst>
                <a:ext uri="{FF2B5EF4-FFF2-40B4-BE49-F238E27FC236}">
                  <a16:creationId xmlns:a16="http://schemas.microsoft.com/office/drawing/2014/main" id="{A64A542B-45CB-C066-025D-1CA12E606452}"/>
                </a:ext>
              </a:extLst>
            </p:cNvPr>
            <p:cNvSpPr txBox="1"/>
            <p:nvPr/>
          </p:nvSpPr>
          <p:spPr>
            <a:xfrm>
              <a:off x="0" y="-19050"/>
              <a:ext cx="551689" cy="645281"/>
            </a:xfrm>
            <a:prstGeom prst="rect">
              <a:avLst/>
            </a:prstGeom>
          </p:spPr>
          <p:txBody>
            <a:bodyPr lIns="50800" tIns="50800" rIns="50800" bIns="50800" rtlCol="0" anchor="ctr"/>
            <a:lstStyle/>
            <a:p>
              <a:pPr algn="ctr">
                <a:lnSpc>
                  <a:spcPts val="2859"/>
                </a:lnSpc>
              </a:pPr>
              <a:endParaRPr/>
            </a:p>
          </p:txBody>
        </p:sp>
      </p:grpSp>
      <p:grpSp>
        <p:nvGrpSpPr>
          <p:cNvPr id="24" name="Group 24">
            <a:extLst>
              <a:ext uri="{FF2B5EF4-FFF2-40B4-BE49-F238E27FC236}">
                <a16:creationId xmlns:a16="http://schemas.microsoft.com/office/drawing/2014/main" id="{9DCD80C1-8DA0-E10C-97E8-92A5D8C0625A}"/>
              </a:ext>
            </a:extLst>
          </p:cNvPr>
          <p:cNvGrpSpPr/>
          <p:nvPr/>
        </p:nvGrpSpPr>
        <p:grpSpPr>
          <a:xfrm>
            <a:off x="-224419" y="-1349021"/>
            <a:ext cx="2094695" cy="2377721"/>
            <a:chOff x="0" y="0"/>
            <a:chExt cx="551689" cy="626231"/>
          </a:xfrm>
        </p:grpSpPr>
        <p:sp>
          <p:nvSpPr>
            <p:cNvPr id="25" name="Freeform 25">
              <a:extLst>
                <a:ext uri="{FF2B5EF4-FFF2-40B4-BE49-F238E27FC236}">
                  <a16:creationId xmlns:a16="http://schemas.microsoft.com/office/drawing/2014/main" id="{2ECEAC3C-6AB1-84A2-BF3A-DAE9972D7F96}"/>
                </a:ext>
              </a:extLst>
            </p:cNvPr>
            <p:cNvSpPr/>
            <p:nvPr/>
          </p:nvSpPr>
          <p:spPr>
            <a:xfrm>
              <a:off x="0" y="0"/>
              <a:ext cx="551689" cy="626231"/>
            </a:xfrm>
            <a:custGeom>
              <a:avLst/>
              <a:gdLst/>
              <a:ahLst/>
              <a:cxnLst/>
              <a:rect l="l" t="t" r="r" b="b"/>
              <a:pathLst>
                <a:path w="551689" h="626231">
                  <a:moveTo>
                    <a:pt x="0" y="0"/>
                  </a:moveTo>
                  <a:lnTo>
                    <a:pt x="551689" y="0"/>
                  </a:lnTo>
                  <a:lnTo>
                    <a:pt x="551689" y="626231"/>
                  </a:lnTo>
                  <a:lnTo>
                    <a:pt x="0" y="626231"/>
                  </a:lnTo>
                  <a:close/>
                </a:path>
              </a:pathLst>
            </a:custGeom>
            <a:solidFill>
              <a:srgbClr val="CCCCCC"/>
            </a:solidFill>
          </p:spPr>
          <p:txBody>
            <a:bodyPr/>
            <a:lstStyle/>
            <a:p>
              <a:endParaRPr lang="pl-PL"/>
            </a:p>
          </p:txBody>
        </p:sp>
        <p:sp>
          <p:nvSpPr>
            <p:cNvPr id="26" name="TextBox 26">
              <a:extLst>
                <a:ext uri="{FF2B5EF4-FFF2-40B4-BE49-F238E27FC236}">
                  <a16:creationId xmlns:a16="http://schemas.microsoft.com/office/drawing/2014/main" id="{A6B2555B-E573-CF32-AD03-13237394AD4F}"/>
                </a:ext>
              </a:extLst>
            </p:cNvPr>
            <p:cNvSpPr txBox="1"/>
            <p:nvPr/>
          </p:nvSpPr>
          <p:spPr>
            <a:xfrm>
              <a:off x="0" y="-19050"/>
              <a:ext cx="551689" cy="645281"/>
            </a:xfrm>
            <a:prstGeom prst="rect">
              <a:avLst/>
            </a:prstGeom>
          </p:spPr>
          <p:txBody>
            <a:bodyPr lIns="50800" tIns="50800" rIns="50800" bIns="50800" rtlCol="0" anchor="ctr"/>
            <a:lstStyle/>
            <a:p>
              <a:pPr algn="ctr">
                <a:lnSpc>
                  <a:spcPts val="2859"/>
                </a:lnSpc>
              </a:pPr>
              <a:endParaRPr/>
            </a:p>
          </p:txBody>
        </p:sp>
      </p:grpSp>
      <p:sp>
        <p:nvSpPr>
          <p:cNvPr id="12" name="TextBox 11">
            <a:extLst>
              <a:ext uri="{FF2B5EF4-FFF2-40B4-BE49-F238E27FC236}">
                <a16:creationId xmlns:a16="http://schemas.microsoft.com/office/drawing/2014/main" id="{DEDE1B82-7A8A-212C-B549-AD565AB7BCAD}"/>
              </a:ext>
            </a:extLst>
          </p:cNvPr>
          <p:cNvSpPr txBox="1"/>
          <p:nvPr/>
        </p:nvSpPr>
        <p:spPr>
          <a:xfrm>
            <a:off x="116984" y="2503429"/>
            <a:ext cx="14496542" cy="4594399"/>
          </a:xfrm>
          <a:prstGeom prst="rect">
            <a:avLst/>
          </a:prstGeom>
        </p:spPr>
        <p:txBody>
          <a:bodyPr wrap="square" lIns="0" tIns="0" rIns="0" bIns="0" rtlCol="0" anchor="t">
            <a:spAutoFit/>
          </a:bodyPr>
          <a:lstStyle/>
          <a:p>
            <a:pPr algn="just">
              <a:lnSpc>
                <a:spcPts val="3992"/>
              </a:lnSpc>
            </a:pPr>
            <a:r>
              <a:rPr lang="pl-PL" sz="1700" b="1" spc="283" dirty="0">
                <a:latin typeface="DM Sans"/>
              </a:rPr>
              <a:t>Podatki w czasach nowożytnych i współczesnych</a:t>
            </a:r>
          </a:p>
          <a:p>
            <a:pPr marL="285750" indent="-285750" algn="just">
              <a:lnSpc>
                <a:spcPts val="3992"/>
              </a:lnSpc>
              <a:buFont typeface="Arial" panose="020B0604020202020204" pitchFamily="34" charset="0"/>
              <a:buChar char="•"/>
            </a:pPr>
            <a:r>
              <a:rPr lang="pl-PL" sz="1700" spc="283" dirty="0">
                <a:latin typeface="DM Sans"/>
              </a:rPr>
              <a:t>W XIX wieku ukształtował się nowoczesny system podatkowy – wprowadzono zasady progresji, równości i powszechności.</a:t>
            </a:r>
          </a:p>
          <a:p>
            <a:pPr marL="285750" indent="-285750" algn="just">
              <a:lnSpc>
                <a:spcPts val="3992"/>
              </a:lnSpc>
              <a:buFont typeface="Arial" panose="020B0604020202020204" pitchFamily="34" charset="0"/>
              <a:buChar char="•"/>
            </a:pPr>
            <a:r>
              <a:rPr lang="pl-PL" sz="1700" spc="283" dirty="0">
                <a:latin typeface="DM Sans"/>
              </a:rPr>
              <a:t>W Wielkiej Brytanii w 1842 r. oficjalnie wprowadzono podatek dochodowy.</a:t>
            </a:r>
          </a:p>
          <a:p>
            <a:pPr marL="285750" indent="-285750" algn="just">
              <a:lnSpc>
                <a:spcPts val="3992"/>
              </a:lnSpc>
              <a:buFont typeface="Arial" panose="020B0604020202020204" pitchFamily="34" charset="0"/>
              <a:buChar char="•"/>
            </a:pPr>
            <a:r>
              <a:rPr lang="pl-PL" sz="1700" spc="283" dirty="0">
                <a:latin typeface="DM Sans"/>
              </a:rPr>
              <a:t>W XX wieku podatki zaczęły pełnić funkcję redystrybucyjną (np. finansowanie edukacji, służby zdrowia).</a:t>
            </a:r>
          </a:p>
          <a:p>
            <a:pPr marL="285750" indent="-285750" algn="just">
              <a:lnSpc>
                <a:spcPts val="3992"/>
              </a:lnSpc>
              <a:buFont typeface="Arial" panose="020B0604020202020204" pitchFamily="34" charset="0"/>
              <a:buChar char="•"/>
            </a:pPr>
            <a:r>
              <a:rPr lang="pl-PL" sz="1700" spc="283" dirty="0">
                <a:latin typeface="DM Sans"/>
              </a:rPr>
              <a:t>Współcześnie systemy podatkowe są elementem polityki gospodarczej i społecznej państwa.</a:t>
            </a:r>
          </a:p>
          <a:p>
            <a:pPr marL="285750" indent="-285750" algn="just">
              <a:lnSpc>
                <a:spcPts val="3992"/>
              </a:lnSpc>
              <a:buFont typeface="Arial" panose="020B0604020202020204" pitchFamily="34" charset="0"/>
              <a:buChar char="•"/>
            </a:pPr>
            <a:endParaRPr lang="pl-PL" sz="1700" spc="283" dirty="0">
              <a:latin typeface="DM Sans"/>
            </a:endParaRPr>
          </a:p>
          <a:p>
            <a:pPr marL="457200" indent="-457200" algn="just">
              <a:lnSpc>
                <a:spcPts val="3992"/>
              </a:lnSpc>
              <a:buFont typeface="Arial" panose="020B0604020202020204" pitchFamily="34" charset="0"/>
              <a:buChar char="•"/>
            </a:pPr>
            <a:endParaRPr lang="pl-PL" sz="1700" spc="283" dirty="0">
              <a:latin typeface="DM Sans"/>
            </a:endParaRPr>
          </a:p>
          <a:p>
            <a:pPr marL="457200" indent="-457200" algn="just">
              <a:lnSpc>
                <a:spcPts val="3992"/>
              </a:lnSpc>
              <a:buFont typeface="Arial" panose="020B0604020202020204" pitchFamily="34" charset="0"/>
              <a:buChar char="•"/>
            </a:pPr>
            <a:endParaRPr lang="en-US" sz="2893" spc="283" dirty="0">
              <a:latin typeface="DM Sans"/>
            </a:endParaRPr>
          </a:p>
        </p:txBody>
      </p:sp>
    </p:spTree>
    <p:extLst>
      <p:ext uri="{BB962C8B-B14F-4D97-AF65-F5344CB8AC3E}">
        <p14:creationId xmlns:p14="http://schemas.microsoft.com/office/powerpoint/2010/main" val="4153551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
          <a:extLst>
            <a:ext uri="{FF2B5EF4-FFF2-40B4-BE49-F238E27FC236}">
              <a16:creationId xmlns:a16="http://schemas.microsoft.com/office/drawing/2014/main" id="{E091BCE9-6A1A-09E3-FFF2-30E45A9CE8DD}"/>
            </a:ext>
          </a:extLst>
        </p:cNvPr>
        <p:cNvGrpSpPr/>
        <p:nvPr/>
      </p:nvGrpSpPr>
      <p:grpSpPr>
        <a:xfrm>
          <a:off x="0" y="0"/>
          <a:ext cx="0" cy="0"/>
          <a:chOff x="0" y="0"/>
          <a:chExt cx="0" cy="0"/>
        </a:xfrm>
      </p:grpSpPr>
      <p:sp>
        <p:nvSpPr>
          <p:cNvPr id="18" name="Freeform 18">
            <a:extLst>
              <a:ext uri="{FF2B5EF4-FFF2-40B4-BE49-F238E27FC236}">
                <a16:creationId xmlns:a16="http://schemas.microsoft.com/office/drawing/2014/main" id="{57CCBE10-95A6-73DA-FC93-A9075EDB9BB9}"/>
              </a:ext>
            </a:extLst>
          </p:cNvPr>
          <p:cNvSpPr/>
          <p:nvPr/>
        </p:nvSpPr>
        <p:spPr>
          <a:xfrm rot="887923">
            <a:off x="-2683214" y="7543802"/>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l-PL"/>
          </a:p>
        </p:txBody>
      </p:sp>
      <p:sp>
        <p:nvSpPr>
          <p:cNvPr id="19" name="Freeform 19">
            <a:extLst>
              <a:ext uri="{FF2B5EF4-FFF2-40B4-BE49-F238E27FC236}">
                <a16:creationId xmlns:a16="http://schemas.microsoft.com/office/drawing/2014/main" id="{46FB1FA1-5368-FA55-B119-5DB71C751A5B}"/>
              </a:ext>
            </a:extLst>
          </p:cNvPr>
          <p:cNvSpPr/>
          <p:nvPr/>
        </p:nvSpPr>
        <p:spPr>
          <a:xfrm rot="887923">
            <a:off x="12652111" y="-3421882"/>
            <a:ext cx="6579291" cy="6843762"/>
          </a:xfrm>
          <a:custGeom>
            <a:avLst/>
            <a:gdLst/>
            <a:ahLst/>
            <a:cxnLst/>
            <a:rect l="l" t="t" r="r" b="b"/>
            <a:pathLst>
              <a:path w="7032580" h="7216267">
                <a:moveTo>
                  <a:pt x="0" y="0"/>
                </a:moveTo>
                <a:lnTo>
                  <a:pt x="7032580" y="0"/>
                </a:lnTo>
                <a:lnTo>
                  <a:pt x="7032580" y="7216267"/>
                </a:lnTo>
                <a:lnTo>
                  <a:pt x="0" y="72162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l-PL"/>
          </a:p>
        </p:txBody>
      </p:sp>
      <p:sp>
        <p:nvSpPr>
          <p:cNvPr id="20" name="TextBox 20">
            <a:extLst>
              <a:ext uri="{FF2B5EF4-FFF2-40B4-BE49-F238E27FC236}">
                <a16:creationId xmlns:a16="http://schemas.microsoft.com/office/drawing/2014/main" id="{FAB9041B-5084-AB75-8AC9-AD9395C052D0}"/>
              </a:ext>
            </a:extLst>
          </p:cNvPr>
          <p:cNvSpPr txBox="1"/>
          <p:nvPr/>
        </p:nvSpPr>
        <p:spPr>
          <a:xfrm>
            <a:off x="381000" y="1207516"/>
            <a:ext cx="12725400" cy="538609"/>
          </a:xfrm>
          <a:prstGeom prst="rect">
            <a:avLst/>
          </a:prstGeom>
        </p:spPr>
        <p:txBody>
          <a:bodyPr wrap="square" lIns="0" tIns="0" rIns="0" bIns="0" rtlCol="0" anchor="t">
            <a:spAutoFit/>
          </a:bodyPr>
          <a:lstStyle/>
          <a:p>
            <a:pPr marL="0" lvl="0" indent="0">
              <a:spcBef>
                <a:spcPct val="0"/>
              </a:spcBef>
            </a:pPr>
            <a:r>
              <a:rPr lang="pl-PL" sz="3500" u="none" spc="924" dirty="0">
                <a:solidFill>
                  <a:srgbClr val="231F20"/>
                </a:solidFill>
                <a:latin typeface="Oswald Bold"/>
              </a:rPr>
              <a:t>SLAJD 4: HISTORIA </a:t>
            </a:r>
            <a:r>
              <a:rPr lang="pl-PL" sz="3500" spc="924" dirty="0">
                <a:solidFill>
                  <a:srgbClr val="231F20"/>
                </a:solidFill>
                <a:latin typeface="Oswald Bold"/>
              </a:rPr>
              <a:t>I EWOLUCJA </a:t>
            </a:r>
            <a:r>
              <a:rPr lang="pl-PL" sz="3500" u="none" spc="924" dirty="0">
                <a:solidFill>
                  <a:srgbClr val="231F20"/>
                </a:solidFill>
                <a:latin typeface="Oswald Bold"/>
              </a:rPr>
              <a:t>PODATKÓW</a:t>
            </a:r>
            <a:endParaRPr lang="en-US" sz="3500" u="none" spc="924" dirty="0">
              <a:solidFill>
                <a:srgbClr val="231F20"/>
              </a:solidFill>
              <a:latin typeface="Oswald Bold"/>
            </a:endParaRPr>
          </a:p>
        </p:txBody>
      </p:sp>
      <p:grpSp>
        <p:nvGrpSpPr>
          <p:cNvPr id="21" name="Group 21">
            <a:extLst>
              <a:ext uri="{FF2B5EF4-FFF2-40B4-BE49-F238E27FC236}">
                <a16:creationId xmlns:a16="http://schemas.microsoft.com/office/drawing/2014/main" id="{878C4318-E970-CB45-D965-4E0F957FA3B0}"/>
              </a:ext>
            </a:extLst>
          </p:cNvPr>
          <p:cNvGrpSpPr/>
          <p:nvPr/>
        </p:nvGrpSpPr>
        <p:grpSpPr>
          <a:xfrm>
            <a:off x="16333169" y="8069439"/>
            <a:ext cx="2094695" cy="2377721"/>
            <a:chOff x="0" y="0"/>
            <a:chExt cx="551689" cy="626231"/>
          </a:xfrm>
        </p:grpSpPr>
        <p:sp>
          <p:nvSpPr>
            <p:cNvPr id="22" name="Freeform 22">
              <a:extLst>
                <a:ext uri="{FF2B5EF4-FFF2-40B4-BE49-F238E27FC236}">
                  <a16:creationId xmlns:a16="http://schemas.microsoft.com/office/drawing/2014/main" id="{E83C450B-6983-2CA6-1B20-BAC52E5D7E54}"/>
                </a:ext>
              </a:extLst>
            </p:cNvPr>
            <p:cNvSpPr/>
            <p:nvPr/>
          </p:nvSpPr>
          <p:spPr>
            <a:xfrm>
              <a:off x="0" y="0"/>
              <a:ext cx="551689" cy="626231"/>
            </a:xfrm>
            <a:custGeom>
              <a:avLst/>
              <a:gdLst/>
              <a:ahLst/>
              <a:cxnLst/>
              <a:rect l="l" t="t" r="r" b="b"/>
              <a:pathLst>
                <a:path w="551689" h="626231">
                  <a:moveTo>
                    <a:pt x="0" y="0"/>
                  </a:moveTo>
                  <a:lnTo>
                    <a:pt x="551689" y="0"/>
                  </a:lnTo>
                  <a:lnTo>
                    <a:pt x="551689" y="626231"/>
                  </a:lnTo>
                  <a:lnTo>
                    <a:pt x="0" y="626231"/>
                  </a:lnTo>
                  <a:close/>
                </a:path>
              </a:pathLst>
            </a:custGeom>
            <a:solidFill>
              <a:srgbClr val="CCCCCC"/>
            </a:solidFill>
          </p:spPr>
          <p:txBody>
            <a:bodyPr/>
            <a:lstStyle/>
            <a:p>
              <a:endParaRPr lang="pl-PL"/>
            </a:p>
          </p:txBody>
        </p:sp>
        <p:sp>
          <p:nvSpPr>
            <p:cNvPr id="23" name="TextBox 23">
              <a:extLst>
                <a:ext uri="{FF2B5EF4-FFF2-40B4-BE49-F238E27FC236}">
                  <a16:creationId xmlns:a16="http://schemas.microsoft.com/office/drawing/2014/main" id="{3AD82D5A-109A-7EF4-5D1A-B1094CC39381}"/>
                </a:ext>
              </a:extLst>
            </p:cNvPr>
            <p:cNvSpPr txBox="1"/>
            <p:nvPr/>
          </p:nvSpPr>
          <p:spPr>
            <a:xfrm>
              <a:off x="0" y="-19050"/>
              <a:ext cx="551689" cy="645281"/>
            </a:xfrm>
            <a:prstGeom prst="rect">
              <a:avLst/>
            </a:prstGeom>
          </p:spPr>
          <p:txBody>
            <a:bodyPr lIns="50800" tIns="50800" rIns="50800" bIns="50800" rtlCol="0" anchor="ctr"/>
            <a:lstStyle/>
            <a:p>
              <a:pPr algn="ctr">
                <a:lnSpc>
                  <a:spcPts val="2859"/>
                </a:lnSpc>
              </a:pPr>
              <a:endParaRPr/>
            </a:p>
          </p:txBody>
        </p:sp>
      </p:grpSp>
      <p:grpSp>
        <p:nvGrpSpPr>
          <p:cNvPr id="24" name="Group 24">
            <a:extLst>
              <a:ext uri="{FF2B5EF4-FFF2-40B4-BE49-F238E27FC236}">
                <a16:creationId xmlns:a16="http://schemas.microsoft.com/office/drawing/2014/main" id="{4965761F-1264-B715-80F9-8F7E898DB466}"/>
              </a:ext>
            </a:extLst>
          </p:cNvPr>
          <p:cNvGrpSpPr/>
          <p:nvPr/>
        </p:nvGrpSpPr>
        <p:grpSpPr>
          <a:xfrm>
            <a:off x="-224419" y="-1349021"/>
            <a:ext cx="2094695" cy="2377721"/>
            <a:chOff x="0" y="0"/>
            <a:chExt cx="551689" cy="626231"/>
          </a:xfrm>
        </p:grpSpPr>
        <p:sp>
          <p:nvSpPr>
            <p:cNvPr id="25" name="Freeform 25">
              <a:extLst>
                <a:ext uri="{FF2B5EF4-FFF2-40B4-BE49-F238E27FC236}">
                  <a16:creationId xmlns:a16="http://schemas.microsoft.com/office/drawing/2014/main" id="{87EA69EF-1DE2-BF7C-874C-55D4C5E55B81}"/>
                </a:ext>
              </a:extLst>
            </p:cNvPr>
            <p:cNvSpPr/>
            <p:nvPr/>
          </p:nvSpPr>
          <p:spPr>
            <a:xfrm>
              <a:off x="0" y="0"/>
              <a:ext cx="551689" cy="626231"/>
            </a:xfrm>
            <a:custGeom>
              <a:avLst/>
              <a:gdLst/>
              <a:ahLst/>
              <a:cxnLst/>
              <a:rect l="l" t="t" r="r" b="b"/>
              <a:pathLst>
                <a:path w="551689" h="626231">
                  <a:moveTo>
                    <a:pt x="0" y="0"/>
                  </a:moveTo>
                  <a:lnTo>
                    <a:pt x="551689" y="0"/>
                  </a:lnTo>
                  <a:lnTo>
                    <a:pt x="551689" y="626231"/>
                  </a:lnTo>
                  <a:lnTo>
                    <a:pt x="0" y="626231"/>
                  </a:lnTo>
                  <a:close/>
                </a:path>
              </a:pathLst>
            </a:custGeom>
            <a:solidFill>
              <a:srgbClr val="CCCCCC"/>
            </a:solidFill>
          </p:spPr>
          <p:txBody>
            <a:bodyPr/>
            <a:lstStyle/>
            <a:p>
              <a:endParaRPr lang="pl-PL"/>
            </a:p>
          </p:txBody>
        </p:sp>
        <p:sp>
          <p:nvSpPr>
            <p:cNvPr id="26" name="TextBox 26">
              <a:extLst>
                <a:ext uri="{FF2B5EF4-FFF2-40B4-BE49-F238E27FC236}">
                  <a16:creationId xmlns:a16="http://schemas.microsoft.com/office/drawing/2014/main" id="{008FA9E8-B9DC-D968-812D-B9E0D5F630E8}"/>
                </a:ext>
              </a:extLst>
            </p:cNvPr>
            <p:cNvSpPr txBox="1"/>
            <p:nvPr/>
          </p:nvSpPr>
          <p:spPr>
            <a:xfrm>
              <a:off x="0" y="-19050"/>
              <a:ext cx="551689" cy="645281"/>
            </a:xfrm>
            <a:prstGeom prst="rect">
              <a:avLst/>
            </a:prstGeom>
          </p:spPr>
          <p:txBody>
            <a:bodyPr lIns="50800" tIns="50800" rIns="50800" bIns="50800" rtlCol="0" anchor="ctr"/>
            <a:lstStyle/>
            <a:p>
              <a:pPr algn="ctr">
                <a:lnSpc>
                  <a:spcPts val="2859"/>
                </a:lnSpc>
              </a:pPr>
              <a:endParaRPr/>
            </a:p>
          </p:txBody>
        </p:sp>
      </p:grpSp>
      <p:sp>
        <p:nvSpPr>
          <p:cNvPr id="12" name="TextBox 11">
            <a:extLst>
              <a:ext uri="{FF2B5EF4-FFF2-40B4-BE49-F238E27FC236}">
                <a16:creationId xmlns:a16="http://schemas.microsoft.com/office/drawing/2014/main" id="{B9365B28-94CD-41CB-BC27-B36F4BD65A1F}"/>
              </a:ext>
            </a:extLst>
          </p:cNvPr>
          <p:cNvSpPr txBox="1"/>
          <p:nvPr/>
        </p:nvSpPr>
        <p:spPr>
          <a:xfrm>
            <a:off x="116984" y="2503429"/>
            <a:ext cx="14496542" cy="2498826"/>
          </a:xfrm>
          <a:prstGeom prst="rect">
            <a:avLst/>
          </a:prstGeom>
        </p:spPr>
        <p:txBody>
          <a:bodyPr wrap="square" lIns="0" tIns="0" rIns="0" bIns="0" rtlCol="0" anchor="t">
            <a:spAutoFit/>
          </a:bodyPr>
          <a:lstStyle/>
          <a:p>
            <a:pPr algn="just">
              <a:lnSpc>
                <a:spcPts val="3992"/>
              </a:lnSpc>
            </a:pPr>
            <a:r>
              <a:rPr lang="pl-PL" sz="1700" b="1" spc="283" dirty="0">
                <a:latin typeface="DM Sans"/>
              </a:rPr>
              <a:t>Podatki w Polsce przedrozbiorowej</a:t>
            </a:r>
          </a:p>
          <a:p>
            <a:pPr marL="285750" indent="-285750" algn="just">
              <a:lnSpc>
                <a:spcPts val="3992"/>
              </a:lnSpc>
              <a:buFont typeface="Arial" panose="020B0604020202020204" pitchFamily="34" charset="0"/>
              <a:buChar char="•"/>
            </a:pPr>
            <a:r>
              <a:rPr lang="pl-PL" sz="1700" spc="283" dirty="0">
                <a:latin typeface="DM Sans"/>
              </a:rPr>
              <a:t>W średniowiecznej Polsce istniały podatki na rzecz monarchy i Kościoła – np. dziesięcina, podwoda, stróża, stacja.</a:t>
            </a:r>
          </a:p>
          <a:p>
            <a:pPr marL="285750" indent="-285750" algn="just">
              <a:lnSpc>
                <a:spcPts val="3992"/>
              </a:lnSpc>
              <a:buFont typeface="Arial" panose="020B0604020202020204" pitchFamily="34" charset="0"/>
              <a:buChar char="•"/>
            </a:pPr>
            <a:r>
              <a:rPr lang="pl-PL" sz="1700" spc="283" dirty="0">
                <a:latin typeface="DM Sans"/>
              </a:rPr>
              <a:t>W XV wieku uchwalano podatki na sejmach walnych – wyraz rozwoju reprezentacji szlacheckiej.</a:t>
            </a:r>
          </a:p>
          <a:p>
            <a:pPr marL="285750" indent="-285750" algn="just">
              <a:lnSpc>
                <a:spcPts val="3992"/>
              </a:lnSpc>
              <a:buFont typeface="Arial" panose="020B0604020202020204" pitchFamily="34" charset="0"/>
              <a:buChar char="•"/>
            </a:pPr>
            <a:r>
              <a:rPr lang="pl-PL" sz="1700" spc="283" dirty="0">
                <a:latin typeface="DM Sans"/>
              </a:rPr>
              <a:t>W Rzeczypospolitej Obojga Narodów istniały podatki celowe (np. łanowe, pogłówne) oraz cła i myta.</a:t>
            </a:r>
            <a:endParaRPr lang="en-US" sz="2893" spc="283" dirty="0">
              <a:latin typeface="DM Sans"/>
            </a:endParaRPr>
          </a:p>
        </p:txBody>
      </p:sp>
    </p:spTree>
    <p:extLst>
      <p:ext uri="{BB962C8B-B14F-4D97-AF65-F5344CB8AC3E}">
        <p14:creationId xmlns:p14="http://schemas.microsoft.com/office/powerpoint/2010/main" val="4049184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
          <a:extLst>
            <a:ext uri="{FF2B5EF4-FFF2-40B4-BE49-F238E27FC236}">
              <a16:creationId xmlns:a16="http://schemas.microsoft.com/office/drawing/2014/main" id="{F9BA2991-D67F-C2EC-8ECD-B604F1577135}"/>
            </a:ext>
          </a:extLst>
        </p:cNvPr>
        <p:cNvGrpSpPr/>
        <p:nvPr/>
      </p:nvGrpSpPr>
      <p:grpSpPr>
        <a:xfrm>
          <a:off x="0" y="0"/>
          <a:ext cx="0" cy="0"/>
          <a:chOff x="0" y="0"/>
          <a:chExt cx="0" cy="0"/>
        </a:xfrm>
      </p:grpSpPr>
      <p:sp>
        <p:nvSpPr>
          <p:cNvPr id="18" name="Freeform 18">
            <a:extLst>
              <a:ext uri="{FF2B5EF4-FFF2-40B4-BE49-F238E27FC236}">
                <a16:creationId xmlns:a16="http://schemas.microsoft.com/office/drawing/2014/main" id="{ADF5A780-B4B3-A128-44F0-93DDDC07745F}"/>
              </a:ext>
            </a:extLst>
          </p:cNvPr>
          <p:cNvSpPr/>
          <p:nvPr/>
        </p:nvSpPr>
        <p:spPr>
          <a:xfrm rot="887923">
            <a:off x="-2683214" y="7543802"/>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l-PL"/>
          </a:p>
        </p:txBody>
      </p:sp>
      <p:sp>
        <p:nvSpPr>
          <p:cNvPr id="19" name="Freeform 19">
            <a:extLst>
              <a:ext uri="{FF2B5EF4-FFF2-40B4-BE49-F238E27FC236}">
                <a16:creationId xmlns:a16="http://schemas.microsoft.com/office/drawing/2014/main" id="{09B1EBBD-C07A-962A-EB07-E21BD92B171F}"/>
              </a:ext>
            </a:extLst>
          </p:cNvPr>
          <p:cNvSpPr/>
          <p:nvPr/>
        </p:nvSpPr>
        <p:spPr>
          <a:xfrm rot="887923">
            <a:off x="12652111" y="-3421882"/>
            <a:ext cx="6579291" cy="6843762"/>
          </a:xfrm>
          <a:custGeom>
            <a:avLst/>
            <a:gdLst/>
            <a:ahLst/>
            <a:cxnLst/>
            <a:rect l="l" t="t" r="r" b="b"/>
            <a:pathLst>
              <a:path w="7032580" h="7216267">
                <a:moveTo>
                  <a:pt x="0" y="0"/>
                </a:moveTo>
                <a:lnTo>
                  <a:pt x="7032580" y="0"/>
                </a:lnTo>
                <a:lnTo>
                  <a:pt x="7032580" y="7216267"/>
                </a:lnTo>
                <a:lnTo>
                  <a:pt x="0" y="72162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l-PL"/>
          </a:p>
        </p:txBody>
      </p:sp>
      <p:sp>
        <p:nvSpPr>
          <p:cNvPr id="20" name="TextBox 20">
            <a:extLst>
              <a:ext uri="{FF2B5EF4-FFF2-40B4-BE49-F238E27FC236}">
                <a16:creationId xmlns:a16="http://schemas.microsoft.com/office/drawing/2014/main" id="{B2C8FDD9-5DB3-01DB-00B3-B99CEAA7E1D2}"/>
              </a:ext>
            </a:extLst>
          </p:cNvPr>
          <p:cNvSpPr txBox="1"/>
          <p:nvPr/>
        </p:nvSpPr>
        <p:spPr>
          <a:xfrm>
            <a:off x="381000" y="1207516"/>
            <a:ext cx="12725400" cy="538609"/>
          </a:xfrm>
          <a:prstGeom prst="rect">
            <a:avLst/>
          </a:prstGeom>
        </p:spPr>
        <p:txBody>
          <a:bodyPr wrap="square" lIns="0" tIns="0" rIns="0" bIns="0" rtlCol="0" anchor="t">
            <a:spAutoFit/>
          </a:bodyPr>
          <a:lstStyle/>
          <a:p>
            <a:pPr marL="0" lvl="0" indent="0">
              <a:spcBef>
                <a:spcPct val="0"/>
              </a:spcBef>
            </a:pPr>
            <a:r>
              <a:rPr lang="pl-PL" sz="3500" u="none" spc="924" dirty="0">
                <a:solidFill>
                  <a:srgbClr val="231F20"/>
                </a:solidFill>
                <a:latin typeface="Oswald Bold"/>
              </a:rPr>
              <a:t>SLAJD 5: HISTORIA </a:t>
            </a:r>
            <a:r>
              <a:rPr lang="pl-PL" sz="3500" spc="924" dirty="0">
                <a:solidFill>
                  <a:srgbClr val="231F20"/>
                </a:solidFill>
                <a:latin typeface="Oswald Bold"/>
              </a:rPr>
              <a:t>I EWOLUCJA </a:t>
            </a:r>
            <a:r>
              <a:rPr lang="pl-PL" sz="3500" u="none" spc="924" dirty="0">
                <a:solidFill>
                  <a:srgbClr val="231F20"/>
                </a:solidFill>
                <a:latin typeface="Oswald Bold"/>
              </a:rPr>
              <a:t>PODATKÓW</a:t>
            </a:r>
            <a:endParaRPr lang="en-US" sz="3500" u="none" spc="924" dirty="0">
              <a:solidFill>
                <a:srgbClr val="231F20"/>
              </a:solidFill>
              <a:latin typeface="Oswald Bold"/>
            </a:endParaRPr>
          </a:p>
        </p:txBody>
      </p:sp>
      <p:grpSp>
        <p:nvGrpSpPr>
          <p:cNvPr id="21" name="Group 21">
            <a:extLst>
              <a:ext uri="{FF2B5EF4-FFF2-40B4-BE49-F238E27FC236}">
                <a16:creationId xmlns:a16="http://schemas.microsoft.com/office/drawing/2014/main" id="{8B294C06-3A4C-8E61-8E2C-59F2B790A5E6}"/>
              </a:ext>
            </a:extLst>
          </p:cNvPr>
          <p:cNvGrpSpPr/>
          <p:nvPr/>
        </p:nvGrpSpPr>
        <p:grpSpPr>
          <a:xfrm>
            <a:off x="16333169" y="8069439"/>
            <a:ext cx="2094695" cy="2377721"/>
            <a:chOff x="0" y="0"/>
            <a:chExt cx="551689" cy="626231"/>
          </a:xfrm>
        </p:grpSpPr>
        <p:sp>
          <p:nvSpPr>
            <p:cNvPr id="22" name="Freeform 22">
              <a:extLst>
                <a:ext uri="{FF2B5EF4-FFF2-40B4-BE49-F238E27FC236}">
                  <a16:creationId xmlns:a16="http://schemas.microsoft.com/office/drawing/2014/main" id="{46ABD3FF-E915-DB84-4CBF-A728597F9214}"/>
                </a:ext>
              </a:extLst>
            </p:cNvPr>
            <p:cNvSpPr/>
            <p:nvPr/>
          </p:nvSpPr>
          <p:spPr>
            <a:xfrm>
              <a:off x="0" y="0"/>
              <a:ext cx="551689" cy="626231"/>
            </a:xfrm>
            <a:custGeom>
              <a:avLst/>
              <a:gdLst/>
              <a:ahLst/>
              <a:cxnLst/>
              <a:rect l="l" t="t" r="r" b="b"/>
              <a:pathLst>
                <a:path w="551689" h="626231">
                  <a:moveTo>
                    <a:pt x="0" y="0"/>
                  </a:moveTo>
                  <a:lnTo>
                    <a:pt x="551689" y="0"/>
                  </a:lnTo>
                  <a:lnTo>
                    <a:pt x="551689" y="626231"/>
                  </a:lnTo>
                  <a:lnTo>
                    <a:pt x="0" y="626231"/>
                  </a:lnTo>
                  <a:close/>
                </a:path>
              </a:pathLst>
            </a:custGeom>
            <a:solidFill>
              <a:srgbClr val="CCCCCC"/>
            </a:solidFill>
          </p:spPr>
          <p:txBody>
            <a:bodyPr/>
            <a:lstStyle/>
            <a:p>
              <a:endParaRPr lang="pl-PL"/>
            </a:p>
          </p:txBody>
        </p:sp>
        <p:sp>
          <p:nvSpPr>
            <p:cNvPr id="23" name="TextBox 23">
              <a:extLst>
                <a:ext uri="{FF2B5EF4-FFF2-40B4-BE49-F238E27FC236}">
                  <a16:creationId xmlns:a16="http://schemas.microsoft.com/office/drawing/2014/main" id="{294944C1-4ED3-F410-1EB5-8F4AC0C8A63C}"/>
                </a:ext>
              </a:extLst>
            </p:cNvPr>
            <p:cNvSpPr txBox="1"/>
            <p:nvPr/>
          </p:nvSpPr>
          <p:spPr>
            <a:xfrm>
              <a:off x="0" y="-19050"/>
              <a:ext cx="551689" cy="645281"/>
            </a:xfrm>
            <a:prstGeom prst="rect">
              <a:avLst/>
            </a:prstGeom>
          </p:spPr>
          <p:txBody>
            <a:bodyPr lIns="50800" tIns="50800" rIns="50800" bIns="50800" rtlCol="0" anchor="ctr"/>
            <a:lstStyle/>
            <a:p>
              <a:pPr algn="ctr">
                <a:lnSpc>
                  <a:spcPts val="2859"/>
                </a:lnSpc>
              </a:pPr>
              <a:endParaRPr/>
            </a:p>
          </p:txBody>
        </p:sp>
      </p:grpSp>
      <p:grpSp>
        <p:nvGrpSpPr>
          <p:cNvPr id="24" name="Group 24">
            <a:extLst>
              <a:ext uri="{FF2B5EF4-FFF2-40B4-BE49-F238E27FC236}">
                <a16:creationId xmlns:a16="http://schemas.microsoft.com/office/drawing/2014/main" id="{E8BDDB1E-B7DF-6565-01DB-D6C64356AD64}"/>
              </a:ext>
            </a:extLst>
          </p:cNvPr>
          <p:cNvGrpSpPr/>
          <p:nvPr/>
        </p:nvGrpSpPr>
        <p:grpSpPr>
          <a:xfrm>
            <a:off x="-224419" y="-1349021"/>
            <a:ext cx="2094695" cy="2377721"/>
            <a:chOff x="0" y="0"/>
            <a:chExt cx="551689" cy="626231"/>
          </a:xfrm>
        </p:grpSpPr>
        <p:sp>
          <p:nvSpPr>
            <p:cNvPr id="25" name="Freeform 25">
              <a:extLst>
                <a:ext uri="{FF2B5EF4-FFF2-40B4-BE49-F238E27FC236}">
                  <a16:creationId xmlns:a16="http://schemas.microsoft.com/office/drawing/2014/main" id="{5E7449D6-1A17-2557-70AE-D704685C0584}"/>
                </a:ext>
              </a:extLst>
            </p:cNvPr>
            <p:cNvSpPr/>
            <p:nvPr/>
          </p:nvSpPr>
          <p:spPr>
            <a:xfrm>
              <a:off x="0" y="0"/>
              <a:ext cx="551689" cy="626231"/>
            </a:xfrm>
            <a:custGeom>
              <a:avLst/>
              <a:gdLst/>
              <a:ahLst/>
              <a:cxnLst/>
              <a:rect l="l" t="t" r="r" b="b"/>
              <a:pathLst>
                <a:path w="551689" h="626231">
                  <a:moveTo>
                    <a:pt x="0" y="0"/>
                  </a:moveTo>
                  <a:lnTo>
                    <a:pt x="551689" y="0"/>
                  </a:lnTo>
                  <a:lnTo>
                    <a:pt x="551689" y="626231"/>
                  </a:lnTo>
                  <a:lnTo>
                    <a:pt x="0" y="626231"/>
                  </a:lnTo>
                  <a:close/>
                </a:path>
              </a:pathLst>
            </a:custGeom>
            <a:solidFill>
              <a:srgbClr val="CCCCCC"/>
            </a:solidFill>
          </p:spPr>
          <p:txBody>
            <a:bodyPr/>
            <a:lstStyle/>
            <a:p>
              <a:endParaRPr lang="pl-PL"/>
            </a:p>
          </p:txBody>
        </p:sp>
        <p:sp>
          <p:nvSpPr>
            <p:cNvPr id="26" name="TextBox 26">
              <a:extLst>
                <a:ext uri="{FF2B5EF4-FFF2-40B4-BE49-F238E27FC236}">
                  <a16:creationId xmlns:a16="http://schemas.microsoft.com/office/drawing/2014/main" id="{C6170594-F4CF-DDC1-5591-BCE720E5BA0B}"/>
                </a:ext>
              </a:extLst>
            </p:cNvPr>
            <p:cNvSpPr txBox="1"/>
            <p:nvPr/>
          </p:nvSpPr>
          <p:spPr>
            <a:xfrm>
              <a:off x="0" y="-19050"/>
              <a:ext cx="551689" cy="645281"/>
            </a:xfrm>
            <a:prstGeom prst="rect">
              <a:avLst/>
            </a:prstGeom>
          </p:spPr>
          <p:txBody>
            <a:bodyPr lIns="50800" tIns="50800" rIns="50800" bIns="50800" rtlCol="0" anchor="ctr"/>
            <a:lstStyle/>
            <a:p>
              <a:pPr algn="ctr">
                <a:lnSpc>
                  <a:spcPts val="2859"/>
                </a:lnSpc>
              </a:pPr>
              <a:endParaRPr/>
            </a:p>
          </p:txBody>
        </p:sp>
      </p:grpSp>
      <p:sp>
        <p:nvSpPr>
          <p:cNvPr id="12" name="TextBox 11">
            <a:extLst>
              <a:ext uri="{FF2B5EF4-FFF2-40B4-BE49-F238E27FC236}">
                <a16:creationId xmlns:a16="http://schemas.microsoft.com/office/drawing/2014/main" id="{2F9EDDC0-E17F-4278-CD28-E8E1D6C05F96}"/>
              </a:ext>
            </a:extLst>
          </p:cNvPr>
          <p:cNvSpPr txBox="1"/>
          <p:nvPr/>
        </p:nvSpPr>
        <p:spPr>
          <a:xfrm>
            <a:off x="116984" y="2503429"/>
            <a:ext cx="14496542" cy="3011787"/>
          </a:xfrm>
          <a:prstGeom prst="rect">
            <a:avLst/>
          </a:prstGeom>
        </p:spPr>
        <p:txBody>
          <a:bodyPr wrap="square" lIns="0" tIns="0" rIns="0" bIns="0" rtlCol="0" anchor="t">
            <a:spAutoFit/>
          </a:bodyPr>
          <a:lstStyle/>
          <a:p>
            <a:pPr algn="just">
              <a:lnSpc>
                <a:spcPts val="3992"/>
              </a:lnSpc>
            </a:pPr>
            <a:r>
              <a:rPr lang="pl-PL" sz="1700" b="1" spc="283" dirty="0">
                <a:latin typeface="DM Sans"/>
              </a:rPr>
              <a:t>Podatki w okresie zaborów i II RP</a:t>
            </a:r>
          </a:p>
          <a:p>
            <a:pPr algn="just">
              <a:lnSpc>
                <a:spcPts val="3992"/>
              </a:lnSpc>
            </a:pPr>
            <a:r>
              <a:rPr lang="pl-PL" sz="1700" b="1" spc="283" dirty="0">
                <a:latin typeface="DM Sans"/>
              </a:rPr>
              <a:t>• </a:t>
            </a:r>
            <a:r>
              <a:rPr lang="pl-PL" sz="1700" spc="283" dirty="0">
                <a:latin typeface="DM Sans"/>
              </a:rPr>
              <a:t>W okresie zaborów obowiązywały systemy podatkowe państw zaborczych – nie było jednolitego systemu.</a:t>
            </a:r>
          </a:p>
          <a:p>
            <a:pPr algn="just">
              <a:lnSpc>
                <a:spcPts val="3992"/>
              </a:lnSpc>
            </a:pPr>
            <a:r>
              <a:rPr lang="pl-PL" sz="1700" spc="283" dirty="0">
                <a:latin typeface="DM Sans"/>
              </a:rPr>
              <a:t>• Po odzyskaniu niepodległości w 1918 r. II Rzeczpospolita wprowadziła własne podatki – m.in. podatek dochodowy od osób fizycznych (PIT) w 1920 r.</a:t>
            </a:r>
          </a:p>
          <a:p>
            <a:pPr algn="just">
              <a:lnSpc>
                <a:spcPts val="3992"/>
              </a:lnSpc>
            </a:pPr>
            <a:r>
              <a:rPr lang="pl-PL" sz="1700" spc="283" dirty="0">
                <a:latin typeface="DM Sans"/>
              </a:rPr>
              <a:t>• Trudna sytuacja gospodarcza i inflacja wpływały na sposób opodatkowania społeczeństwa.</a:t>
            </a:r>
          </a:p>
          <a:p>
            <a:pPr algn="just">
              <a:lnSpc>
                <a:spcPts val="3992"/>
              </a:lnSpc>
            </a:pPr>
            <a:endParaRPr lang="pl-PL" sz="1700" b="1" spc="283" dirty="0">
              <a:latin typeface="DM Sans"/>
            </a:endParaRPr>
          </a:p>
        </p:txBody>
      </p:sp>
    </p:spTree>
    <p:extLst>
      <p:ext uri="{BB962C8B-B14F-4D97-AF65-F5344CB8AC3E}">
        <p14:creationId xmlns:p14="http://schemas.microsoft.com/office/powerpoint/2010/main" val="2351124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
          <a:extLst>
            <a:ext uri="{FF2B5EF4-FFF2-40B4-BE49-F238E27FC236}">
              <a16:creationId xmlns:a16="http://schemas.microsoft.com/office/drawing/2014/main" id="{71182DEF-994E-AC76-E0F0-F8B48E16A4EA}"/>
            </a:ext>
          </a:extLst>
        </p:cNvPr>
        <p:cNvGrpSpPr/>
        <p:nvPr/>
      </p:nvGrpSpPr>
      <p:grpSpPr>
        <a:xfrm>
          <a:off x="0" y="0"/>
          <a:ext cx="0" cy="0"/>
          <a:chOff x="0" y="0"/>
          <a:chExt cx="0" cy="0"/>
        </a:xfrm>
      </p:grpSpPr>
      <p:sp>
        <p:nvSpPr>
          <p:cNvPr id="18" name="Freeform 18">
            <a:extLst>
              <a:ext uri="{FF2B5EF4-FFF2-40B4-BE49-F238E27FC236}">
                <a16:creationId xmlns:a16="http://schemas.microsoft.com/office/drawing/2014/main" id="{424C60E3-3FDD-929A-89B5-D64ED0D4EBC1}"/>
              </a:ext>
            </a:extLst>
          </p:cNvPr>
          <p:cNvSpPr/>
          <p:nvPr/>
        </p:nvSpPr>
        <p:spPr>
          <a:xfrm rot="887923">
            <a:off x="-2683214" y="7543802"/>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l-PL"/>
          </a:p>
        </p:txBody>
      </p:sp>
      <p:sp>
        <p:nvSpPr>
          <p:cNvPr id="19" name="Freeform 19">
            <a:extLst>
              <a:ext uri="{FF2B5EF4-FFF2-40B4-BE49-F238E27FC236}">
                <a16:creationId xmlns:a16="http://schemas.microsoft.com/office/drawing/2014/main" id="{472F3C8B-2C1A-13DF-81FF-35FF0BE6230A}"/>
              </a:ext>
            </a:extLst>
          </p:cNvPr>
          <p:cNvSpPr/>
          <p:nvPr/>
        </p:nvSpPr>
        <p:spPr>
          <a:xfrm rot="887923">
            <a:off x="12652111" y="-3421882"/>
            <a:ext cx="6579291" cy="6843762"/>
          </a:xfrm>
          <a:custGeom>
            <a:avLst/>
            <a:gdLst/>
            <a:ahLst/>
            <a:cxnLst/>
            <a:rect l="l" t="t" r="r" b="b"/>
            <a:pathLst>
              <a:path w="7032580" h="7216267">
                <a:moveTo>
                  <a:pt x="0" y="0"/>
                </a:moveTo>
                <a:lnTo>
                  <a:pt x="7032580" y="0"/>
                </a:lnTo>
                <a:lnTo>
                  <a:pt x="7032580" y="7216267"/>
                </a:lnTo>
                <a:lnTo>
                  <a:pt x="0" y="72162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l-PL"/>
          </a:p>
        </p:txBody>
      </p:sp>
      <p:sp>
        <p:nvSpPr>
          <p:cNvPr id="20" name="TextBox 20">
            <a:extLst>
              <a:ext uri="{FF2B5EF4-FFF2-40B4-BE49-F238E27FC236}">
                <a16:creationId xmlns:a16="http://schemas.microsoft.com/office/drawing/2014/main" id="{16ED818E-DC11-8C8E-1CD2-D913AEA98CDA}"/>
              </a:ext>
            </a:extLst>
          </p:cNvPr>
          <p:cNvSpPr txBox="1"/>
          <p:nvPr/>
        </p:nvSpPr>
        <p:spPr>
          <a:xfrm>
            <a:off x="381000" y="1207516"/>
            <a:ext cx="12725400" cy="538609"/>
          </a:xfrm>
          <a:prstGeom prst="rect">
            <a:avLst/>
          </a:prstGeom>
        </p:spPr>
        <p:txBody>
          <a:bodyPr wrap="square" lIns="0" tIns="0" rIns="0" bIns="0" rtlCol="0" anchor="t">
            <a:spAutoFit/>
          </a:bodyPr>
          <a:lstStyle/>
          <a:p>
            <a:pPr marL="0" lvl="0" indent="0">
              <a:spcBef>
                <a:spcPct val="0"/>
              </a:spcBef>
            </a:pPr>
            <a:r>
              <a:rPr lang="pl-PL" sz="3500" u="none" spc="924" dirty="0">
                <a:solidFill>
                  <a:srgbClr val="231F20"/>
                </a:solidFill>
                <a:latin typeface="Oswald Bold"/>
              </a:rPr>
              <a:t>SLAJD 6: HISTORIA </a:t>
            </a:r>
            <a:r>
              <a:rPr lang="pl-PL" sz="3500" spc="924" dirty="0">
                <a:solidFill>
                  <a:srgbClr val="231F20"/>
                </a:solidFill>
                <a:latin typeface="Oswald Bold"/>
              </a:rPr>
              <a:t>I EWOLUCJA </a:t>
            </a:r>
            <a:r>
              <a:rPr lang="pl-PL" sz="3500" u="none" spc="924" dirty="0">
                <a:solidFill>
                  <a:srgbClr val="231F20"/>
                </a:solidFill>
                <a:latin typeface="Oswald Bold"/>
              </a:rPr>
              <a:t>PODATKÓW</a:t>
            </a:r>
            <a:endParaRPr lang="en-US" sz="3500" u="none" spc="924" dirty="0">
              <a:solidFill>
                <a:srgbClr val="231F20"/>
              </a:solidFill>
              <a:latin typeface="Oswald Bold"/>
            </a:endParaRPr>
          </a:p>
        </p:txBody>
      </p:sp>
      <p:grpSp>
        <p:nvGrpSpPr>
          <p:cNvPr id="21" name="Group 21">
            <a:extLst>
              <a:ext uri="{FF2B5EF4-FFF2-40B4-BE49-F238E27FC236}">
                <a16:creationId xmlns:a16="http://schemas.microsoft.com/office/drawing/2014/main" id="{E0251FA4-C783-CE02-764E-7C4A282B16F3}"/>
              </a:ext>
            </a:extLst>
          </p:cNvPr>
          <p:cNvGrpSpPr/>
          <p:nvPr/>
        </p:nvGrpSpPr>
        <p:grpSpPr>
          <a:xfrm>
            <a:off x="16333169" y="8069439"/>
            <a:ext cx="2094695" cy="2377721"/>
            <a:chOff x="0" y="0"/>
            <a:chExt cx="551689" cy="626231"/>
          </a:xfrm>
        </p:grpSpPr>
        <p:sp>
          <p:nvSpPr>
            <p:cNvPr id="22" name="Freeform 22">
              <a:extLst>
                <a:ext uri="{FF2B5EF4-FFF2-40B4-BE49-F238E27FC236}">
                  <a16:creationId xmlns:a16="http://schemas.microsoft.com/office/drawing/2014/main" id="{B9EEDA66-9ABA-E461-81BB-96531B19A2EB}"/>
                </a:ext>
              </a:extLst>
            </p:cNvPr>
            <p:cNvSpPr/>
            <p:nvPr/>
          </p:nvSpPr>
          <p:spPr>
            <a:xfrm>
              <a:off x="0" y="0"/>
              <a:ext cx="551689" cy="626231"/>
            </a:xfrm>
            <a:custGeom>
              <a:avLst/>
              <a:gdLst/>
              <a:ahLst/>
              <a:cxnLst/>
              <a:rect l="l" t="t" r="r" b="b"/>
              <a:pathLst>
                <a:path w="551689" h="626231">
                  <a:moveTo>
                    <a:pt x="0" y="0"/>
                  </a:moveTo>
                  <a:lnTo>
                    <a:pt x="551689" y="0"/>
                  </a:lnTo>
                  <a:lnTo>
                    <a:pt x="551689" y="626231"/>
                  </a:lnTo>
                  <a:lnTo>
                    <a:pt x="0" y="626231"/>
                  </a:lnTo>
                  <a:close/>
                </a:path>
              </a:pathLst>
            </a:custGeom>
            <a:solidFill>
              <a:srgbClr val="CCCCCC"/>
            </a:solidFill>
          </p:spPr>
          <p:txBody>
            <a:bodyPr/>
            <a:lstStyle/>
            <a:p>
              <a:endParaRPr lang="pl-PL"/>
            </a:p>
          </p:txBody>
        </p:sp>
        <p:sp>
          <p:nvSpPr>
            <p:cNvPr id="23" name="TextBox 23">
              <a:extLst>
                <a:ext uri="{FF2B5EF4-FFF2-40B4-BE49-F238E27FC236}">
                  <a16:creationId xmlns:a16="http://schemas.microsoft.com/office/drawing/2014/main" id="{5ACED041-73EC-0A90-BB54-C52F25519BA0}"/>
                </a:ext>
              </a:extLst>
            </p:cNvPr>
            <p:cNvSpPr txBox="1"/>
            <p:nvPr/>
          </p:nvSpPr>
          <p:spPr>
            <a:xfrm>
              <a:off x="0" y="-19050"/>
              <a:ext cx="551689" cy="645281"/>
            </a:xfrm>
            <a:prstGeom prst="rect">
              <a:avLst/>
            </a:prstGeom>
          </p:spPr>
          <p:txBody>
            <a:bodyPr lIns="50800" tIns="50800" rIns="50800" bIns="50800" rtlCol="0" anchor="ctr"/>
            <a:lstStyle/>
            <a:p>
              <a:pPr algn="ctr">
                <a:lnSpc>
                  <a:spcPts val="2859"/>
                </a:lnSpc>
              </a:pPr>
              <a:endParaRPr/>
            </a:p>
          </p:txBody>
        </p:sp>
      </p:grpSp>
      <p:grpSp>
        <p:nvGrpSpPr>
          <p:cNvPr id="24" name="Group 24">
            <a:extLst>
              <a:ext uri="{FF2B5EF4-FFF2-40B4-BE49-F238E27FC236}">
                <a16:creationId xmlns:a16="http://schemas.microsoft.com/office/drawing/2014/main" id="{965FC092-56B7-1333-09C4-173088191ADE}"/>
              </a:ext>
            </a:extLst>
          </p:cNvPr>
          <p:cNvGrpSpPr/>
          <p:nvPr/>
        </p:nvGrpSpPr>
        <p:grpSpPr>
          <a:xfrm>
            <a:off x="-224419" y="-1349021"/>
            <a:ext cx="2094695" cy="2377721"/>
            <a:chOff x="0" y="0"/>
            <a:chExt cx="551689" cy="626231"/>
          </a:xfrm>
        </p:grpSpPr>
        <p:sp>
          <p:nvSpPr>
            <p:cNvPr id="25" name="Freeform 25">
              <a:extLst>
                <a:ext uri="{FF2B5EF4-FFF2-40B4-BE49-F238E27FC236}">
                  <a16:creationId xmlns:a16="http://schemas.microsoft.com/office/drawing/2014/main" id="{13A33819-7D11-A5AA-362C-5058638BD38E}"/>
                </a:ext>
              </a:extLst>
            </p:cNvPr>
            <p:cNvSpPr/>
            <p:nvPr/>
          </p:nvSpPr>
          <p:spPr>
            <a:xfrm>
              <a:off x="0" y="0"/>
              <a:ext cx="551689" cy="626231"/>
            </a:xfrm>
            <a:custGeom>
              <a:avLst/>
              <a:gdLst/>
              <a:ahLst/>
              <a:cxnLst/>
              <a:rect l="l" t="t" r="r" b="b"/>
              <a:pathLst>
                <a:path w="551689" h="626231">
                  <a:moveTo>
                    <a:pt x="0" y="0"/>
                  </a:moveTo>
                  <a:lnTo>
                    <a:pt x="551689" y="0"/>
                  </a:lnTo>
                  <a:lnTo>
                    <a:pt x="551689" y="626231"/>
                  </a:lnTo>
                  <a:lnTo>
                    <a:pt x="0" y="626231"/>
                  </a:lnTo>
                  <a:close/>
                </a:path>
              </a:pathLst>
            </a:custGeom>
            <a:solidFill>
              <a:srgbClr val="CCCCCC"/>
            </a:solidFill>
          </p:spPr>
          <p:txBody>
            <a:bodyPr/>
            <a:lstStyle/>
            <a:p>
              <a:endParaRPr lang="pl-PL"/>
            </a:p>
          </p:txBody>
        </p:sp>
        <p:sp>
          <p:nvSpPr>
            <p:cNvPr id="26" name="TextBox 26">
              <a:extLst>
                <a:ext uri="{FF2B5EF4-FFF2-40B4-BE49-F238E27FC236}">
                  <a16:creationId xmlns:a16="http://schemas.microsoft.com/office/drawing/2014/main" id="{96DDE109-EC77-B6DC-E499-03E4F995267D}"/>
                </a:ext>
              </a:extLst>
            </p:cNvPr>
            <p:cNvSpPr txBox="1"/>
            <p:nvPr/>
          </p:nvSpPr>
          <p:spPr>
            <a:xfrm>
              <a:off x="0" y="-19050"/>
              <a:ext cx="551689" cy="645281"/>
            </a:xfrm>
            <a:prstGeom prst="rect">
              <a:avLst/>
            </a:prstGeom>
          </p:spPr>
          <p:txBody>
            <a:bodyPr lIns="50800" tIns="50800" rIns="50800" bIns="50800" rtlCol="0" anchor="ctr"/>
            <a:lstStyle/>
            <a:p>
              <a:pPr algn="ctr">
                <a:lnSpc>
                  <a:spcPts val="2859"/>
                </a:lnSpc>
              </a:pPr>
              <a:endParaRPr/>
            </a:p>
          </p:txBody>
        </p:sp>
      </p:grpSp>
      <p:sp>
        <p:nvSpPr>
          <p:cNvPr id="12" name="TextBox 11">
            <a:extLst>
              <a:ext uri="{FF2B5EF4-FFF2-40B4-BE49-F238E27FC236}">
                <a16:creationId xmlns:a16="http://schemas.microsoft.com/office/drawing/2014/main" id="{13A32BBB-62F8-2524-5DE0-010D3A1B2026}"/>
              </a:ext>
            </a:extLst>
          </p:cNvPr>
          <p:cNvSpPr txBox="1"/>
          <p:nvPr/>
        </p:nvSpPr>
        <p:spPr>
          <a:xfrm>
            <a:off x="116984" y="2503429"/>
            <a:ext cx="14496542" cy="3011787"/>
          </a:xfrm>
          <a:prstGeom prst="rect">
            <a:avLst/>
          </a:prstGeom>
        </p:spPr>
        <p:txBody>
          <a:bodyPr wrap="square" lIns="0" tIns="0" rIns="0" bIns="0" rtlCol="0" anchor="t">
            <a:spAutoFit/>
          </a:bodyPr>
          <a:lstStyle/>
          <a:p>
            <a:pPr algn="just">
              <a:lnSpc>
                <a:spcPts val="3992"/>
              </a:lnSpc>
            </a:pPr>
            <a:r>
              <a:rPr lang="pl-PL" sz="1700" b="1" spc="283" dirty="0">
                <a:latin typeface="DM Sans"/>
              </a:rPr>
              <a:t>Podatki w PRL i po 1989 roku</a:t>
            </a:r>
          </a:p>
          <a:p>
            <a:pPr marL="285750" indent="-285750" algn="just">
              <a:lnSpc>
                <a:spcPts val="3992"/>
              </a:lnSpc>
              <a:buFont typeface="Arial" panose="020B0604020202020204" pitchFamily="34" charset="0"/>
              <a:buChar char="•"/>
            </a:pPr>
            <a:r>
              <a:rPr lang="pl-PL" sz="1700" spc="283" dirty="0">
                <a:latin typeface="DM Sans"/>
              </a:rPr>
              <a:t>W PRL system podatkowy był centralnie planowany – podatki miały mniejsze znaczenie, a istotną rolę odgrywały ceny regulowane i składki.</a:t>
            </a:r>
          </a:p>
          <a:p>
            <a:pPr marL="285750" indent="-285750" algn="just">
              <a:lnSpc>
                <a:spcPts val="3992"/>
              </a:lnSpc>
              <a:buFont typeface="Arial" panose="020B0604020202020204" pitchFamily="34" charset="0"/>
              <a:buChar char="•"/>
            </a:pPr>
            <a:r>
              <a:rPr lang="pl-PL" sz="1700" spc="283" dirty="0">
                <a:latin typeface="DM Sans"/>
              </a:rPr>
              <a:t>Po 1989 r. wprowadzono nowoczesny system podatkowy, m.in. podatek VAT (1993), reformy PIT i CIT.</a:t>
            </a:r>
          </a:p>
          <a:p>
            <a:pPr marL="285750" indent="-285750" algn="just">
              <a:lnSpc>
                <a:spcPts val="3992"/>
              </a:lnSpc>
              <a:buFont typeface="Arial" panose="020B0604020202020204" pitchFamily="34" charset="0"/>
              <a:buChar char="•"/>
            </a:pPr>
            <a:r>
              <a:rPr lang="pl-PL" sz="1700" spc="283" dirty="0">
                <a:latin typeface="DM Sans"/>
              </a:rPr>
              <a:t>Dziś podatki w Polsce dzielą się na bezpośrednie i pośrednie, a system opiera się na zasadach gospodarki rynkowej i członkostwie w UE.</a:t>
            </a:r>
          </a:p>
        </p:txBody>
      </p:sp>
    </p:spTree>
    <p:extLst>
      <p:ext uri="{BB962C8B-B14F-4D97-AF65-F5344CB8AC3E}">
        <p14:creationId xmlns:p14="http://schemas.microsoft.com/office/powerpoint/2010/main" val="1006997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
        <p:cNvGrpSpPr/>
        <p:nvPr/>
      </p:nvGrpSpPr>
      <p:grpSpPr>
        <a:xfrm>
          <a:off x="0" y="0"/>
          <a:ext cx="0" cy="0"/>
          <a:chOff x="0" y="0"/>
          <a:chExt cx="0" cy="0"/>
        </a:xfrm>
      </p:grpSpPr>
      <p:sp>
        <p:nvSpPr>
          <p:cNvPr id="18" name="Freeform 18"/>
          <p:cNvSpPr/>
          <p:nvPr/>
        </p:nvSpPr>
        <p:spPr>
          <a:xfrm rot="887923">
            <a:off x="-3657934" y="8824287"/>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l-PL"/>
          </a:p>
        </p:txBody>
      </p:sp>
      <p:sp>
        <p:nvSpPr>
          <p:cNvPr id="19" name="Freeform 19"/>
          <p:cNvSpPr/>
          <p:nvPr/>
        </p:nvSpPr>
        <p:spPr>
          <a:xfrm rot="887923">
            <a:off x="13578382" y="-4328600"/>
            <a:ext cx="7032580" cy="7216267"/>
          </a:xfrm>
          <a:custGeom>
            <a:avLst/>
            <a:gdLst/>
            <a:ahLst/>
            <a:cxnLst/>
            <a:rect l="l" t="t" r="r" b="b"/>
            <a:pathLst>
              <a:path w="7032580" h="7216267">
                <a:moveTo>
                  <a:pt x="0" y="0"/>
                </a:moveTo>
                <a:lnTo>
                  <a:pt x="7032580" y="0"/>
                </a:lnTo>
                <a:lnTo>
                  <a:pt x="7032580" y="7216267"/>
                </a:lnTo>
                <a:lnTo>
                  <a:pt x="0" y="72162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l-PL"/>
          </a:p>
        </p:txBody>
      </p:sp>
      <p:sp>
        <p:nvSpPr>
          <p:cNvPr id="20" name="TextBox 20"/>
          <p:cNvSpPr txBox="1"/>
          <p:nvPr/>
        </p:nvSpPr>
        <p:spPr>
          <a:xfrm>
            <a:off x="285146" y="1248002"/>
            <a:ext cx="13126054" cy="923330"/>
          </a:xfrm>
          <a:prstGeom prst="rect">
            <a:avLst/>
          </a:prstGeom>
        </p:spPr>
        <p:txBody>
          <a:bodyPr wrap="square" lIns="0" tIns="0" rIns="0" bIns="0" rtlCol="0" anchor="t">
            <a:spAutoFit/>
          </a:bodyPr>
          <a:lstStyle/>
          <a:p>
            <a:pPr marL="0" lvl="0" indent="0">
              <a:spcBef>
                <a:spcPct val="0"/>
              </a:spcBef>
            </a:pPr>
            <a:r>
              <a:rPr lang="pl-PL" sz="3000" u="none" spc="924" dirty="0">
                <a:solidFill>
                  <a:srgbClr val="231F20"/>
                </a:solidFill>
                <a:latin typeface="Oswald Bold"/>
              </a:rPr>
              <a:t>HISTORIA I EWOLUCJA PODATKÓW</a:t>
            </a:r>
          </a:p>
          <a:p>
            <a:pPr marL="0" lvl="0" indent="0">
              <a:spcBef>
                <a:spcPct val="0"/>
              </a:spcBef>
            </a:pPr>
            <a:r>
              <a:rPr lang="pl-PL" sz="3000" spc="924" dirty="0">
                <a:solidFill>
                  <a:srgbClr val="231F20"/>
                </a:solidFill>
                <a:latin typeface="Oswald Bold"/>
              </a:rPr>
              <a:t>Materiał uzupełniający dla nauczyciela- slajd 1</a:t>
            </a:r>
            <a:endParaRPr lang="en-US" sz="3000" u="none" spc="924" dirty="0">
              <a:solidFill>
                <a:srgbClr val="231F20"/>
              </a:solidFill>
              <a:latin typeface="Oswald Bold"/>
            </a:endParaRPr>
          </a:p>
        </p:txBody>
      </p:sp>
      <p:grpSp>
        <p:nvGrpSpPr>
          <p:cNvPr id="21" name="Group 21"/>
          <p:cNvGrpSpPr/>
          <p:nvPr/>
        </p:nvGrpSpPr>
        <p:grpSpPr>
          <a:xfrm>
            <a:off x="16333169" y="8069439"/>
            <a:ext cx="2094695" cy="2377721"/>
            <a:chOff x="0" y="0"/>
            <a:chExt cx="551689" cy="626231"/>
          </a:xfrm>
        </p:grpSpPr>
        <p:sp>
          <p:nvSpPr>
            <p:cNvPr id="22" name="Freeform 22"/>
            <p:cNvSpPr/>
            <p:nvPr/>
          </p:nvSpPr>
          <p:spPr>
            <a:xfrm>
              <a:off x="0" y="0"/>
              <a:ext cx="551689" cy="626231"/>
            </a:xfrm>
            <a:custGeom>
              <a:avLst/>
              <a:gdLst/>
              <a:ahLst/>
              <a:cxnLst/>
              <a:rect l="l" t="t" r="r" b="b"/>
              <a:pathLst>
                <a:path w="551689" h="626231">
                  <a:moveTo>
                    <a:pt x="0" y="0"/>
                  </a:moveTo>
                  <a:lnTo>
                    <a:pt x="551689" y="0"/>
                  </a:lnTo>
                  <a:lnTo>
                    <a:pt x="551689" y="626231"/>
                  </a:lnTo>
                  <a:lnTo>
                    <a:pt x="0" y="626231"/>
                  </a:lnTo>
                  <a:close/>
                </a:path>
              </a:pathLst>
            </a:custGeom>
            <a:solidFill>
              <a:srgbClr val="CCCCCC"/>
            </a:solidFill>
          </p:spPr>
          <p:txBody>
            <a:bodyPr/>
            <a:lstStyle/>
            <a:p>
              <a:endParaRPr lang="pl-PL"/>
            </a:p>
          </p:txBody>
        </p:sp>
        <p:sp>
          <p:nvSpPr>
            <p:cNvPr id="23" name="TextBox 23"/>
            <p:cNvSpPr txBox="1"/>
            <p:nvPr/>
          </p:nvSpPr>
          <p:spPr>
            <a:xfrm>
              <a:off x="0" y="-19050"/>
              <a:ext cx="551689" cy="645281"/>
            </a:xfrm>
            <a:prstGeom prst="rect">
              <a:avLst/>
            </a:prstGeom>
          </p:spPr>
          <p:txBody>
            <a:bodyPr lIns="50800" tIns="50800" rIns="50800" bIns="50800" rtlCol="0" anchor="ctr"/>
            <a:lstStyle/>
            <a:p>
              <a:pPr algn="ctr">
                <a:lnSpc>
                  <a:spcPts val="2859"/>
                </a:lnSpc>
              </a:pPr>
              <a:endParaRPr/>
            </a:p>
          </p:txBody>
        </p:sp>
      </p:grpSp>
      <p:grpSp>
        <p:nvGrpSpPr>
          <p:cNvPr id="24" name="Group 24"/>
          <p:cNvGrpSpPr/>
          <p:nvPr/>
        </p:nvGrpSpPr>
        <p:grpSpPr>
          <a:xfrm>
            <a:off x="-224419" y="-1349021"/>
            <a:ext cx="2094695" cy="2377721"/>
            <a:chOff x="0" y="0"/>
            <a:chExt cx="551689" cy="626231"/>
          </a:xfrm>
        </p:grpSpPr>
        <p:sp>
          <p:nvSpPr>
            <p:cNvPr id="25" name="Freeform 25"/>
            <p:cNvSpPr/>
            <p:nvPr/>
          </p:nvSpPr>
          <p:spPr>
            <a:xfrm>
              <a:off x="0" y="0"/>
              <a:ext cx="551689" cy="626231"/>
            </a:xfrm>
            <a:custGeom>
              <a:avLst/>
              <a:gdLst/>
              <a:ahLst/>
              <a:cxnLst/>
              <a:rect l="l" t="t" r="r" b="b"/>
              <a:pathLst>
                <a:path w="551689" h="626231">
                  <a:moveTo>
                    <a:pt x="0" y="0"/>
                  </a:moveTo>
                  <a:lnTo>
                    <a:pt x="551689" y="0"/>
                  </a:lnTo>
                  <a:lnTo>
                    <a:pt x="551689" y="626231"/>
                  </a:lnTo>
                  <a:lnTo>
                    <a:pt x="0" y="626231"/>
                  </a:lnTo>
                  <a:close/>
                </a:path>
              </a:pathLst>
            </a:custGeom>
            <a:solidFill>
              <a:srgbClr val="CCCCCC"/>
            </a:solidFill>
          </p:spPr>
          <p:txBody>
            <a:bodyPr/>
            <a:lstStyle/>
            <a:p>
              <a:endParaRPr lang="pl-PL"/>
            </a:p>
          </p:txBody>
        </p:sp>
        <p:sp>
          <p:nvSpPr>
            <p:cNvPr id="26" name="TextBox 26"/>
            <p:cNvSpPr txBox="1"/>
            <p:nvPr/>
          </p:nvSpPr>
          <p:spPr>
            <a:xfrm>
              <a:off x="0" y="-19050"/>
              <a:ext cx="551689" cy="645281"/>
            </a:xfrm>
            <a:prstGeom prst="rect">
              <a:avLst/>
            </a:prstGeom>
          </p:spPr>
          <p:txBody>
            <a:bodyPr lIns="50800" tIns="50800" rIns="50800" bIns="50800" rtlCol="0" anchor="ctr"/>
            <a:lstStyle/>
            <a:p>
              <a:pPr algn="ctr">
                <a:lnSpc>
                  <a:spcPts val="2859"/>
                </a:lnSpc>
              </a:pPr>
              <a:endParaRPr/>
            </a:p>
          </p:txBody>
        </p:sp>
      </p:grpSp>
      <p:sp>
        <p:nvSpPr>
          <p:cNvPr id="12" name="TextBox 11"/>
          <p:cNvSpPr txBox="1"/>
          <p:nvPr/>
        </p:nvSpPr>
        <p:spPr>
          <a:xfrm>
            <a:off x="313721" y="2501673"/>
            <a:ext cx="14496542" cy="4037708"/>
          </a:xfrm>
          <a:prstGeom prst="rect">
            <a:avLst/>
          </a:prstGeom>
        </p:spPr>
        <p:txBody>
          <a:bodyPr wrap="square" lIns="0" tIns="0" rIns="0" bIns="0" rtlCol="0" anchor="t">
            <a:spAutoFit/>
          </a:bodyPr>
          <a:lstStyle/>
          <a:p>
            <a:pPr algn="just">
              <a:lnSpc>
                <a:spcPts val="3992"/>
              </a:lnSpc>
            </a:pPr>
            <a:r>
              <a:rPr lang="pl-PL" sz="1700" spc="283" dirty="0">
                <a:latin typeface="DM Sans"/>
              </a:rPr>
              <a:t>Podatki w starożytnych cywilizacjach były fundamentem utrzymania struktur władzy i porządku społecznego. W Egipcie pobór podatków opierał się na okresowym spisie plonów i był związany z corocznym wylewem Nilu – podatki ściągali urzędnicy faraona, zwani pisarzami. W Mezopotamii natomiast już w Kodeksie Hammurabiego można znaleźć zapisy regulujące daniny – nie tylko w naturze, ale też w pracy. Rzym wykształcił bardziej złożony system – obok podatków od ziemi i majątku pojawiły się podatki konsumpcyjne (np. </a:t>
            </a:r>
            <a:r>
              <a:rPr lang="pl-PL" sz="1700" spc="283" dirty="0" err="1">
                <a:latin typeface="DM Sans"/>
              </a:rPr>
              <a:t>portoria</a:t>
            </a:r>
            <a:r>
              <a:rPr lang="pl-PL" sz="1700" spc="283" dirty="0">
                <a:latin typeface="DM Sans"/>
              </a:rPr>
              <a:t>, czyli cła). To wtedy zarysowała się idea podatku jako zobowiązania obywatela wobec państwa. Ten kontekst warto przybliżyć uczniom, aby zrozumieli, że podatki towarzyszą ludziom od początku zorganizowanych społeczeństw.</a:t>
            </a:r>
            <a:endParaRPr lang="en-US" sz="1700" spc="283" dirty="0">
              <a:latin typeface="DM Sans"/>
            </a:endParaRPr>
          </a:p>
        </p:txBody>
      </p:sp>
    </p:spTree>
    <p:extLst>
      <p:ext uri="{BB962C8B-B14F-4D97-AF65-F5344CB8AC3E}">
        <p14:creationId xmlns:p14="http://schemas.microsoft.com/office/powerpoint/2010/main" val="3707486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
          <a:extLst>
            <a:ext uri="{FF2B5EF4-FFF2-40B4-BE49-F238E27FC236}">
              <a16:creationId xmlns:a16="http://schemas.microsoft.com/office/drawing/2014/main" id="{40C609DF-0DE1-F7A7-8D31-DDBDEAB76363}"/>
            </a:ext>
          </a:extLst>
        </p:cNvPr>
        <p:cNvGrpSpPr/>
        <p:nvPr/>
      </p:nvGrpSpPr>
      <p:grpSpPr>
        <a:xfrm>
          <a:off x="0" y="0"/>
          <a:ext cx="0" cy="0"/>
          <a:chOff x="0" y="0"/>
          <a:chExt cx="0" cy="0"/>
        </a:xfrm>
      </p:grpSpPr>
      <p:sp>
        <p:nvSpPr>
          <p:cNvPr id="18" name="Freeform 18">
            <a:extLst>
              <a:ext uri="{FF2B5EF4-FFF2-40B4-BE49-F238E27FC236}">
                <a16:creationId xmlns:a16="http://schemas.microsoft.com/office/drawing/2014/main" id="{3FC60058-60D4-D6AB-A54D-F9E3D7CA40B7}"/>
              </a:ext>
            </a:extLst>
          </p:cNvPr>
          <p:cNvSpPr/>
          <p:nvPr/>
        </p:nvSpPr>
        <p:spPr>
          <a:xfrm rot="887923">
            <a:off x="-3657934" y="8824287"/>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l-PL"/>
          </a:p>
        </p:txBody>
      </p:sp>
      <p:sp>
        <p:nvSpPr>
          <p:cNvPr id="19" name="Freeform 19">
            <a:extLst>
              <a:ext uri="{FF2B5EF4-FFF2-40B4-BE49-F238E27FC236}">
                <a16:creationId xmlns:a16="http://schemas.microsoft.com/office/drawing/2014/main" id="{7781E98D-FF07-E45C-A9FD-99E31A5B1974}"/>
              </a:ext>
            </a:extLst>
          </p:cNvPr>
          <p:cNvSpPr/>
          <p:nvPr/>
        </p:nvSpPr>
        <p:spPr>
          <a:xfrm rot="887923">
            <a:off x="13578382" y="-4328600"/>
            <a:ext cx="7032580" cy="7216267"/>
          </a:xfrm>
          <a:custGeom>
            <a:avLst/>
            <a:gdLst/>
            <a:ahLst/>
            <a:cxnLst/>
            <a:rect l="l" t="t" r="r" b="b"/>
            <a:pathLst>
              <a:path w="7032580" h="7216267">
                <a:moveTo>
                  <a:pt x="0" y="0"/>
                </a:moveTo>
                <a:lnTo>
                  <a:pt x="7032580" y="0"/>
                </a:lnTo>
                <a:lnTo>
                  <a:pt x="7032580" y="7216267"/>
                </a:lnTo>
                <a:lnTo>
                  <a:pt x="0" y="72162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l-PL"/>
          </a:p>
        </p:txBody>
      </p:sp>
      <p:sp>
        <p:nvSpPr>
          <p:cNvPr id="20" name="TextBox 20">
            <a:extLst>
              <a:ext uri="{FF2B5EF4-FFF2-40B4-BE49-F238E27FC236}">
                <a16:creationId xmlns:a16="http://schemas.microsoft.com/office/drawing/2014/main" id="{57FAA959-D495-87D0-6EE0-0F22ED73FF6E}"/>
              </a:ext>
            </a:extLst>
          </p:cNvPr>
          <p:cNvSpPr txBox="1"/>
          <p:nvPr/>
        </p:nvSpPr>
        <p:spPr>
          <a:xfrm>
            <a:off x="285146" y="1248002"/>
            <a:ext cx="14040454" cy="1384995"/>
          </a:xfrm>
          <a:prstGeom prst="rect">
            <a:avLst/>
          </a:prstGeom>
        </p:spPr>
        <p:txBody>
          <a:bodyPr wrap="square" lIns="0" tIns="0" rIns="0" bIns="0" rtlCol="0" anchor="t">
            <a:spAutoFit/>
          </a:bodyPr>
          <a:lstStyle/>
          <a:p>
            <a:pPr marL="0" lvl="0" indent="0">
              <a:spcBef>
                <a:spcPct val="0"/>
              </a:spcBef>
            </a:pPr>
            <a:r>
              <a:rPr lang="pl-PL" sz="3000" u="none" spc="924" dirty="0">
                <a:solidFill>
                  <a:srgbClr val="231F20"/>
                </a:solidFill>
                <a:latin typeface="Oswald Bold"/>
              </a:rPr>
              <a:t>HISTORIA I EWOLUCJA PODATKÓW</a:t>
            </a:r>
          </a:p>
          <a:p>
            <a:pPr marL="0" lvl="0" indent="0">
              <a:spcBef>
                <a:spcPct val="0"/>
              </a:spcBef>
            </a:pPr>
            <a:r>
              <a:rPr lang="pl-PL" sz="3000" spc="924" dirty="0">
                <a:solidFill>
                  <a:srgbClr val="231F20"/>
                </a:solidFill>
                <a:latin typeface="Oswald Bold"/>
              </a:rPr>
              <a:t>Materiał uzupełniający dla nauczyciela-slajd 2</a:t>
            </a:r>
          </a:p>
          <a:p>
            <a:pPr marL="0" lvl="0" indent="0">
              <a:spcBef>
                <a:spcPct val="0"/>
              </a:spcBef>
            </a:pPr>
            <a:endParaRPr lang="en-US" sz="3000" u="none" spc="924" dirty="0">
              <a:solidFill>
                <a:srgbClr val="231F20"/>
              </a:solidFill>
              <a:latin typeface="Oswald Bold"/>
            </a:endParaRPr>
          </a:p>
        </p:txBody>
      </p:sp>
      <p:grpSp>
        <p:nvGrpSpPr>
          <p:cNvPr id="21" name="Group 21">
            <a:extLst>
              <a:ext uri="{FF2B5EF4-FFF2-40B4-BE49-F238E27FC236}">
                <a16:creationId xmlns:a16="http://schemas.microsoft.com/office/drawing/2014/main" id="{7398087E-854D-34A2-8482-606D97C83388}"/>
              </a:ext>
            </a:extLst>
          </p:cNvPr>
          <p:cNvGrpSpPr/>
          <p:nvPr/>
        </p:nvGrpSpPr>
        <p:grpSpPr>
          <a:xfrm>
            <a:off x="16333169" y="8069439"/>
            <a:ext cx="2094695" cy="2377721"/>
            <a:chOff x="0" y="0"/>
            <a:chExt cx="551689" cy="626231"/>
          </a:xfrm>
        </p:grpSpPr>
        <p:sp>
          <p:nvSpPr>
            <p:cNvPr id="22" name="Freeform 22">
              <a:extLst>
                <a:ext uri="{FF2B5EF4-FFF2-40B4-BE49-F238E27FC236}">
                  <a16:creationId xmlns:a16="http://schemas.microsoft.com/office/drawing/2014/main" id="{C8DCEEE3-E7D8-3EFF-EFB9-6B19D0134C26}"/>
                </a:ext>
              </a:extLst>
            </p:cNvPr>
            <p:cNvSpPr/>
            <p:nvPr/>
          </p:nvSpPr>
          <p:spPr>
            <a:xfrm>
              <a:off x="0" y="0"/>
              <a:ext cx="551689" cy="626231"/>
            </a:xfrm>
            <a:custGeom>
              <a:avLst/>
              <a:gdLst/>
              <a:ahLst/>
              <a:cxnLst/>
              <a:rect l="l" t="t" r="r" b="b"/>
              <a:pathLst>
                <a:path w="551689" h="626231">
                  <a:moveTo>
                    <a:pt x="0" y="0"/>
                  </a:moveTo>
                  <a:lnTo>
                    <a:pt x="551689" y="0"/>
                  </a:lnTo>
                  <a:lnTo>
                    <a:pt x="551689" y="626231"/>
                  </a:lnTo>
                  <a:lnTo>
                    <a:pt x="0" y="626231"/>
                  </a:lnTo>
                  <a:close/>
                </a:path>
              </a:pathLst>
            </a:custGeom>
            <a:solidFill>
              <a:srgbClr val="CCCCCC"/>
            </a:solidFill>
          </p:spPr>
          <p:txBody>
            <a:bodyPr/>
            <a:lstStyle/>
            <a:p>
              <a:endParaRPr lang="pl-PL"/>
            </a:p>
          </p:txBody>
        </p:sp>
        <p:sp>
          <p:nvSpPr>
            <p:cNvPr id="23" name="TextBox 23">
              <a:extLst>
                <a:ext uri="{FF2B5EF4-FFF2-40B4-BE49-F238E27FC236}">
                  <a16:creationId xmlns:a16="http://schemas.microsoft.com/office/drawing/2014/main" id="{58E7EF01-907B-E7E9-D8B1-B333E2982C2A}"/>
                </a:ext>
              </a:extLst>
            </p:cNvPr>
            <p:cNvSpPr txBox="1"/>
            <p:nvPr/>
          </p:nvSpPr>
          <p:spPr>
            <a:xfrm>
              <a:off x="0" y="-19050"/>
              <a:ext cx="551689" cy="645281"/>
            </a:xfrm>
            <a:prstGeom prst="rect">
              <a:avLst/>
            </a:prstGeom>
          </p:spPr>
          <p:txBody>
            <a:bodyPr lIns="50800" tIns="50800" rIns="50800" bIns="50800" rtlCol="0" anchor="ctr"/>
            <a:lstStyle/>
            <a:p>
              <a:pPr algn="ctr">
                <a:lnSpc>
                  <a:spcPts val="2859"/>
                </a:lnSpc>
              </a:pPr>
              <a:endParaRPr/>
            </a:p>
          </p:txBody>
        </p:sp>
      </p:grpSp>
      <p:grpSp>
        <p:nvGrpSpPr>
          <p:cNvPr id="24" name="Group 24">
            <a:extLst>
              <a:ext uri="{FF2B5EF4-FFF2-40B4-BE49-F238E27FC236}">
                <a16:creationId xmlns:a16="http://schemas.microsoft.com/office/drawing/2014/main" id="{39AABA87-7027-9A17-B8A6-69417F907269}"/>
              </a:ext>
            </a:extLst>
          </p:cNvPr>
          <p:cNvGrpSpPr/>
          <p:nvPr/>
        </p:nvGrpSpPr>
        <p:grpSpPr>
          <a:xfrm>
            <a:off x="-224419" y="-1349021"/>
            <a:ext cx="2094695" cy="2377721"/>
            <a:chOff x="0" y="0"/>
            <a:chExt cx="551689" cy="626231"/>
          </a:xfrm>
        </p:grpSpPr>
        <p:sp>
          <p:nvSpPr>
            <p:cNvPr id="25" name="Freeform 25">
              <a:extLst>
                <a:ext uri="{FF2B5EF4-FFF2-40B4-BE49-F238E27FC236}">
                  <a16:creationId xmlns:a16="http://schemas.microsoft.com/office/drawing/2014/main" id="{53459FF1-A5D7-20E6-7788-21F08ED40768}"/>
                </a:ext>
              </a:extLst>
            </p:cNvPr>
            <p:cNvSpPr/>
            <p:nvPr/>
          </p:nvSpPr>
          <p:spPr>
            <a:xfrm>
              <a:off x="0" y="0"/>
              <a:ext cx="551689" cy="626231"/>
            </a:xfrm>
            <a:custGeom>
              <a:avLst/>
              <a:gdLst/>
              <a:ahLst/>
              <a:cxnLst/>
              <a:rect l="l" t="t" r="r" b="b"/>
              <a:pathLst>
                <a:path w="551689" h="626231">
                  <a:moveTo>
                    <a:pt x="0" y="0"/>
                  </a:moveTo>
                  <a:lnTo>
                    <a:pt x="551689" y="0"/>
                  </a:lnTo>
                  <a:lnTo>
                    <a:pt x="551689" y="626231"/>
                  </a:lnTo>
                  <a:lnTo>
                    <a:pt x="0" y="626231"/>
                  </a:lnTo>
                  <a:close/>
                </a:path>
              </a:pathLst>
            </a:custGeom>
            <a:solidFill>
              <a:srgbClr val="CCCCCC"/>
            </a:solidFill>
          </p:spPr>
          <p:txBody>
            <a:bodyPr/>
            <a:lstStyle/>
            <a:p>
              <a:endParaRPr lang="pl-PL"/>
            </a:p>
          </p:txBody>
        </p:sp>
        <p:sp>
          <p:nvSpPr>
            <p:cNvPr id="26" name="TextBox 26">
              <a:extLst>
                <a:ext uri="{FF2B5EF4-FFF2-40B4-BE49-F238E27FC236}">
                  <a16:creationId xmlns:a16="http://schemas.microsoft.com/office/drawing/2014/main" id="{05C0524A-B8D5-BDF4-3BD4-D00EB9FFAB3F}"/>
                </a:ext>
              </a:extLst>
            </p:cNvPr>
            <p:cNvSpPr txBox="1"/>
            <p:nvPr/>
          </p:nvSpPr>
          <p:spPr>
            <a:xfrm>
              <a:off x="0" y="-19050"/>
              <a:ext cx="551689" cy="645281"/>
            </a:xfrm>
            <a:prstGeom prst="rect">
              <a:avLst/>
            </a:prstGeom>
          </p:spPr>
          <p:txBody>
            <a:bodyPr lIns="50800" tIns="50800" rIns="50800" bIns="50800" rtlCol="0" anchor="ctr"/>
            <a:lstStyle/>
            <a:p>
              <a:pPr algn="ctr">
                <a:lnSpc>
                  <a:spcPts val="2859"/>
                </a:lnSpc>
              </a:pPr>
              <a:endParaRPr/>
            </a:p>
          </p:txBody>
        </p:sp>
      </p:grpSp>
      <p:sp>
        <p:nvSpPr>
          <p:cNvPr id="12" name="TextBox 11">
            <a:extLst>
              <a:ext uri="{FF2B5EF4-FFF2-40B4-BE49-F238E27FC236}">
                <a16:creationId xmlns:a16="http://schemas.microsoft.com/office/drawing/2014/main" id="{6262B256-AC4E-93CD-DCFE-0EA3D612B614}"/>
              </a:ext>
            </a:extLst>
          </p:cNvPr>
          <p:cNvSpPr txBox="1"/>
          <p:nvPr/>
        </p:nvSpPr>
        <p:spPr>
          <a:xfrm>
            <a:off x="313721" y="2501673"/>
            <a:ext cx="14496542" cy="3011787"/>
          </a:xfrm>
          <a:prstGeom prst="rect">
            <a:avLst/>
          </a:prstGeom>
        </p:spPr>
        <p:txBody>
          <a:bodyPr wrap="square" lIns="0" tIns="0" rIns="0" bIns="0" rtlCol="0" anchor="t">
            <a:spAutoFit/>
          </a:bodyPr>
          <a:lstStyle/>
          <a:p>
            <a:pPr algn="just">
              <a:lnSpc>
                <a:spcPts val="3992"/>
              </a:lnSpc>
            </a:pPr>
            <a:r>
              <a:rPr lang="pl-PL" sz="1700" spc="283" dirty="0">
                <a:latin typeface="DM Sans"/>
              </a:rPr>
              <a:t>W średniowieczu podatki miały charakter feudalny i religijny – dziesięcina, obowiązkowa danina na rzecz Kościoła, miała zarówno wymiar ekonomiczny, jak i duchowy. Władcy nakładali podatki okazjonalnie, np. na potrzeby wojenne, co w konsekwencji prowadziło do konfliktów z możnymi. W nowożytnej Europie (XV–XVIII w.) podatki stawały się coraz bardziej uciążliwe, zwłaszcza we Francji, gdzie arystokracja i duchowieństwo byli z nich często zwolnieni, co przyczyniło się do rewolucji 1789 r. Uczniowie mogą dostrzec, jak niesprawiedliwość fiskalna stawała się impulsem do przemian politycznych.</a:t>
            </a:r>
            <a:endParaRPr lang="en-US" sz="1700" spc="283" dirty="0">
              <a:latin typeface="DM Sans"/>
            </a:endParaRPr>
          </a:p>
        </p:txBody>
      </p:sp>
    </p:spTree>
    <p:extLst>
      <p:ext uri="{BB962C8B-B14F-4D97-AF65-F5344CB8AC3E}">
        <p14:creationId xmlns:p14="http://schemas.microsoft.com/office/powerpoint/2010/main" val="851155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
          <a:extLst>
            <a:ext uri="{FF2B5EF4-FFF2-40B4-BE49-F238E27FC236}">
              <a16:creationId xmlns:a16="http://schemas.microsoft.com/office/drawing/2014/main" id="{C6EE7626-ADE0-D8CF-64C9-25450C190C30}"/>
            </a:ext>
          </a:extLst>
        </p:cNvPr>
        <p:cNvGrpSpPr/>
        <p:nvPr/>
      </p:nvGrpSpPr>
      <p:grpSpPr>
        <a:xfrm>
          <a:off x="0" y="0"/>
          <a:ext cx="0" cy="0"/>
          <a:chOff x="0" y="0"/>
          <a:chExt cx="0" cy="0"/>
        </a:xfrm>
      </p:grpSpPr>
      <p:sp>
        <p:nvSpPr>
          <p:cNvPr id="18" name="Freeform 18">
            <a:extLst>
              <a:ext uri="{FF2B5EF4-FFF2-40B4-BE49-F238E27FC236}">
                <a16:creationId xmlns:a16="http://schemas.microsoft.com/office/drawing/2014/main" id="{4B505245-D9DA-E4FF-E3F8-302845BFFFB2}"/>
              </a:ext>
            </a:extLst>
          </p:cNvPr>
          <p:cNvSpPr/>
          <p:nvPr/>
        </p:nvSpPr>
        <p:spPr>
          <a:xfrm rot="887923">
            <a:off x="-3657934" y="8824287"/>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l-PL"/>
          </a:p>
        </p:txBody>
      </p:sp>
      <p:sp>
        <p:nvSpPr>
          <p:cNvPr id="19" name="Freeform 19">
            <a:extLst>
              <a:ext uri="{FF2B5EF4-FFF2-40B4-BE49-F238E27FC236}">
                <a16:creationId xmlns:a16="http://schemas.microsoft.com/office/drawing/2014/main" id="{9429157C-E045-9E65-37FD-C45976F14C29}"/>
              </a:ext>
            </a:extLst>
          </p:cNvPr>
          <p:cNvSpPr/>
          <p:nvPr/>
        </p:nvSpPr>
        <p:spPr>
          <a:xfrm rot="887923">
            <a:off x="13578382" y="-4328600"/>
            <a:ext cx="7032580" cy="7216267"/>
          </a:xfrm>
          <a:custGeom>
            <a:avLst/>
            <a:gdLst/>
            <a:ahLst/>
            <a:cxnLst/>
            <a:rect l="l" t="t" r="r" b="b"/>
            <a:pathLst>
              <a:path w="7032580" h="7216267">
                <a:moveTo>
                  <a:pt x="0" y="0"/>
                </a:moveTo>
                <a:lnTo>
                  <a:pt x="7032580" y="0"/>
                </a:lnTo>
                <a:lnTo>
                  <a:pt x="7032580" y="7216267"/>
                </a:lnTo>
                <a:lnTo>
                  <a:pt x="0" y="72162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l-PL"/>
          </a:p>
        </p:txBody>
      </p:sp>
      <p:sp>
        <p:nvSpPr>
          <p:cNvPr id="20" name="TextBox 20">
            <a:extLst>
              <a:ext uri="{FF2B5EF4-FFF2-40B4-BE49-F238E27FC236}">
                <a16:creationId xmlns:a16="http://schemas.microsoft.com/office/drawing/2014/main" id="{315F3E64-ABC1-E519-BCC7-58664AE93942}"/>
              </a:ext>
            </a:extLst>
          </p:cNvPr>
          <p:cNvSpPr txBox="1"/>
          <p:nvPr/>
        </p:nvSpPr>
        <p:spPr>
          <a:xfrm>
            <a:off x="285146" y="1248002"/>
            <a:ext cx="14116654" cy="1384995"/>
          </a:xfrm>
          <a:prstGeom prst="rect">
            <a:avLst/>
          </a:prstGeom>
        </p:spPr>
        <p:txBody>
          <a:bodyPr wrap="square" lIns="0" tIns="0" rIns="0" bIns="0" rtlCol="0" anchor="t">
            <a:spAutoFit/>
          </a:bodyPr>
          <a:lstStyle/>
          <a:p>
            <a:pPr marL="0" lvl="0" indent="0">
              <a:spcBef>
                <a:spcPct val="0"/>
              </a:spcBef>
            </a:pPr>
            <a:r>
              <a:rPr lang="pl-PL" sz="3000" u="none" spc="924" dirty="0">
                <a:solidFill>
                  <a:srgbClr val="231F20"/>
                </a:solidFill>
                <a:latin typeface="Oswald Bold"/>
              </a:rPr>
              <a:t>HISTORIA I EWOLUCJA PODATKÓW</a:t>
            </a:r>
          </a:p>
          <a:p>
            <a:pPr marL="0" lvl="0" indent="0">
              <a:spcBef>
                <a:spcPct val="0"/>
              </a:spcBef>
            </a:pPr>
            <a:r>
              <a:rPr lang="pl-PL" sz="3000" spc="924" dirty="0">
                <a:solidFill>
                  <a:srgbClr val="231F20"/>
                </a:solidFill>
                <a:latin typeface="Oswald Bold"/>
              </a:rPr>
              <a:t>Materiał uzupełniający dla nauczyciela- slajd 3</a:t>
            </a:r>
          </a:p>
          <a:p>
            <a:pPr marL="0" lvl="0" indent="0">
              <a:spcBef>
                <a:spcPct val="0"/>
              </a:spcBef>
            </a:pPr>
            <a:endParaRPr lang="en-US" sz="3000" u="none" spc="924" dirty="0">
              <a:solidFill>
                <a:srgbClr val="231F20"/>
              </a:solidFill>
              <a:latin typeface="Oswald Bold"/>
            </a:endParaRPr>
          </a:p>
        </p:txBody>
      </p:sp>
      <p:grpSp>
        <p:nvGrpSpPr>
          <p:cNvPr id="21" name="Group 21">
            <a:extLst>
              <a:ext uri="{FF2B5EF4-FFF2-40B4-BE49-F238E27FC236}">
                <a16:creationId xmlns:a16="http://schemas.microsoft.com/office/drawing/2014/main" id="{A05C09CD-71ED-4AEB-AE77-62F0E663E188}"/>
              </a:ext>
            </a:extLst>
          </p:cNvPr>
          <p:cNvGrpSpPr/>
          <p:nvPr/>
        </p:nvGrpSpPr>
        <p:grpSpPr>
          <a:xfrm>
            <a:off x="16333169" y="8069439"/>
            <a:ext cx="2094695" cy="2377721"/>
            <a:chOff x="0" y="0"/>
            <a:chExt cx="551689" cy="626231"/>
          </a:xfrm>
        </p:grpSpPr>
        <p:sp>
          <p:nvSpPr>
            <p:cNvPr id="22" name="Freeform 22">
              <a:extLst>
                <a:ext uri="{FF2B5EF4-FFF2-40B4-BE49-F238E27FC236}">
                  <a16:creationId xmlns:a16="http://schemas.microsoft.com/office/drawing/2014/main" id="{42C40576-E781-3894-527A-F9B3B897D016}"/>
                </a:ext>
              </a:extLst>
            </p:cNvPr>
            <p:cNvSpPr/>
            <p:nvPr/>
          </p:nvSpPr>
          <p:spPr>
            <a:xfrm>
              <a:off x="0" y="0"/>
              <a:ext cx="551689" cy="626231"/>
            </a:xfrm>
            <a:custGeom>
              <a:avLst/>
              <a:gdLst/>
              <a:ahLst/>
              <a:cxnLst/>
              <a:rect l="l" t="t" r="r" b="b"/>
              <a:pathLst>
                <a:path w="551689" h="626231">
                  <a:moveTo>
                    <a:pt x="0" y="0"/>
                  </a:moveTo>
                  <a:lnTo>
                    <a:pt x="551689" y="0"/>
                  </a:lnTo>
                  <a:lnTo>
                    <a:pt x="551689" y="626231"/>
                  </a:lnTo>
                  <a:lnTo>
                    <a:pt x="0" y="626231"/>
                  </a:lnTo>
                  <a:close/>
                </a:path>
              </a:pathLst>
            </a:custGeom>
            <a:solidFill>
              <a:srgbClr val="CCCCCC"/>
            </a:solidFill>
          </p:spPr>
          <p:txBody>
            <a:bodyPr/>
            <a:lstStyle/>
            <a:p>
              <a:endParaRPr lang="pl-PL"/>
            </a:p>
          </p:txBody>
        </p:sp>
        <p:sp>
          <p:nvSpPr>
            <p:cNvPr id="23" name="TextBox 23">
              <a:extLst>
                <a:ext uri="{FF2B5EF4-FFF2-40B4-BE49-F238E27FC236}">
                  <a16:creationId xmlns:a16="http://schemas.microsoft.com/office/drawing/2014/main" id="{43739ECB-2EC9-9EDB-DDE2-39D20C95E72D}"/>
                </a:ext>
              </a:extLst>
            </p:cNvPr>
            <p:cNvSpPr txBox="1"/>
            <p:nvPr/>
          </p:nvSpPr>
          <p:spPr>
            <a:xfrm>
              <a:off x="0" y="-19050"/>
              <a:ext cx="551689" cy="645281"/>
            </a:xfrm>
            <a:prstGeom prst="rect">
              <a:avLst/>
            </a:prstGeom>
          </p:spPr>
          <p:txBody>
            <a:bodyPr lIns="50800" tIns="50800" rIns="50800" bIns="50800" rtlCol="0" anchor="ctr"/>
            <a:lstStyle/>
            <a:p>
              <a:pPr algn="ctr">
                <a:lnSpc>
                  <a:spcPts val="2859"/>
                </a:lnSpc>
              </a:pPr>
              <a:endParaRPr/>
            </a:p>
          </p:txBody>
        </p:sp>
      </p:grpSp>
      <p:grpSp>
        <p:nvGrpSpPr>
          <p:cNvPr id="24" name="Group 24">
            <a:extLst>
              <a:ext uri="{FF2B5EF4-FFF2-40B4-BE49-F238E27FC236}">
                <a16:creationId xmlns:a16="http://schemas.microsoft.com/office/drawing/2014/main" id="{656DF1FA-9DA3-91A4-F8AD-4AB8FD5BAF69}"/>
              </a:ext>
            </a:extLst>
          </p:cNvPr>
          <p:cNvGrpSpPr/>
          <p:nvPr/>
        </p:nvGrpSpPr>
        <p:grpSpPr>
          <a:xfrm>
            <a:off x="-224419" y="-1349021"/>
            <a:ext cx="2094695" cy="2377721"/>
            <a:chOff x="0" y="0"/>
            <a:chExt cx="551689" cy="626231"/>
          </a:xfrm>
        </p:grpSpPr>
        <p:sp>
          <p:nvSpPr>
            <p:cNvPr id="25" name="Freeform 25">
              <a:extLst>
                <a:ext uri="{FF2B5EF4-FFF2-40B4-BE49-F238E27FC236}">
                  <a16:creationId xmlns:a16="http://schemas.microsoft.com/office/drawing/2014/main" id="{465EF15A-4390-2CD8-48CC-3786E8A47D5E}"/>
                </a:ext>
              </a:extLst>
            </p:cNvPr>
            <p:cNvSpPr/>
            <p:nvPr/>
          </p:nvSpPr>
          <p:spPr>
            <a:xfrm>
              <a:off x="0" y="0"/>
              <a:ext cx="551689" cy="626231"/>
            </a:xfrm>
            <a:custGeom>
              <a:avLst/>
              <a:gdLst/>
              <a:ahLst/>
              <a:cxnLst/>
              <a:rect l="l" t="t" r="r" b="b"/>
              <a:pathLst>
                <a:path w="551689" h="626231">
                  <a:moveTo>
                    <a:pt x="0" y="0"/>
                  </a:moveTo>
                  <a:lnTo>
                    <a:pt x="551689" y="0"/>
                  </a:lnTo>
                  <a:lnTo>
                    <a:pt x="551689" y="626231"/>
                  </a:lnTo>
                  <a:lnTo>
                    <a:pt x="0" y="626231"/>
                  </a:lnTo>
                  <a:close/>
                </a:path>
              </a:pathLst>
            </a:custGeom>
            <a:solidFill>
              <a:srgbClr val="CCCCCC"/>
            </a:solidFill>
          </p:spPr>
          <p:txBody>
            <a:bodyPr/>
            <a:lstStyle/>
            <a:p>
              <a:endParaRPr lang="pl-PL"/>
            </a:p>
          </p:txBody>
        </p:sp>
        <p:sp>
          <p:nvSpPr>
            <p:cNvPr id="26" name="TextBox 26">
              <a:extLst>
                <a:ext uri="{FF2B5EF4-FFF2-40B4-BE49-F238E27FC236}">
                  <a16:creationId xmlns:a16="http://schemas.microsoft.com/office/drawing/2014/main" id="{003D33F5-3696-67EB-14DC-089D0C8E1849}"/>
                </a:ext>
              </a:extLst>
            </p:cNvPr>
            <p:cNvSpPr txBox="1"/>
            <p:nvPr/>
          </p:nvSpPr>
          <p:spPr>
            <a:xfrm>
              <a:off x="0" y="-19050"/>
              <a:ext cx="551689" cy="645281"/>
            </a:xfrm>
            <a:prstGeom prst="rect">
              <a:avLst/>
            </a:prstGeom>
          </p:spPr>
          <p:txBody>
            <a:bodyPr lIns="50800" tIns="50800" rIns="50800" bIns="50800" rtlCol="0" anchor="ctr"/>
            <a:lstStyle/>
            <a:p>
              <a:pPr algn="ctr">
                <a:lnSpc>
                  <a:spcPts val="2859"/>
                </a:lnSpc>
              </a:pPr>
              <a:endParaRPr/>
            </a:p>
          </p:txBody>
        </p:sp>
      </p:grpSp>
      <p:sp>
        <p:nvSpPr>
          <p:cNvPr id="12" name="TextBox 11">
            <a:extLst>
              <a:ext uri="{FF2B5EF4-FFF2-40B4-BE49-F238E27FC236}">
                <a16:creationId xmlns:a16="http://schemas.microsoft.com/office/drawing/2014/main" id="{5FAAE9DA-814D-93CD-555D-F4F1A0C88CD1}"/>
              </a:ext>
            </a:extLst>
          </p:cNvPr>
          <p:cNvSpPr txBox="1"/>
          <p:nvPr/>
        </p:nvSpPr>
        <p:spPr>
          <a:xfrm>
            <a:off x="313721" y="2501673"/>
            <a:ext cx="14496542" cy="3524747"/>
          </a:xfrm>
          <a:prstGeom prst="rect">
            <a:avLst/>
          </a:prstGeom>
        </p:spPr>
        <p:txBody>
          <a:bodyPr wrap="square" lIns="0" tIns="0" rIns="0" bIns="0" rtlCol="0" anchor="t">
            <a:spAutoFit/>
          </a:bodyPr>
          <a:lstStyle/>
          <a:p>
            <a:pPr algn="just">
              <a:lnSpc>
                <a:spcPts val="3992"/>
              </a:lnSpc>
            </a:pPr>
            <a:r>
              <a:rPr lang="pl-PL" sz="1700" spc="283" dirty="0">
                <a:latin typeface="DM Sans"/>
              </a:rPr>
              <a:t>Rozwój państw narodowych w XIX i XX wieku wiązał się z koniecznością finansowania coraz większej liczby zadań publicznych. Wielka Brytania w 1842 r. formalnie ustanowiła pierwszy nowoczesny podatek dochodowy. W XX wieku w krajach demokratycznych podatki zaczęły pełnić funkcję redystrybucyjną – wspierano najbiedniejszych i finansowano wspólne dobra (edukacja, zdrowie, infrastruktura). Obecnie systemy podatkowe są jednym z głównych instrumentów polityki społecznej i gospodarczej. Warto zwrócić uwagę uczniów na związek między podatkami a jakością usług publicznych oraz polityką równości społecznej.</a:t>
            </a:r>
            <a:endParaRPr lang="en-US" sz="1700" spc="283" dirty="0">
              <a:latin typeface="DM Sans"/>
            </a:endParaRPr>
          </a:p>
        </p:txBody>
      </p:sp>
    </p:spTree>
    <p:extLst>
      <p:ext uri="{BB962C8B-B14F-4D97-AF65-F5344CB8AC3E}">
        <p14:creationId xmlns:p14="http://schemas.microsoft.com/office/powerpoint/2010/main" val="3658208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
          <a:extLst>
            <a:ext uri="{FF2B5EF4-FFF2-40B4-BE49-F238E27FC236}">
              <a16:creationId xmlns:a16="http://schemas.microsoft.com/office/drawing/2014/main" id="{BB093B8A-FC10-9BE4-75F7-A7821141BA52}"/>
            </a:ext>
          </a:extLst>
        </p:cNvPr>
        <p:cNvGrpSpPr/>
        <p:nvPr/>
      </p:nvGrpSpPr>
      <p:grpSpPr>
        <a:xfrm>
          <a:off x="0" y="0"/>
          <a:ext cx="0" cy="0"/>
          <a:chOff x="0" y="0"/>
          <a:chExt cx="0" cy="0"/>
        </a:xfrm>
      </p:grpSpPr>
      <p:sp>
        <p:nvSpPr>
          <p:cNvPr id="18" name="Freeform 18">
            <a:extLst>
              <a:ext uri="{FF2B5EF4-FFF2-40B4-BE49-F238E27FC236}">
                <a16:creationId xmlns:a16="http://schemas.microsoft.com/office/drawing/2014/main" id="{9E5D4414-2A4E-C3E8-C9C0-C10C77E81E69}"/>
              </a:ext>
            </a:extLst>
          </p:cNvPr>
          <p:cNvSpPr/>
          <p:nvPr/>
        </p:nvSpPr>
        <p:spPr>
          <a:xfrm rot="887923">
            <a:off x="-3657934" y="8824287"/>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l-PL"/>
          </a:p>
        </p:txBody>
      </p:sp>
      <p:sp>
        <p:nvSpPr>
          <p:cNvPr id="19" name="Freeform 19">
            <a:extLst>
              <a:ext uri="{FF2B5EF4-FFF2-40B4-BE49-F238E27FC236}">
                <a16:creationId xmlns:a16="http://schemas.microsoft.com/office/drawing/2014/main" id="{97613558-197C-E321-B884-581943F8F5E9}"/>
              </a:ext>
            </a:extLst>
          </p:cNvPr>
          <p:cNvSpPr/>
          <p:nvPr/>
        </p:nvSpPr>
        <p:spPr>
          <a:xfrm rot="887923">
            <a:off x="13578382" y="-4328600"/>
            <a:ext cx="7032580" cy="7216267"/>
          </a:xfrm>
          <a:custGeom>
            <a:avLst/>
            <a:gdLst/>
            <a:ahLst/>
            <a:cxnLst/>
            <a:rect l="l" t="t" r="r" b="b"/>
            <a:pathLst>
              <a:path w="7032580" h="7216267">
                <a:moveTo>
                  <a:pt x="0" y="0"/>
                </a:moveTo>
                <a:lnTo>
                  <a:pt x="7032580" y="0"/>
                </a:lnTo>
                <a:lnTo>
                  <a:pt x="7032580" y="7216267"/>
                </a:lnTo>
                <a:lnTo>
                  <a:pt x="0" y="72162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l-PL"/>
          </a:p>
        </p:txBody>
      </p:sp>
      <p:sp>
        <p:nvSpPr>
          <p:cNvPr id="20" name="TextBox 20">
            <a:extLst>
              <a:ext uri="{FF2B5EF4-FFF2-40B4-BE49-F238E27FC236}">
                <a16:creationId xmlns:a16="http://schemas.microsoft.com/office/drawing/2014/main" id="{16A6002E-F2F2-F24D-651D-272F16673844}"/>
              </a:ext>
            </a:extLst>
          </p:cNvPr>
          <p:cNvSpPr txBox="1"/>
          <p:nvPr/>
        </p:nvSpPr>
        <p:spPr>
          <a:xfrm>
            <a:off x="285146" y="1248002"/>
            <a:ext cx="15564454" cy="1384995"/>
          </a:xfrm>
          <a:prstGeom prst="rect">
            <a:avLst/>
          </a:prstGeom>
        </p:spPr>
        <p:txBody>
          <a:bodyPr wrap="square" lIns="0" tIns="0" rIns="0" bIns="0" rtlCol="0" anchor="t">
            <a:spAutoFit/>
          </a:bodyPr>
          <a:lstStyle/>
          <a:p>
            <a:pPr marL="0" lvl="0" indent="0">
              <a:spcBef>
                <a:spcPct val="0"/>
              </a:spcBef>
            </a:pPr>
            <a:r>
              <a:rPr lang="pl-PL" sz="3000" u="none" spc="924" dirty="0">
                <a:solidFill>
                  <a:srgbClr val="231F20"/>
                </a:solidFill>
                <a:latin typeface="Oswald Bold"/>
              </a:rPr>
              <a:t>HISTORIA I EWOLUCJA PODATKÓW</a:t>
            </a:r>
          </a:p>
          <a:p>
            <a:pPr marL="0" lvl="0" indent="0">
              <a:spcBef>
                <a:spcPct val="0"/>
              </a:spcBef>
            </a:pPr>
            <a:r>
              <a:rPr lang="pl-PL" sz="3000" spc="924" dirty="0">
                <a:solidFill>
                  <a:srgbClr val="231F20"/>
                </a:solidFill>
                <a:latin typeface="Oswald Bold"/>
              </a:rPr>
              <a:t>Materiał uzupełniający dla </a:t>
            </a:r>
            <a:r>
              <a:rPr lang="pl-PL" sz="3000" spc="924">
                <a:solidFill>
                  <a:srgbClr val="231F20"/>
                </a:solidFill>
                <a:latin typeface="Oswald Bold"/>
              </a:rPr>
              <a:t>nauczyciela- slajd 4</a:t>
            </a:r>
          </a:p>
          <a:p>
            <a:pPr marL="0" lvl="0" indent="0">
              <a:spcBef>
                <a:spcPct val="0"/>
              </a:spcBef>
            </a:pPr>
            <a:endParaRPr lang="en-US" sz="3000" u="none" spc="924" dirty="0">
              <a:solidFill>
                <a:srgbClr val="231F20"/>
              </a:solidFill>
              <a:latin typeface="Oswald Bold"/>
            </a:endParaRPr>
          </a:p>
        </p:txBody>
      </p:sp>
      <p:grpSp>
        <p:nvGrpSpPr>
          <p:cNvPr id="21" name="Group 21">
            <a:extLst>
              <a:ext uri="{FF2B5EF4-FFF2-40B4-BE49-F238E27FC236}">
                <a16:creationId xmlns:a16="http://schemas.microsoft.com/office/drawing/2014/main" id="{CF6BC9A3-DB22-43CD-643D-D96F9FE2A378}"/>
              </a:ext>
            </a:extLst>
          </p:cNvPr>
          <p:cNvGrpSpPr/>
          <p:nvPr/>
        </p:nvGrpSpPr>
        <p:grpSpPr>
          <a:xfrm>
            <a:off x="16333169" y="8069439"/>
            <a:ext cx="2094695" cy="2377721"/>
            <a:chOff x="0" y="0"/>
            <a:chExt cx="551689" cy="626231"/>
          </a:xfrm>
        </p:grpSpPr>
        <p:sp>
          <p:nvSpPr>
            <p:cNvPr id="22" name="Freeform 22">
              <a:extLst>
                <a:ext uri="{FF2B5EF4-FFF2-40B4-BE49-F238E27FC236}">
                  <a16:creationId xmlns:a16="http://schemas.microsoft.com/office/drawing/2014/main" id="{8D652D43-51DE-04DF-584F-2E9FF6087E4C}"/>
                </a:ext>
              </a:extLst>
            </p:cNvPr>
            <p:cNvSpPr/>
            <p:nvPr/>
          </p:nvSpPr>
          <p:spPr>
            <a:xfrm>
              <a:off x="0" y="0"/>
              <a:ext cx="551689" cy="626231"/>
            </a:xfrm>
            <a:custGeom>
              <a:avLst/>
              <a:gdLst/>
              <a:ahLst/>
              <a:cxnLst/>
              <a:rect l="l" t="t" r="r" b="b"/>
              <a:pathLst>
                <a:path w="551689" h="626231">
                  <a:moveTo>
                    <a:pt x="0" y="0"/>
                  </a:moveTo>
                  <a:lnTo>
                    <a:pt x="551689" y="0"/>
                  </a:lnTo>
                  <a:lnTo>
                    <a:pt x="551689" y="626231"/>
                  </a:lnTo>
                  <a:lnTo>
                    <a:pt x="0" y="626231"/>
                  </a:lnTo>
                  <a:close/>
                </a:path>
              </a:pathLst>
            </a:custGeom>
            <a:solidFill>
              <a:srgbClr val="CCCCCC"/>
            </a:solidFill>
          </p:spPr>
          <p:txBody>
            <a:bodyPr/>
            <a:lstStyle/>
            <a:p>
              <a:endParaRPr lang="pl-PL"/>
            </a:p>
          </p:txBody>
        </p:sp>
        <p:sp>
          <p:nvSpPr>
            <p:cNvPr id="23" name="TextBox 23">
              <a:extLst>
                <a:ext uri="{FF2B5EF4-FFF2-40B4-BE49-F238E27FC236}">
                  <a16:creationId xmlns:a16="http://schemas.microsoft.com/office/drawing/2014/main" id="{5974F12B-7C2D-5C62-D681-B607B33F3D9C}"/>
                </a:ext>
              </a:extLst>
            </p:cNvPr>
            <p:cNvSpPr txBox="1"/>
            <p:nvPr/>
          </p:nvSpPr>
          <p:spPr>
            <a:xfrm>
              <a:off x="0" y="-19050"/>
              <a:ext cx="551689" cy="645281"/>
            </a:xfrm>
            <a:prstGeom prst="rect">
              <a:avLst/>
            </a:prstGeom>
          </p:spPr>
          <p:txBody>
            <a:bodyPr lIns="50800" tIns="50800" rIns="50800" bIns="50800" rtlCol="0" anchor="ctr"/>
            <a:lstStyle/>
            <a:p>
              <a:pPr algn="ctr">
                <a:lnSpc>
                  <a:spcPts val="2859"/>
                </a:lnSpc>
              </a:pPr>
              <a:endParaRPr/>
            </a:p>
          </p:txBody>
        </p:sp>
      </p:grpSp>
      <p:grpSp>
        <p:nvGrpSpPr>
          <p:cNvPr id="24" name="Group 24">
            <a:extLst>
              <a:ext uri="{FF2B5EF4-FFF2-40B4-BE49-F238E27FC236}">
                <a16:creationId xmlns:a16="http://schemas.microsoft.com/office/drawing/2014/main" id="{6DE20EAA-9753-D3B9-14EF-1D7D3B6286A6}"/>
              </a:ext>
            </a:extLst>
          </p:cNvPr>
          <p:cNvGrpSpPr/>
          <p:nvPr/>
        </p:nvGrpSpPr>
        <p:grpSpPr>
          <a:xfrm>
            <a:off x="-224419" y="-1349021"/>
            <a:ext cx="2094695" cy="2377721"/>
            <a:chOff x="0" y="0"/>
            <a:chExt cx="551689" cy="626231"/>
          </a:xfrm>
        </p:grpSpPr>
        <p:sp>
          <p:nvSpPr>
            <p:cNvPr id="25" name="Freeform 25">
              <a:extLst>
                <a:ext uri="{FF2B5EF4-FFF2-40B4-BE49-F238E27FC236}">
                  <a16:creationId xmlns:a16="http://schemas.microsoft.com/office/drawing/2014/main" id="{3A8D04A8-F3B9-0900-7073-A74DF98D6019}"/>
                </a:ext>
              </a:extLst>
            </p:cNvPr>
            <p:cNvSpPr/>
            <p:nvPr/>
          </p:nvSpPr>
          <p:spPr>
            <a:xfrm>
              <a:off x="0" y="0"/>
              <a:ext cx="551689" cy="626231"/>
            </a:xfrm>
            <a:custGeom>
              <a:avLst/>
              <a:gdLst/>
              <a:ahLst/>
              <a:cxnLst/>
              <a:rect l="l" t="t" r="r" b="b"/>
              <a:pathLst>
                <a:path w="551689" h="626231">
                  <a:moveTo>
                    <a:pt x="0" y="0"/>
                  </a:moveTo>
                  <a:lnTo>
                    <a:pt x="551689" y="0"/>
                  </a:lnTo>
                  <a:lnTo>
                    <a:pt x="551689" y="626231"/>
                  </a:lnTo>
                  <a:lnTo>
                    <a:pt x="0" y="626231"/>
                  </a:lnTo>
                  <a:close/>
                </a:path>
              </a:pathLst>
            </a:custGeom>
            <a:solidFill>
              <a:srgbClr val="CCCCCC"/>
            </a:solidFill>
          </p:spPr>
          <p:txBody>
            <a:bodyPr/>
            <a:lstStyle/>
            <a:p>
              <a:endParaRPr lang="pl-PL"/>
            </a:p>
          </p:txBody>
        </p:sp>
        <p:sp>
          <p:nvSpPr>
            <p:cNvPr id="26" name="TextBox 26">
              <a:extLst>
                <a:ext uri="{FF2B5EF4-FFF2-40B4-BE49-F238E27FC236}">
                  <a16:creationId xmlns:a16="http://schemas.microsoft.com/office/drawing/2014/main" id="{04196C44-2BC0-9C75-A7F8-F362CB73E71B}"/>
                </a:ext>
              </a:extLst>
            </p:cNvPr>
            <p:cNvSpPr txBox="1"/>
            <p:nvPr/>
          </p:nvSpPr>
          <p:spPr>
            <a:xfrm>
              <a:off x="0" y="-19050"/>
              <a:ext cx="551689" cy="645281"/>
            </a:xfrm>
            <a:prstGeom prst="rect">
              <a:avLst/>
            </a:prstGeom>
          </p:spPr>
          <p:txBody>
            <a:bodyPr lIns="50800" tIns="50800" rIns="50800" bIns="50800" rtlCol="0" anchor="ctr"/>
            <a:lstStyle/>
            <a:p>
              <a:pPr algn="ctr">
                <a:lnSpc>
                  <a:spcPts val="2859"/>
                </a:lnSpc>
              </a:pPr>
              <a:endParaRPr/>
            </a:p>
          </p:txBody>
        </p:sp>
      </p:grpSp>
      <p:sp>
        <p:nvSpPr>
          <p:cNvPr id="12" name="TextBox 11">
            <a:extLst>
              <a:ext uri="{FF2B5EF4-FFF2-40B4-BE49-F238E27FC236}">
                <a16:creationId xmlns:a16="http://schemas.microsoft.com/office/drawing/2014/main" id="{18173CD5-DBDF-0BC6-42E9-B7BA7614F01F}"/>
              </a:ext>
            </a:extLst>
          </p:cNvPr>
          <p:cNvSpPr txBox="1"/>
          <p:nvPr/>
        </p:nvSpPr>
        <p:spPr>
          <a:xfrm>
            <a:off x="313721" y="2501673"/>
            <a:ext cx="14496542" cy="3011787"/>
          </a:xfrm>
          <a:prstGeom prst="rect">
            <a:avLst/>
          </a:prstGeom>
        </p:spPr>
        <p:txBody>
          <a:bodyPr wrap="square" lIns="0" tIns="0" rIns="0" bIns="0" rtlCol="0" anchor="t">
            <a:spAutoFit/>
          </a:bodyPr>
          <a:lstStyle/>
          <a:p>
            <a:pPr algn="just">
              <a:lnSpc>
                <a:spcPts val="3992"/>
              </a:lnSpc>
            </a:pPr>
            <a:r>
              <a:rPr lang="pl-PL" sz="1700" spc="283" dirty="0">
                <a:latin typeface="DM Sans"/>
              </a:rPr>
              <a:t>W Polsce od czasów Piastów podatki miały formę świadczeń osobistych i rzeczowych (np. podwoda, stróża), z czasem przekształcanych w daniny pieniężne. W XV w. szlachta uzyskała przywilej zatwierdzania podatków na sejmie, co świadczyło o ograniczaniu władzy królewskiej. W Rzeczypospolitej Obojga Narodów podatki (np. łanowe, pogłówne) były nakładane nieregularnie i często nieskutecznie egzekwowane, co osłabiało państwo. To dobry punkt wyjścia do rozmowy z uczniami o słabości finansowej dawnej Rzeczypospolitej i jej wpływie na upadek państwa.</a:t>
            </a:r>
            <a:endParaRPr lang="en-US" sz="1700" spc="283" dirty="0">
              <a:latin typeface="DM Sans"/>
            </a:endParaRPr>
          </a:p>
        </p:txBody>
      </p:sp>
    </p:spTree>
    <p:extLst>
      <p:ext uri="{BB962C8B-B14F-4D97-AF65-F5344CB8AC3E}">
        <p14:creationId xmlns:p14="http://schemas.microsoft.com/office/powerpoint/2010/main" val="1764775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
          <a:extLst>
            <a:ext uri="{FF2B5EF4-FFF2-40B4-BE49-F238E27FC236}">
              <a16:creationId xmlns:a16="http://schemas.microsoft.com/office/drawing/2014/main" id="{1AF627B9-FBF8-5FC1-E610-3FB790C2F2E1}"/>
            </a:ext>
          </a:extLst>
        </p:cNvPr>
        <p:cNvGrpSpPr/>
        <p:nvPr/>
      </p:nvGrpSpPr>
      <p:grpSpPr>
        <a:xfrm>
          <a:off x="0" y="0"/>
          <a:ext cx="0" cy="0"/>
          <a:chOff x="0" y="0"/>
          <a:chExt cx="0" cy="0"/>
        </a:xfrm>
      </p:grpSpPr>
      <p:sp>
        <p:nvSpPr>
          <p:cNvPr id="18" name="Freeform 18">
            <a:extLst>
              <a:ext uri="{FF2B5EF4-FFF2-40B4-BE49-F238E27FC236}">
                <a16:creationId xmlns:a16="http://schemas.microsoft.com/office/drawing/2014/main" id="{FE4D6153-CD1E-3C10-AEF0-03B5B8B27E22}"/>
              </a:ext>
            </a:extLst>
          </p:cNvPr>
          <p:cNvSpPr/>
          <p:nvPr/>
        </p:nvSpPr>
        <p:spPr>
          <a:xfrm rot="887923">
            <a:off x="-3657934" y="8824287"/>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l-PL"/>
          </a:p>
        </p:txBody>
      </p:sp>
      <p:sp>
        <p:nvSpPr>
          <p:cNvPr id="19" name="Freeform 19">
            <a:extLst>
              <a:ext uri="{FF2B5EF4-FFF2-40B4-BE49-F238E27FC236}">
                <a16:creationId xmlns:a16="http://schemas.microsoft.com/office/drawing/2014/main" id="{49969692-DC1A-224E-C17C-DD6BDC05BFBE}"/>
              </a:ext>
            </a:extLst>
          </p:cNvPr>
          <p:cNvSpPr/>
          <p:nvPr/>
        </p:nvSpPr>
        <p:spPr>
          <a:xfrm rot="887923">
            <a:off x="13578382" y="-4328600"/>
            <a:ext cx="7032580" cy="7216267"/>
          </a:xfrm>
          <a:custGeom>
            <a:avLst/>
            <a:gdLst/>
            <a:ahLst/>
            <a:cxnLst/>
            <a:rect l="l" t="t" r="r" b="b"/>
            <a:pathLst>
              <a:path w="7032580" h="7216267">
                <a:moveTo>
                  <a:pt x="0" y="0"/>
                </a:moveTo>
                <a:lnTo>
                  <a:pt x="7032580" y="0"/>
                </a:lnTo>
                <a:lnTo>
                  <a:pt x="7032580" y="7216267"/>
                </a:lnTo>
                <a:lnTo>
                  <a:pt x="0" y="72162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l-PL"/>
          </a:p>
        </p:txBody>
      </p:sp>
      <p:sp>
        <p:nvSpPr>
          <p:cNvPr id="20" name="TextBox 20">
            <a:extLst>
              <a:ext uri="{FF2B5EF4-FFF2-40B4-BE49-F238E27FC236}">
                <a16:creationId xmlns:a16="http://schemas.microsoft.com/office/drawing/2014/main" id="{BA0B94C1-569E-4CBF-FE44-12510E3BD28E}"/>
              </a:ext>
            </a:extLst>
          </p:cNvPr>
          <p:cNvSpPr txBox="1"/>
          <p:nvPr/>
        </p:nvSpPr>
        <p:spPr>
          <a:xfrm>
            <a:off x="285146" y="1248002"/>
            <a:ext cx="13202254" cy="923330"/>
          </a:xfrm>
          <a:prstGeom prst="rect">
            <a:avLst/>
          </a:prstGeom>
        </p:spPr>
        <p:txBody>
          <a:bodyPr wrap="square" lIns="0" tIns="0" rIns="0" bIns="0" rtlCol="0" anchor="t">
            <a:spAutoFit/>
          </a:bodyPr>
          <a:lstStyle/>
          <a:p>
            <a:pPr marL="0" lvl="0" indent="0">
              <a:spcBef>
                <a:spcPct val="0"/>
              </a:spcBef>
            </a:pPr>
            <a:r>
              <a:rPr lang="pl-PL" sz="3000" u="none" spc="924" dirty="0">
                <a:solidFill>
                  <a:srgbClr val="231F20"/>
                </a:solidFill>
                <a:latin typeface="Oswald Bold"/>
              </a:rPr>
              <a:t>HISTORIA I EWOLUCJA PODATKÓW</a:t>
            </a:r>
          </a:p>
          <a:p>
            <a:pPr marL="0" lvl="0" indent="0">
              <a:spcBef>
                <a:spcPct val="0"/>
              </a:spcBef>
            </a:pPr>
            <a:r>
              <a:rPr lang="pl-PL" sz="3000" spc="924" dirty="0">
                <a:solidFill>
                  <a:srgbClr val="231F20"/>
                </a:solidFill>
                <a:latin typeface="Oswald Bold"/>
              </a:rPr>
              <a:t>Materiał uzupełniający dla nauczyciela – slajd 5</a:t>
            </a:r>
            <a:endParaRPr lang="en-US" sz="3000" u="none" spc="924" dirty="0">
              <a:solidFill>
                <a:srgbClr val="231F20"/>
              </a:solidFill>
              <a:latin typeface="Oswald Bold"/>
            </a:endParaRPr>
          </a:p>
        </p:txBody>
      </p:sp>
      <p:grpSp>
        <p:nvGrpSpPr>
          <p:cNvPr id="21" name="Group 21">
            <a:extLst>
              <a:ext uri="{FF2B5EF4-FFF2-40B4-BE49-F238E27FC236}">
                <a16:creationId xmlns:a16="http://schemas.microsoft.com/office/drawing/2014/main" id="{4C68B861-51AF-FCBD-5DB6-4A99788C2B53}"/>
              </a:ext>
            </a:extLst>
          </p:cNvPr>
          <p:cNvGrpSpPr/>
          <p:nvPr/>
        </p:nvGrpSpPr>
        <p:grpSpPr>
          <a:xfrm>
            <a:off x="16333169" y="8069439"/>
            <a:ext cx="2094695" cy="2377721"/>
            <a:chOff x="0" y="0"/>
            <a:chExt cx="551689" cy="626231"/>
          </a:xfrm>
        </p:grpSpPr>
        <p:sp>
          <p:nvSpPr>
            <p:cNvPr id="22" name="Freeform 22">
              <a:extLst>
                <a:ext uri="{FF2B5EF4-FFF2-40B4-BE49-F238E27FC236}">
                  <a16:creationId xmlns:a16="http://schemas.microsoft.com/office/drawing/2014/main" id="{EAC10876-B8AF-5BEB-7026-27D8AF3FFE66}"/>
                </a:ext>
              </a:extLst>
            </p:cNvPr>
            <p:cNvSpPr/>
            <p:nvPr/>
          </p:nvSpPr>
          <p:spPr>
            <a:xfrm>
              <a:off x="0" y="0"/>
              <a:ext cx="551689" cy="626231"/>
            </a:xfrm>
            <a:custGeom>
              <a:avLst/>
              <a:gdLst/>
              <a:ahLst/>
              <a:cxnLst/>
              <a:rect l="l" t="t" r="r" b="b"/>
              <a:pathLst>
                <a:path w="551689" h="626231">
                  <a:moveTo>
                    <a:pt x="0" y="0"/>
                  </a:moveTo>
                  <a:lnTo>
                    <a:pt x="551689" y="0"/>
                  </a:lnTo>
                  <a:lnTo>
                    <a:pt x="551689" y="626231"/>
                  </a:lnTo>
                  <a:lnTo>
                    <a:pt x="0" y="626231"/>
                  </a:lnTo>
                  <a:close/>
                </a:path>
              </a:pathLst>
            </a:custGeom>
            <a:solidFill>
              <a:srgbClr val="CCCCCC"/>
            </a:solidFill>
          </p:spPr>
          <p:txBody>
            <a:bodyPr/>
            <a:lstStyle/>
            <a:p>
              <a:endParaRPr lang="pl-PL"/>
            </a:p>
          </p:txBody>
        </p:sp>
        <p:sp>
          <p:nvSpPr>
            <p:cNvPr id="23" name="TextBox 23">
              <a:extLst>
                <a:ext uri="{FF2B5EF4-FFF2-40B4-BE49-F238E27FC236}">
                  <a16:creationId xmlns:a16="http://schemas.microsoft.com/office/drawing/2014/main" id="{53778DBD-F03C-B940-42B0-778A118B905D}"/>
                </a:ext>
              </a:extLst>
            </p:cNvPr>
            <p:cNvSpPr txBox="1"/>
            <p:nvPr/>
          </p:nvSpPr>
          <p:spPr>
            <a:xfrm>
              <a:off x="0" y="-19050"/>
              <a:ext cx="551689" cy="645281"/>
            </a:xfrm>
            <a:prstGeom prst="rect">
              <a:avLst/>
            </a:prstGeom>
          </p:spPr>
          <p:txBody>
            <a:bodyPr lIns="50800" tIns="50800" rIns="50800" bIns="50800" rtlCol="0" anchor="ctr"/>
            <a:lstStyle/>
            <a:p>
              <a:pPr algn="ctr">
                <a:lnSpc>
                  <a:spcPts val="2859"/>
                </a:lnSpc>
              </a:pPr>
              <a:endParaRPr/>
            </a:p>
          </p:txBody>
        </p:sp>
      </p:grpSp>
      <p:grpSp>
        <p:nvGrpSpPr>
          <p:cNvPr id="24" name="Group 24">
            <a:extLst>
              <a:ext uri="{FF2B5EF4-FFF2-40B4-BE49-F238E27FC236}">
                <a16:creationId xmlns:a16="http://schemas.microsoft.com/office/drawing/2014/main" id="{BC42914A-09CD-1ED9-A155-1FE73716DE88}"/>
              </a:ext>
            </a:extLst>
          </p:cNvPr>
          <p:cNvGrpSpPr/>
          <p:nvPr/>
        </p:nvGrpSpPr>
        <p:grpSpPr>
          <a:xfrm>
            <a:off x="-224419" y="-1349021"/>
            <a:ext cx="2094695" cy="2377721"/>
            <a:chOff x="0" y="0"/>
            <a:chExt cx="551689" cy="626231"/>
          </a:xfrm>
        </p:grpSpPr>
        <p:sp>
          <p:nvSpPr>
            <p:cNvPr id="25" name="Freeform 25">
              <a:extLst>
                <a:ext uri="{FF2B5EF4-FFF2-40B4-BE49-F238E27FC236}">
                  <a16:creationId xmlns:a16="http://schemas.microsoft.com/office/drawing/2014/main" id="{1751655E-0B48-9C95-8F77-D52E8700B408}"/>
                </a:ext>
              </a:extLst>
            </p:cNvPr>
            <p:cNvSpPr/>
            <p:nvPr/>
          </p:nvSpPr>
          <p:spPr>
            <a:xfrm>
              <a:off x="0" y="0"/>
              <a:ext cx="551689" cy="626231"/>
            </a:xfrm>
            <a:custGeom>
              <a:avLst/>
              <a:gdLst/>
              <a:ahLst/>
              <a:cxnLst/>
              <a:rect l="l" t="t" r="r" b="b"/>
              <a:pathLst>
                <a:path w="551689" h="626231">
                  <a:moveTo>
                    <a:pt x="0" y="0"/>
                  </a:moveTo>
                  <a:lnTo>
                    <a:pt x="551689" y="0"/>
                  </a:lnTo>
                  <a:lnTo>
                    <a:pt x="551689" y="626231"/>
                  </a:lnTo>
                  <a:lnTo>
                    <a:pt x="0" y="626231"/>
                  </a:lnTo>
                  <a:close/>
                </a:path>
              </a:pathLst>
            </a:custGeom>
            <a:solidFill>
              <a:srgbClr val="CCCCCC"/>
            </a:solidFill>
          </p:spPr>
          <p:txBody>
            <a:bodyPr/>
            <a:lstStyle/>
            <a:p>
              <a:endParaRPr lang="pl-PL"/>
            </a:p>
          </p:txBody>
        </p:sp>
        <p:sp>
          <p:nvSpPr>
            <p:cNvPr id="26" name="TextBox 26">
              <a:extLst>
                <a:ext uri="{FF2B5EF4-FFF2-40B4-BE49-F238E27FC236}">
                  <a16:creationId xmlns:a16="http://schemas.microsoft.com/office/drawing/2014/main" id="{09A7AE86-F7C7-D7B2-0749-73CE569D9AC5}"/>
                </a:ext>
              </a:extLst>
            </p:cNvPr>
            <p:cNvSpPr txBox="1"/>
            <p:nvPr/>
          </p:nvSpPr>
          <p:spPr>
            <a:xfrm>
              <a:off x="0" y="-19050"/>
              <a:ext cx="551689" cy="645281"/>
            </a:xfrm>
            <a:prstGeom prst="rect">
              <a:avLst/>
            </a:prstGeom>
          </p:spPr>
          <p:txBody>
            <a:bodyPr lIns="50800" tIns="50800" rIns="50800" bIns="50800" rtlCol="0" anchor="ctr"/>
            <a:lstStyle/>
            <a:p>
              <a:pPr algn="ctr">
                <a:lnSpc>
                  <a:spcPts val="2859"/>
                </a:lnSpc>
              </a:pPr>
              <a:endParaRPr/>
            </a:p>
          </p:txBody>
        </p:sp>
      </p:grpSp>
      <p:sp>
        <p:nvSpPr>
          <p:cNvPr id="12" name="TextBox 11">
            <a:extLst>
              <a:ext uri="{FF2B5EF4-FFF2-40B4-BE49-F238E27FC236}">
                <a16:creationId xmlns:a16="http://schemas.microsoft.com/office/drawing/2014/main" id="{B00C16A7-7B03-E93E-619C-220F18D09110}"/>
              </a:ext>
            </a:extLst>
          </p:cNvPr>
          <p:cNvSpPr txBox="1"/>
          <p:nvPr/>
        </p:nvSpPr>
        <p:spPr>
          <a:xfrm>
            <a:off x="313721" y="2501673"/>
            <a:ext cx="14496542" cy="3011787"/>
          </a:xfrm>
          <a:prstGeom prst="rect">
            <a:avLst/>
          </a:prstGeom>
        </p:spPr>
        <p:txBody>
          <a:bodyPr wrap="square" lIns="0" tIns="0" rIns="0" bIns="0" rtlCol="0" anchor="t">
            <a:spAutoFit/>
          </a:bodyPr>
          <a:lstStyle/>
          <a:p>
            <a:pPr algn="just">
              <a:lnSpc>
                <a:spcPts val="3992"/>
              </a:lnSpc>
            </a:pPr>
            <a:r>
              <a:rPr lang="pl-PL" sz="1700" spc="283" dirty="0">
                <a:latin typeface="DM Sans"/>
              </a:rPr>
              <a:t>W okresie zaborów system podatkowy był niejednolity – każde z państw zaborczych stosowało własne rozwiązania (np. system austriacki oparty na podatku gruntowym i konsumpcyjnym). Po odzyskaniu niepodległości w 1918 r. Polska musiała scalić trzy różne systemy fiskalne. W 1920 r. wprowadzono nowoczesny podatek dochodowy, ale system borykał się z trudnościami gospodarczymi i brakiem efektywnej administracji. Warto podkreślić uczniom wyzwania, przed którymi stanęła II RP w zakresie finansów publicznych, jako przykład budowy instytucji państwowych od podstaw.</a:t>
            </a:r>
            <a:endParaRPr lang="en-US" sz="1700" spc="283" dirty="0">
              <a:latin typeface="DM Sans"/>
            </a:endParaRPr>
          </a:p>
        </p:txBody>
      </p:sp>
    </p:spTree>
    <p:extLst>
      <p:ext uri="{BB962C8B-B14F-4D97-AF65-F5344CB8AC3E}">
        <p14:creationId xmlns:p14="http://schemas.microsoft.com/office/powerpoint/2010/main" val="3972441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
          <a:extLst>
            <a:ext uri="{FF2B5EF4-FFF2-40B4-BE49-F238E27FC236}">
              <a16:creationId xmlns:a16="http://schemas.microsoft.com/office/drawing/2014/main" id="{A87C12A7-41EC-009E-36FC-CCABBB0C8459}"/>
            </a:ext>
          </a:extLst>
        </p:cNvPr>
        <p:cNvGrpSpPr/>
        <p:nvPr/>
      </p:nvGrpSpPr>
      <p:grpSpPr>
        <a:xfrm>
          <a:off x="0" y="0"/>
          <a:ext cx="0" cy="0"/>
          <a:chOff x="0" y="0"/>
          <a:chExt cx="0" cy="0"/>
        </a:xfrm>
      </p:grpSpPr>
      <p:sp>
        <p:nvSpPr>
          <p:cNvPr id="18" name="Freeform 18">
            <a:extLst>
              <a:ext uri="{FF2B5EF4-FFF2-40B4-BE49-F238E27FC236}">
                <a16:creationId xmlns:a16="http://schemas.microsoft.com/office/drawing/2014/main" id="{01E4F69A-D399-1204-27AB-2E290E18DCF5}"/>
              </a:ext>
            </a:extLst>
          </p:cNvPr>
          <p:cNvSpPr/>
          <p:nvPr/>
        </p:nvSpPr>
        <p:spPr>
          <a:xfrm rot="887923">
            <a:off x="-3657934" y="8824287"/>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l-PL"/>
          </a:p>
        </p:txBody>
      </p:sp>
      <p:sp>
        <p:nvSpPr>
          <p:cNvPr id="19" name="Freeform 19">
            <a:extLst>
              <a:ext uri="{FF2B5EF4-FFF2-40B4-BE49-F238E27FC236}">
                <a16:creationId xmlns:a16="http://schemas.microsoft.com/office/drawing/2014/main" id="{5C2AAE57-440C-ED82-8232-5806275577EB}"/>
              </a:ext>
            </a:extLst>
          </p:cNvPr>
          <p:cNvSpPr/>
          <p:nvPr/>
        </p:nvSpPr>
        <p:spPr>
          <a:xfrm rot="887923">
            <a:off x="13578382" y="-4328600"/>
            <a:ext cx="7032580" cy="7216267"/>
          </a:xfrm>
          <a:custGeom>
            <a:avLst/>
            <a:gdLst/>
            <a:ahLst/>
            <a:cxnLst/>
            <a:rect l="l" t="t" r="r" b="b"/>
            <a:pathLst>
              <a:path w="7032580" h="7216267">
                <a:moveTo>
                  <a:pt x="0" y="0"/>
                </a:moveTo>
                <a:lnTo>
                  <a:pt x="7032580" y="0"/>
                </a:lnTo>
                <a:lnTo>
                  <a:pt x="7032580" y="7216267"/>
                </a:lnTo>
                <a:lnTo>
                  <a:pt x="0" y="72162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l-PL"/>
          </a:p>
        </p:txBody>
      </p:sp>
      <p:sp>
        <p:nvSpPr>
          <p:cNvPr id="20" name="TextBox 20">
            <a:extLst>
              <a:ext uri="{FF2B5EF4-FFF2-40B4-BE49-F238E27FC236}">
                <a16:creationId xmlns:a16="http://schemas.microsoft.com/office/drawing/2014/main" id="{D1D74B86-BA6B-54D8-70EE-5BA74AD763AA}"/>
              </a:ext>
            </a:extLst>
          </p:cNvPr>
          <p:cNvSpPr txBox="1"/>
          <p:nvPr/>
        </p:nvSpPr>
        <p:spPr>
          <a:xfrm>
            <a:off x="285146" y="1248002"/>
            <a:ext cx="12725400" cy="923330"/>
          </a:xfrm>
          <a:prstGeom prst="rect">
            <a:avLst/>
          </a:prstGeom>
        </p:spPr>
        <p:txBody>
          <a:bodyPr wrap="square" lIns="0" tIns="0" rIns="0" bIns="0" rtlCol="0" anchor="t">
            <a:spAutoFit/>
          </a:bodyPr>
          <a:lstStyle/>
          <a:p>
            <a:pPr marL="0" lvl="0" indent="0">
              <a:spcBef>
                <a:spcPct val="0"/>
              </a:spcBef>
            </a:pPr>
            <a:r>
              <a:rPr lang="pl-PL" sz="3000" u="none" spc="924" dirty="0">
                <a:solidFill>
                  <a:srgbClr val="231F20"/>
                </a:solidFill>
                <a:latin typeface="Oswald Bold"/>
              </a:rPr>
              <a:t>HISTORIA I EWOLUCJA PODATKÓW</a:t>
            </a:r>
          </a:p>
          <a:p>
            <a:pPr marL="0" lvl="0" indent="0">
              <a:spcBef>
                <a:spcPct val="0"/>
              </a:spcBef>
            </a:pPr>
            <a:r>
              <a:rPr lang="pl-PL" sz="3000" spc="924" dirty="0">
                <a:solidFill>
                  <a:srgbClr val="231F20"/>
                </a:solidFill>
                <a:latin typeface="Oswald Bold"/>
              </a:rPr>
              <a:t>Materiał uzupełniający dla nauczyciela-slajd 6</a:t>
            </a:r>
            <a:endParaRPr lang="en-US" sz="3000" u="none" spc="924" dirty="0">
              <a:solidFill>
                <a:srgbClr val="231F20"/>
              </a:solidFill>
              <a:latin typeface="Oswald Bold"/>
            </a:endParaRPr>
          </a:p>
        </p:txBody>
      </p:sp>
      <p:grpSp>
        <p:nvGrpSpPr>
          <p:cNvPr id="21" name="Group 21">
            <a:extLst>
              <a:ext uri="{FF2B5EF4-FFF2-40B4-BE49-F238E27FC236}">
                <a16:creationId xmlns:a16="http://schemas.microsoft.com/office/drawing/2014/main" id="{01C3D565-73CD-3249-3A96-576BA394A484}"/>
              </a:ext>
            </a:extLst>
          </p:cNvPr>
          <p:cNvGrpSpPr/>
          <p:nvPr/>
        </p:nvGrpSpPr>
        <p:grpSpPr>
          <a:xfrm>
            <a:off x="16333169" y="8069439"/>
            <a:ext cx="2094695" cy="2377721"/>
            <a:chOff x="0" y="0"/>
            <a:chExt cx="551689" cy="626231"/>
          </a:xfrm>
        </p:grpSpPr>
        <p:sp>
          <p:nvSpPr>
            <p:cNvPr id="22" name="Freeform 22">
              <a:extLst>
                <a:ext uri="{FF2B5EF4-FFF2-40B4-BE49-F238E27FC236}">
                  <a16:creationId xmlns:a16="http://schemas.microsoft.com/office/drawing/2014/main" id="{D64B5CB7-EAE5-A16E-27EC-99A8F0F5427B}"/>
                </a:ext>
              </a:extLst>
            </p:cNvPr>
            <p:cNvSpPr/>
            <p:nvPr/>
          </p:nvSpPr>
          <p:spPr>
            <a:xfrm>
              <a:off x="0" y="0"/>
              <a:ext cx="551689" cy="626231"/>
            </a:xfrm>
            <a:custGeom>
              <a:avLst/>
              <a:gdLst/>
              <a:ahLst/>
              <a:cxnLst/>
              <a:rect l="l" t="t" r="r" b="b"/>
              <a:pathLst>
                <a:path w="551689" h="626231">
                  <a:moveTo>
                    <a:pt x="0" y="0"/>
                  </a:moveTo>
                  <a:lnTo>
                    <a:pt x="551689" y="0"/>
                  </a:lnTo>
                  <a:lnTo>
                    <a:pt x="551689" y="626231"/>
                  </a:lnTo>
                  <a:lnTo>
                    <a:pt x="0" y="626231"/>
                  </a:lnTo>
                  <a:close/>
                </a:path>
              </a:pathLst>
            </a:custGeom>
            <a:solidFill>
              <a:srgbClr val="CCCCCC"/>
            </a:solidFill>
          </p:spPr>
          <p:txBody>
            <a:bodyPr/>
            <a:lstStyle/>
            <a:p>
              <a:endParaRPr lang="pl-PL"/>
            </a:p>
          </p:txBody>
        </p:sp>
        <p:sp>
          <p:nvSpPr>
            <p:cNvPr id="23" name="TextBox 23">
              <a:extLst>
                <a:ext uri="{FF2B5EF4-FFF2-40B4-BE49-F238E27FC236}">
                  <a16:creationId xmlns:a16="http://schemas.microsoft.com/office/drawing/2014/main" id="{84E0D474-6083-01DF-661D-31044FC934AA}"/>
                </a:ext>
              </a:extLst>
            </p:cNvPr>
            <p:cNvSpPr txBox="1"/>
            <p:nvPr/>
          </p:nvSpPr>
          <p:spPr>
            <a:xfrm>
              <a:off x="0" y="-19050"/>
              <a:ext cx="551689" cy="645281"/>
            </a:xfrm>
            <a:prstGeom prst="rect">
              <a:avLst/>
            </a:prstGeom>
          </p:spPr>
          <p:txBody>
            <a:bodyPr lIns="50800" tIns="50800" rIns="50800" bIns="50800" rtlCol="0" anchor="ctr"/>
            <a:lstStyle/>
            <a:p>
              <a:pPr algn="ctr">
                <a:lnSpc>
                  <a:spcPts val="2859"/>
                </a:lnSpc>
              </a:pPr>
              <a:endParaRPr/>
            </a:p>
          </p:txBody>
        </p:sp>
      </p:grpSp>
      <p:grpSp>
        <p:nvGrpSpPr>
          <p:cNvPr id="24" name="Group 24">
            <a:extLst>
              <a:ext uri="{FF2B5EF4-FFF2-40B4-BE49-F238E27FC236}">
                <a16:creationId xmlns:a16="http://schemas.microsoft.com/office/drawing/2014/main" id="{24095864-E26B-0415-38FC-46A9A8E6DA2F}"/>
              </a:ext>
            </a:extLst>
          </p:cNvPr>
          <p:cNvGrpSpPr/>
          <p:nvPr/>
        </p:nvGrpSpPr>
        <p:grpSpPr>
          <a:xfrm>
            <a:off x="-224419" y="-1349021"/>
            <a:ext cx="2094695" cy="2377721"/>
            <a:chOff x="0" y="0"/>
            <a:chExt cx="551689" cy="626231"/>
          </a:xfrm>
        </p:grpSpPr>
        <p:sp>
          <p:nvSpPr>
            <p:cNvPr id="25" name="Freeform 25">
              <a:extLst>
                <a:ext uri="{FF2B5EF4-FFF2-40B4-BE49-F238E27FC236}">
                  <a16:creationId xmlns:a16="http://schemas.microsoft.com/office/drawing/2014/main" id="{F28E637E-EEDB-1F55-9B55-DE2D154DB7CC}"/>
                </a:ext>
              </a:extLst>
            </p:cNvPr>
            <p:cNvSpPr/>
            <p:nvPr/>
          </p:nvSpPr>
          <p:spPr>
            <a:xfrm>
              <a:off x="0" y="0"/>
              <a:ext cx="551689" cy="626231"/>
            </a:xfrm>
            <a:custGeom>
              <a:avLst/>
              <a:gdLst/>
              <a:ahLst/>
              <a:cxnLst/>
              <a:rect l="l" t="t" r="r" b="b"/>
              <a:pathLst>
                <a:path w="551689" h="626231">
                  <a:moveTo>
                    <a:pt x="0" y="0"/>
                  </a:moveTo>
                  <a:lnTo>
                    <a:pt x="551689" y="0"/>
                  </a:lnTo>
                  <a:lnTo>
                    <a:pt x="551689" y="626231"/>
                  </a:lnTo>
                  <a:lnTo>
                    <a:pt x="0" y="626231"/>
                  </a:lnTo>
                  <a:close/>
                </a:path>
              </a:pathLst>
            </a:custGeom>
            <a:solidFill>
              <a:srgbClr val="CCCCCC"/>
            </a:solidFill>
          </p:spPr>
          <p:txBody>
            <a:bodyPr/>
            <a:lstStyle/>
            <a:p>
              <a:endParaRPr lang="pl-PL"/>
            </a:p>
          </p:txBody>
        </p:sp>
        <p:sp>
          <p:nvSpPr>
            <p:cNvPr id="26" name="TextBox 26">
              <a:extLst>
                <a:ext uri="{FF2B5EF4-FFF2-40B4-BE49-F238E27FC236}">
                  <a16:creationId xmlns:a16="http://schemas.microsoft.com/office/drawing/2014/main" id="{11318A4B-4454-00AF-1A6B-D4939BA60B9A}"/>
                </a:ext>
              </a:extLst>
            </p:cNvPr>
            <p:cNvSpPr txBox="1"/>
            <p:nvPr/>
          </p:nvSpPr>
          <p:spPr>
            <a:xfrm>
              <a:off x="0" y="-19050"/>
              <a:ext cx="551689" cy="645281"/>
            </a:xfrm>
            <a:prstGeom prst="rect">
              <a:avLst/>
            </a:prstGeom>
          </p:spPr>
          <p:txBody>
            <a:bodyPr lIns="50800" tIns="50800" rIns="50800" bIns="50800" rtlCol="0" anchor="ctr"/>
            <a:lstStyle/>
            <a:p>
              <a:pPr algn="ctr">
                <a:lnSpc>
                  <a:spcPts val="2859"/>
                </a:lnSpc>
              </a:pPr>
              <a:endParaRPr/>
            </a:p>
          </p:txBody>
        </p:sp>
      </p:grpSp>
      <p:sp>
        <p:nvSpPr>
          <p:cNvPr id="12" name="TextBox 11">
            <a:extLst>
              <a:ext uri="{FF2B5EF4-FFF2-40B4-BE49-F238E27FC236}">
                <a16:creationId xmlns:a16="http://schemas.microsoft.com/office/drawing/2014/main" id="{80099478-960B-F702-33FE-6905B0321B06}"/>
              </a:ext>
            </a:extLst>
          </p:cNvPr>
          <p:cNvSpPr txBox="1"/>
          <p:nvPr/>
        </p:nvSpPr>
        <p:spPr>
          <a:xfrm>
            <a:off x="313721" y="2501673"/>
            <a:ext cx="14496542" cy="3011787"/>
          </a:xfrm>
          <a:prstGeom prst="rect">
            <a:avLst/>
          </a:prstGeom>
        </p:spPr>
        <p:txBody>
          <a:bodyPr wrap="square" lIns="0" tIns="0" rIns="0" bIns="0" rtlCol="0" anchor="t">
            <a:spAutoFit/>
          </a:bodyPr>
          <a:lstStyle/>
          <a:p>
            <a:pPr algn="just">
              <a:lnSpc>
                <a:spcPts val="3992"/>
              </a:lnSpc>
            </a:pPr>
            <a:r>
              <a:rPr lang="pl-PL" sz="1700" spc="283" dirty="0">
                <a:latin typeface="DM Sans"/>
              </a:rPr>
              <a:t>W PRL system podatkowy miał ograniczoną funkcję – wiele dochodów państwa pochodziło z zysków przedsiębiorstw państwowych. Podatki były upraszczane, a ceny centralnie ustalane. Po 1989 r. Polska przeszła transformację ustrojową, wprowadzając podatek VAT (1993), reformując PIT i CIT oraz dostosowując prawo podatkowe do standardów UE. Dziś system oparty jest na zasadach wolnorynkowych, ale pojawiają się wyzwania, jak luka VAT czy spór o progresję podatkową. Warto omówić z uczniami wpływ podatków na życie codzienne obywatela i na kondycję państwa.</a:t>
            </a:r>
            <a:endParaRPr lang="en-US" sz="1700" spc="283" dirty="0">
              <a:latin typeface="DM Sans"/>
            </a:endParaRPr>
          </a:p>
        </p:txBody>
      </p:sp>
    </p:spTree>
    <p:extLst>
      <p:ext uri="{BB962C8B-B14F-4D97-AF65-F5344CB8AC3E}">
        <p14:creationId xmlns:p14="http://schemas.microsoft.com/office/powerpoint/2010/main" val="1110406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
        <p:cNvGrpSpPr/>
        <p:nvPr/>
      </p:nvGrpSpPr>
      <p:grpSpPr>
        <a:xfrm>
          <a:off x="0" y="0"/>
          <a:ext cx="0" cy="0"/>
          <a:chOff x="0" y="0"/>
          <a:chExt cx="0" cy="0"/>
        </a:xfrm>
      </p:grpSpPr>
      <p:sp>
        <p:nvSpPr>
          <p:cNvPr id="2" name="Freeform 2"/>
          <p:cNvSpPr/>
          <p:nvPr/>
        </p:nvSpPr>
        <p:spPr>
          <a:xfrm rot="7659121">
            <a:off x="-4012602" y="5585714"/>
            <a:ext cx="7629294" cy="7828566"/>
          </a:xfrm>
          <a:custGeom>
            <a:avLst/>
            <a:gdLst/>
            <a:ahLst/>
            <a:cxnLst/>
            <a:rect l="l" t="t" r="r" b="b"/>
            <a:pathLst>
              <a:path w="7629294" h="7828566">
                <a:moveTo>
                  <a:pt x="0" y="0"/>
                </a:moveTo>
                <a:lnTo>
                  <a:pt x="7629294" y="0"/>
                </a:lnTo>
                <a:lnTo>
                  <a:pt x="7629294" y="7828566"/>
                </a:lnTo>
                <a:lnTo>
                  <a:pt x="0" y="78285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l-PL"/>
          </a:p>
        </p:txBody>
      </p:sp>
      <p:grpSp>
        <p:nvGrpSpPr>
          <p:cNvPr id="3" name="Group 3"/>
          <p:cNvGrpSpPr/>
          <p:nvPr/>
        </p:nvGrpSpPr>
        <p:grpSpPr>
          <a:xfrm>
            <a:off x="5019320" y="2901697"/>
            <a:ext cx="1400485" cy="4533187"/>
            <a:chOff x="0" y="0"/>
            <a:chExt cx="368852" cy="1710138"/>
          </a:xfrm>
        </p:grpSpPr>
        <p:sp>
          <p:nvSpPr>
            <p:cNvPr id="4" name="Freeform 4"/>
            <p:cNvSpPr/>
            <p:nvPr/>
          </p:nvSpPr>
          <p:spPr>
            <a:xfrm>
              <a:off x="0" y="0"/>
              <a:ext cx="368852" cy="1710137"/>
            </a:xfrm>
            <a:custGeom>
              <a:avLst/>
              <a:gdLst/>
              <a:ahLst/>
              <a:cxnLst/>
              <a:rect l="l" t="t" r="r" b="b"/>
              <a:pathLst>
                <a:path w="368852" h="1710137">
                  <a:moveTo>
                    <a:pt x="0" y="0"/>
                  </a:moveTo>
                  <a:lnTo>
                    <a:pt x="368852" y="0"/>
                  </a:lnTo>
                  <a:lnTo>
                    <a:pt x="368852" y="1710137"/>
                  </a:lnTo>
                  <a:lnTo>
                    <a:pt x="0" y="1710137"/>
                  </a:lnTo>
                  <a:close/>
                </a:path>
              </a:pathLst>
            </a:custGeom>
            <a:solidFill>
              <a:srgbClr val="CCCCCC"/>
            </a:solidFill>
          </p:spPr>
          <p:txBody>
            <a:bodyPr/>
            <a:lstStyle/>
            <a:p>
              <a:endParaRPr lang="pl-PL"/>
            </a:p>
          </p:txBody>
        </p:sp>
        <p:sp>
          <p:nvSpPr>
            <p:cNvPr id="5" name="TextBox 5"/>
            <p:cNvSpPr txBox="1"/>
            <p:nvPr/>
          </p:nvSpPr>
          <p:spPr>
            <a:xfrm>
              <a:off x="0" y="-19050"/>
              <a:ext cx="368852" cy="1729188"/>
            </a:xfrm>
            <a:prstGeom prst="rect">
              <a:avLst/>
            </a:prstGeom>
          </p:spPr>
          <p:txBody>
            <a:bodyPr lIns="50800" tIns="50800" rIns="50800" bIns="50800" rtlCol="0" anchor="ctr"/>
            <a:lstStyle/>
            <a:p>
              <a:pPr algn="ctr">
                <a:lnSpc>
                  <a:spcPts val="2859"/>
                </a:lnSpc>
              </a:pPr>
              <a:endParaRPr/>
            </a:p>
          </p:txBody>
        </p:sp>
      </p:grpSp>
      <p:sp>
        <p:nvSpPr>
          <p:cNvPr id="6" name="TextBox 6"/>
          <p:cNvSpPr txBox="1"/>
          <p:nvPr/>
        </p:nvSpPr>
        <p:spPr>
          <a:xfrm>
            <a:off x="4980992" y="1036994"/>
            <a:ext cx="7416941" cy="1683727"/>
          </a:xfrm>
          <a:prstGeom prst="rect">
            <a:avLst/>
          </a:prstGeom>
        </p:spPr>
        <p:txBody>
          <a:bodyPr lIns="0" tIns="0" rIns="0" bIns="0" rtlCol="0" anchor="t">
            <a:spAutoFit/>
          </a:bodyPr>
          <a:lstStyle/>
          <a:p>
            <a:pPr algn="ctr">
              <a:lnSpc>
                <a:spcPts val="13774"/>
              </a:lnSpc>
            </a:pPr>
            <a:r>
              <a:rPr lang="en-US" sz="9981" spc="978">
                <a:solidFill>
                  <a:srgbClr val="231F20"/>
                </a:solidFill>
                <a:latin typeface="Oswald Bold"/>
              </a:rPr>
              <a:t>ZAWARTOŚĆ</a:t>
            </a:r>
          </a:p>
        </p:txBody>
      </p:sp>
      <p:sp>
        <p:nvSpPr>
          <p:cNvPr id="7" name="Freeform 7"/>
          <p:cNvSpPr/>
          <p:nvPr/>
        </p:nvSpPr>
        <p:spPr>
          <a:xfrm rot="2016048">
            <a:off x="12243487" y="-1005305"/>
            <a:ext cx="10749463" cy="2687366"/>
          </a:xfrm>
          <a:custGeom>
            <a:avLst/>
            <a:gdLst/>
            <a:ahLst/>
            <a:cxnLst/>
            <a:rect l="l" t="t" r="r" b="b"/>
            <a:pathLst>
              <a:path w="10749463" h="2687366">
                <a:moveTo>
                  <a:pt x="0" y="0"/>
                </a:moveTo>
                <a:lnTo>
                  <a:pt x="10749463" y="0"/>
                </a:lnTo>
                <a:lnTo>
                  <a:pt x="10749463" y="2687365"/>
                </a:lnTo>
                <a:lnTo>
                  <a:pt x="0" y="268736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pl-PL"/>
          </a:p>
        </p:txBody>
      </p:sp>
      <p:sp>
        <p:nvSpPr>
          <p:cNvPr id="8" name="TextBox 8"/>
          <p:cNvSpPr txBox="1"/>
          <p:nvPr/>
        </p:nvSpPr>
        <p:spPr>
          <a:xfrm>
            <a:off x="5231353" y="3225185"/>
            <a:ext cx="937219" cy="657225"/>
          </a:xfrm>
          <a:prstGeom prst="rect">
            <a:avLst/>
          </a:prstGeom>
        </p:spPr>
        <p:txBody>
          <a:bodyPr lIns="0" tIns="0" rIns="0" bIns="0" rtlCol="0" anchor="t">
            <a:spAutoFit/>
          </a:bodyPr>
          <a:lstStyle/>
          <a:p>
            <a:pPr algn="ctr">
              <a:lnSpc>
                <a:spcPts val="5126"/>
              </a:lnSpc>
            </a:pPr>
            <a:r>
              <a:rPr lang="en-US" sz="4271">
                <a:solidFill>
                  <a:srgbClr val="363636"/>
                </a:solidFill>
                <a:latin typeface="Oswald Bold Italics"/>
              </a:rPr>
              <a:t>01</a:t>
            </a:r>
          </a:p>
        </p:txBody>
      </p:sp>
      <p:sp>
        <p:nvSpPr>
          <p:cNvPr id="9" name="TextBox 9"/>
          <p:cNvSpPr txBox="1"/>
          <p:nvPr/>
        </p:nvSpPr>
        <p:spPr>
          <a:xfrm>
            <a:off x="5231353" y="4022304"/>
            <a:ext cx="937219" cy="657225"/>
          </a:xfrm>
          <a:prstGeom prst="rect">
            <a:avLst/>
          </a:prstGeom>
        </p:spPr>
        <p:txBody>
          <a:bodyPr lIns="0" tIns="0" rIns="0" bIns="0" rtlCol="0" anchor="t">
            <a:spAutoFit/>
          </a:bodyPr>
          <a:lstStyle/>
          <a:p>
            <a:pPr algn="ctr">
              <a:lnSpc>
                <a:spcPts val="5126"/>
              </a:lnSpc>
            </a:pPr>
            <a:r>
              <a:rPr lang="en-US" sz="4271">
                <a:solidFill>
                  <a:srgbClr val="363636"/>
                </a:solidFill>
                <a:latin typeface="Oswald Bold Italics"/>
              </a:rPr>
              <a:t>02</a:t>
            </a:r>
          </a:p>
        </p:txBody>
      </p:sp>
      <p:sp>
        <p:nvSpPr>
          <p:cNvPr id="10" name="TextBox 10"/>
          <p:cNvSpPr txBox="1"/>
          <p:nvPr/>
        </p:nvSpPr>
        <p:spPr>
          <a:xfrm>
            <a:off x="5231353" y="4903461"/>
            <a:ext cx="937219" cy="657225"/>
          </a:xfrm>
          <a:prstGeom prst="rect">
            <a:avLst/>
          </a:prstGeom>
        </p:spPr>
        <p:txBody>
          <a:bodyPr lIns="0" tIns="0" rIns="0" bIns="0" rtlCol="0" anchor="t">
            <a:spAutoFit/>
          </a:bodyPr>
          <a:lstStyle/>
          <a:p>
            <a:pPr algn="ctr">
              <a:lnSpc>
                <a:spcPts val="5126"/>
              </a:lnSpc>
            </a:pPr>
            <a:r>
              <a:rPr lang="en-US" sz="4271">
                <a:solidFill>
                  <a:srgbClr val="363636"/>
                </a:solidFill>
                <a:latin typeface="Oswald Bold Italics"/>
              </a:rPr>
              <a:t>03</a:t>
            </a:r>
          </a:p>
        </p:txBody>
      </p:sp>
      <p:sp>
        <p:nvSpPr>
          <p:cNvPr id="11" name="TextBox 11"/>
          <p:cNvSpPr txBox="1"/>
          <p:nvPr/>
        </p:nvSpPr>
        <p:spPr>
          <a:xfrm>
            <a:off x="5231353" y="5700580"/>
            <a:ext cx="937219" cy="657225"/>
          </a:xfrm>
          <a:prstGeom prst="rect">
            <a:avLst/>
          </a:prstGeom>
        </p:spPr>
        <p:txBody>
          <a:bodyPr lIns="0" tIns="0" rIns="0" bIns="0" rtlCol="0" anchor="t">
            <a:spAutoFit/>
          </a:bodyPr>
          <a:lstStyle/>
          <a:p>
            <a:pPr algn="ctr">
              <a:lnSpc>
                <a:spcPts val="5126"/>
              </a:lnSpc>
            </a:pPr>
            <a:r>
              <a:rPr lang="en-US" sz="4271">
                <a:solidFill>
                  <a:srgbClr val="363636"/>
                </a:solidFill>
                <a:latin typeface="Oswald Bold Italics"/>
              </a:rPr>
              <a:t>04</a:t>
            </a:r>
          </a:p>
        </p:txBody>
      </p:sp>
      <p:sp>
        <p:nvSpPr>
          <p:cNvPr id="12" name="TextBox 12"/>
          <p:cNvSpPr txBox="1"/>
          <p:nvPr/>
        </p:nvSpPr>
        <p:spPr>
          <a:xfrm>
            <a:off x="5250954" y="6492957"/>
            <a:ext cx="937219" cy="657225"/>
          </a:xfrm>
          <a:prstGeom prst="rect">
            <a:avLst/>
          </a:prstGeom>
        </p:spPr>
        <p:txBody>
          <a:bodyPr lIns="0" tIns="0" rIns="0" bIns="0" rtlCol="0" anchor="t">
            <a:spAutoFit/>
          </a:bodyPr>
          <a:lstStyle/>
          <a:p>
            <a:pPr algn="ctr">
              <a:lnSpc>
                <a:spcPts val="5126"/>
              </a:lnSpc>
            </a:pPr>
            <a:r>
              <a:rPr lang="en-US" sz="4271">
                <a:solidFill>
                  <a:srgbClr val="363636"/>
                </a:solidFill>
                <a:latin typeface="Oswald Bold Italics"/>
              </a:rPr>
              <a:t>05</a:t>
            </a:r>
          </a:p>
        </p:txBody>
      </p:sp>
      <p:sp>
        <p:nvSpPr>
          <p:cNvPr id="15" name="TextBox 15"/>
          <p:cNvSpPr txBox="1"/>
          <p:nvPr/>
        </p:nvSpPr>
        <p:spPr>
          <a:xfrm>
            <a:off x="6607430" y="3333137"/>
            <a:ext cx="5790503" cy="429092"/>
          </a:xfrm>
          <a:prstGeom prst="rect">
            <a:avLst/>
          </a:prstGeom>
        </p:spPr>
        <p:txBody>
          <a:bodyPr wrap="square" lIns="0" tIns="0" rIns="0" bIns="0" rtlCol="0" anchor="t">
            <a:spAutoFit/>
          </a:bodyPr>
          <a:lstStyle/>
          <a:p>
            <a:pPr>
              <a:lnSpc>
                <a:spcPts val="3483"/>
              </a:lnSpc>
            </a:pPr>
            <a:r>
              <a:rPr lang="pl-PL" sz="2524" b="1" spc="247" dirty="0">
                <a:solidFill>
                  <a:srgbClr val="231F20"/>
                </a:solidFill>
                <a:latin typeface="DM Sans"/>
              </a:rPr>
              <a:t>CELE KSZTAŁCENIA</a:t>
            </a:r>
            <a:endParaRPr lang="en-US" sz="2524" b="1" spc="247" dirty="0">
              <a:solidFill>
                <a:srgbClr val="231F20"/>
              </a:solidFill>
              <a:latin typeface="DM Sans"/>
            </a:endParaRPr>
          </a:p>
        </p:txBody>
      </p:sp>
      <p:sp>
        <p:nvSpPr>
          <p:cNvPr id="16" name="TextBox 16"/>
          <p:cNvSpPr txBox="1"/>
          <p:nvPr/>
        </p:nvSpPr>
        <p:spPr>
          <a:xfrm>
            <a:off x="6607430" y="4127355"/>
            <a:ext cx="6076629" cy="429092"/>
          </a:xfrm>
          <a:prstGeom prst="rect">
            <a:avLst/>
          </a:prstGeom>
        </p:spPr>
        <p:txBody>
          <a:bodyPr lIns="0" tIns="0" rIns="0" bIns="0" rtlCol="0" anchor="t">
            <a:spAutoFit/>
          </a:bodyPr>
          <a:lstStyle/>
          <a:p>
            <a:pPr>
              <a:lnSpc>
                <a:spcPts val="3483"/>
              </a:lnSpc>
            </a:pPr>
            <a:r>
              <a:rPr lang="pl-PL" sz="2524" spc="247" dirty="0">
                <a:solidFill>
                  <a:srgbClr val="231F20"/>
                </a:solidFill>
                <a:latin typeface="DM Sans"/>
              </a:rPr>
              <a:t>ZAGADNIENIA</a:t>
            </a:r>
            <a:endParaRPr lang="en-US" sz="2524" spc="247" dirty="0">
              <a:solidFill>
                <a:srgbClr val="231F20"/>
              </a:solidFill>
              <a:latin typeface="DM Sans"/>
            </a:endParaRPr>
          </a:p>
        </p:txBody>
      </p:sp>
      <p:sp>
        <p:nvSpPr>
          <p:cNvPr id="17" name="TextBox 17"/>
          <p:cNvSpPr txBox="1"/>
          <p:nvPr/>
        </p:nvSpPr>
        <p:spPr>
          <a:xfrm>
            <a:off x="6607429" y="5005749"/>
            <a:ext cx="5790503" cy="448841"/>
          </a:xfrm>
          <a:prstGeom prst="rect">
            <a:avLst/>
          </a:prstGeom>
        </p:spPr>
        <p:txBody>
          <a:bodyPr lIns="0" tIns="0" rIns="0" bIns="0" rtlCol="0" anchor="t">
            <a:spAutoFit/>
          </a:bodyPr>
          <a:lstStyle/>
          <a:p>
            <a:pPr marL="0" lvl="0" indent="0" algn="l">
              <a:lnSpc>
                <a:spcPts val="3483"/>
              </a:lnSpc>
              <a:spcBef>
                <a:spcPct val="0"/>
              </a:spcBef>
            </a:pPr>
            <a:r>
              <a:rPr lang="pl-PL" sz="2524" spc="247" dirty="0">
                <a:solidFill>
                  <a:srgbClr val="231F20"/>
                </a:solidFill>
                <a:latin typeface="DM Sans"/>
              </a:rPr>
              <a:t>OŚ </a:t>
            </a:r>
            <a:r>
              <a:rPr lang="pl-PL" sz="2524" b="1" spc="247" dirty="0">
                <a:solidFill>
                  <a:srgbClr val="231F20"/>
                </a:solidFill>
                <a:latin typeface="DM Sans"/>
              </a:rPr>
              <a:t>CZASU</a:t>
            </a:r>
            <a:r>
              <a:rPr lang="pl-PL" sz="2524" spc="247" dirty="0">
                <a:solidFill>
                  <a:srgbClr val="231F20"/>
                </a:solidFill>
                <a:latin typeface="DM Sans"/>
              </a:rPr>
              <a:t> – PRZEBIEG LEKCJI</a:t>
            </a:r>
            <a:endParaRPr lang="en-US" sz="2524" spc="247" dirty="0">
              <a:solidFill>
                <a:srgbClr val="231F20"/>
              </a:solidFill>
              <a:latin typeface="DM Sans"/>
            </a:endParaRPr>
          </a:p>
        </p:txBody>
      </p:sp>
      <p:sp>
        <p:nvSpPr>
          <p:cNvPr id="18" name="TextBox 18"/>
          <p:cNvSpPr txBox="1"/>
          <p:nvPr/>
        </p:nvSpPr>
        <p:spPr>
          <a:xfrm>
            <a:off x="6607429" y="5760026"/>
            <a:ext cx="9270507" cy="897682"/>
          </a:xfrm>
          <a:prstGeom prst="rect">
            <a:avLst/>
          </a:prstGeom>
        </p:spPr>
        <p:txBody>
          <a:bodyPr wrap="square" lIns="0" tIns="0" rIns="0" bIns="0" rtlCol="0" anchor="t">
            <a:spAutoFit/>
          </a:bodyPr>
          <a:lstStyle/>
          <a:p>
            <a:pPr marL="0" lvl="0" indent="0" algn="l">
              <a:lnSpc>
                <a:spcPts val="3483"/>
              </a:lnSpc>
              <a:spcBef>
                <a:spcPct val="0"/>
              </a:spcBef>
            </a:pPr>
            <a:r>
              <a:rPr lang="pl-PL" sz="2524" spc="247" dirty="0">
                <a:solidFill>
                  <a:srgbClr val="231F20"/>
                </a:solidFill>
                <a:latin typeface="DM Sans"/>
              </a:rPr>
              <a:t>SLAJDY I MATERIAŁY UZUPEŁNIAJĄCE DLA NAUCZYCIELA</a:t>
            </a:r>
            <a:endParaRPr lang="en-US" sz="2524" spc="247" dirty="0">
              <a:solidFill>
                <a:srgbClr val="231F20"/>
              </a:solidFill>
              <a:latin typeface="DM Sans"/>
            </a:endParaRPr>
          </a:p>
        </p:txBody>
      </p:sp>
      <p:sp>
        <p:nvSpPr>
          <p:cNvPr id="19" name="TextBox 19"/>
          <p:cNvSpPr txBox="1"/>
          <p:nvPr/>
        </p:nvSpPr>
        <p:spPr>
          <a:xfrm>
            <a:off x="6607430" y="6701341"/>
            <a:ext cx="6076629" cy="429092"/>
          </a:xfrm>
          <a:prstGeom prst="rect">
            <a:avLst/>
          </a:prstGeom>
        </p:spPr>
        <p:txBody>
          <a:bodyPr lIns="0" tIns="0" rIns="0" bIns="0" rtlCol="0" anchor="t">
            <a:spAutoFit/>
          </a:bodyPr>
          <a:lstStyle/>
          <a:p>
            <a:pPr marL="0" lvl="0" indent="0" algn="l">
              <a:lnSpc>
                <a:spcPts val="3483"/>
              </a:lnSpc>
              <a:spcBef>
                <a:spcPct val="0"/>
              </a:spcBef>
            </a:pPr>
            <a:r>
              <a:rPr lang="pl-PL" sz="2524" b="1" spc="247" dirty="0">
                <a:solidFill>
                  <a:srgbClr val="231F20"/>
                </a:solidFill>
                <a:latin typeface="DM Sans"/>
              </a:rPr>
              <a:t>PRZYDATNA LITERATURA	</a:t>
            </a:r>
            <a:endParaRPr lang="en-US" sz="2524" b="1" spc="247" dirty="0">
              <a:solidFill>
                <a:srgbClr val="231F20"/>
              </a:solidFill>
              <a:latin typeface="DM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
          <a:extLst>
            <a:ext uri="{FF2B5EF4-FFF2-40B4-BE49-F238E27FC236}">
              <a16:creationId xmlns:a16="http://schemas.microsoft.com/office/drawing/2014/main" id="{CCF1A882-7367-D54C-E091-A58E3E91972B}"/>
            </a:ext>
          </a:extLst>
        </p:cNvPr>
        <p:cNvGrpSpPr/>
        <p:nvPr/>
      </p:nvGrpSpPr>
      <p:grpSpPr>
        <a:xfrm>
          <a:off x="0" y="0"/>
          <a:ext cx="0" cy="0"/>
          <a:chOff x="0" y="0"/>
          <a:chExt cx="0" cy="0"/>
        </a:xfrm>
      </p:grpSpPr>
      <p:sp>
        <p:nvSpPr>
          <p:cNvPr id="18" name="Freeform 18">
            <a:extLst>
              <a:ext uri="{FF2B5EF4-FFF2-40B4-BE49-F238E27FC236}">
                <a16:creationId xmlns:a16="http://schemas.microsoft.com/office/drawing/2014/main" id="{9F3DC37F-76D9-F0E6-C4DE-8E1A7D81FA9E}"/>
              </a:ext>
            </a:extLst>
          </p:cNvPr>
          <p:cNvSpPr/>
          <p:nvPr/>
        </p:nvSpPr>
        <p:spPr>
          <a:xfrm rot="887923">
            <a:off x="-4648533" y="8138487"/>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l-PL"/>
          </a:p>
        </p:txBody>
      </p:sp>
      <p:sp>
        <p:nvSpPr>
          <p:cNvPr id="19" name="Freeform 19">
            <a:extLst>
              <a:ext uri="{FF2B5EF4-FFF2-40B4-BE49-F238E27FC236}">
                <a16:creationId xmlns:a16="http://schemas.microsoft.com/office/drawing/2014/main" id="{105E08ED-C3A7-620C-8B8A-908BFF1A6E22}"/>
              </a:ext>
            </a:extLst>
          </p:cNvPr>
          <p:cNvSpPr/>
          <p:nvPr/>
        </p:nvSpPr>
        <p:spPr>
          <a:xfrm rot="887923">
            <a:off x="12076940" y="-3354783"/>
            <a:ext cx="7032580" cy="7216267"/>
          </a:xfrm>
          <a:custGeom>
            <a:avLst/>
            <a:gdLst/>
            <a:ahLst/>
            <a:cxnLst/>
            <a:rect l="l" t="t" r="r" b="b"/>
            <a:pathLst>
              <a:path w="7032580" h="7216267">
                <a:moveTo>
                  <a:pt x="0" y="0"/>
                </a:moveTo>
                <a:lnTo>
                  <a:pt x="7032580" y="0"/>
                </a:lnTo>
                <a:lnTo>
                  <a:pt x="7032580" y="7216267"/>
                </a:lnTo>
                <a:lnTo>
                  <a:pt x="0" y="72162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l-PL"/>
          </a:p>
        </p:txBody>
      </p:sp>
      <p:sp>
        <p:nvSpPr>
          <p:cNvPr id="20" name="TextBox 20">
            <a:extLst>
              <a:ext uri="{FF2B5EF4-FFF2-40B4-BE49-F238E27FC236}">
                <a16:creationId xmlns:a16="http://schemas.microsoft.com/office/drawing/2014/main" id="{A20A4CDA-9C75-09C7-AE22-3509123ECBA4}"/>
              </a:ext>
            </a:extLst>
          </p:cNvPr>
          <p:cNvSpPr txBox="1"/>
          <p:nvPr/>
        </p:nvSpPr>
        <p:spPr>
          <a:xfrm>
            <a:off x="381000" y="1207516"/>
            <a:ext cx="12725400" cy="1400383"/>
          </a:xfrm>
          <a:prstGeom prst="rect">
            <a:avLst/>
          </a:prstGeom>
        </p:spPr>
        <p:txBody>
          <a:bodyPr wrap="square" lIns="0" tIns="0" rIns="0" bIns="0" rtlCol="0" anchor="t">
            <a:spAutoFit/>
          </a:bodyPr>
          <a:lstStyle/>
          <a:p>
            <a:pPr marL="0" lvl="0" indent="0">
              <a:lnSpc>
                <a:spcPts val="13015"/>
              </a:lnSpc>
              <a:spcBef>
                <a:spcPct val="0"/>
              </a:spcBef>
            </a:pPr>
            <a:r>
              <a:rPr lang="pl-PL" sz="5000" u="none" spc="924" dirty="0">
                <a:solidFill>
                  <a:srgbClr val="231F20"/>
                </a:solidFill>
                <a:latin typeface="Oswald Bold"/>
              </a:rPr>
              <a:t>EWOLUCJA PODATKÓW</a:t>
            </a:r>
            <a:endParaRPr lang="en-US" sz="5000" u="none" spc="924" dirty="0">
              <a:solidFill>
                <a:srgbClr val="231F20"/>
              </a:solidFill>
              <a:latin typeface="Oswald Bold"/>
            </a:endParaRPr>
          </a:p>
        </p:txBody>
      </p:sp>
      <p:grpSp>
        <p:nvGrpSpPr>
          <p:cNvPr id="24" name="Group 24">
            <a:extLst>
              <a:ext uri="{FF2B5EF4-FFF2-40B4-BE49-F238E27FC236}">
                <a16:creationId xmlns:a16="http://schemas.microsoft.com/office/drawing/2014/main" id="{42D90A03-23F2-5F46-9170-2C352048EE3F}"/>
              </a:ext>
            </a:extLst>
          </p:cNvPr>
          <p:cNvGrpSpPr/>
          <p:nvPr/>
        </p:nvGrpSpPr>
        <p:grpSpPr>
          <a:xfrm>
            <a:off x="-224419" y="-1349021"/>
            <a:ext cx="2094695" cy="2377721"/>
            <a:chOff x="0" y="0"/>
            <a:chExt cx="551689" cy="626231"/>
          </a:xfrm>
        </p:grpSpPr>
        <p:sp>
          <p:nvSpPr>
            <p:cNvPr id="25" name="Freeform 25">
              <a:extLst>
                <a:ext uri="{FF2B5EF4-FFF2-40B4-BE49-F238E27FC236}">
                  <a16:creationId xmlns:a16="http://schemas.microsoft.com/office/drawing/2014/main" id="{680111A5-0E1D-42CE-6BBF-9929707DA680}"/>
                </a:ext>
              </a:extLst>
            </p:cNvPr>
            <p:cNvSpPr/>
            <p:nvPr/>
          </p:nvSpPr>
          <p:spPr>
            <a:xfrm>
              <a:off x="0" y="0"/>
              <a:ext cx="551689" cy="626231"/>
            </a:xfrm>
            <a:custGeom>
              <a:avLst/>
              <a:gdLst/>
              <a:ahLst/>
              <a:cxnLst/>
              <a:rect l="l" t="t" r="r" b="b"/>
              <a:pathLst>
                <a:path w="551689" h="626231">
                  <a:moveTo>
                    <a:pt x="0" y="0"/>
                  </a:moveTo>
                  <a:lnTo>
                    <a:pt x="551689" y="0"/>
                  </a:lnTo>
                  <a:lnTo>
                    <a:pt x="551689" y="626231"/>
                  </a:lnTo>
                  <a:lnTo>
                    <a:pt x="0" y="626231"/>
                  </a:lnTo>
                  <a:close/>
                </a:path>
              </a:pathLst>
            </a:custGeom>
            <a:solidFill>
              <a:srgbClr val="CCCCCC"/>
            </a:solidFill>
          </p:spPr>
          <p:txBody>
            <a:bodyPr/>
            <a:lstStyle/>
            <a:p>
              <a:endParaRPr lang="pl-PL"/>
            </a:p>
          </p:txBody>
        </p:sp>
        <p:sp>
          <p:nvSpPr>
            <p:cNvPr id="26" name="TextBox 26">
              <a:extLst>
                <a:ext uri="{FF2B5EF4-FFF2-40B4-BE49-F238E27FC236}">
                  <a16:creationId xmlns:a16="http://schemas.microsoft.com/office/drawing/2014/main" id="{85B1B72B-D2B6-756A-A8A1-6DAFA0239F7B}"/>
                </a:ext>
              </a:extLst>
            </p:cNvPr>
            <p:cNvSpPr txBox="1"/>
            <p:nvPr/>
          </p:nvSpPr>
          <p:spPr>
            <a:xfrm>
              <a:off x="0" y="-19050"/>
              <a:ext cx="551689" cy="645281"/>
            </a:xfrm>
            <a:prstGeom prst="rect">
              <a:avLst/>
            </a:prstGeom>
          </p:spPr>
          <p:txBody>
            <a:bodyPr lIns="50800" tIns="50800" rIns="50800" bIns="50800" rtlCol="0" anchor="ctr"/>
            <a:lstStyle/>
            <a:p>
              <a:pPr algn="ctr">
                <a:lnSpc>
                  <a:spcPts val="2859"/>
                </a:lnSpc>
              </a:pPr>
              <a:endParaRPr/>
            </a:p>
          </p:txBody>
        </p:sp>
      </p:grpSp>
      <p:graphicFrame>
        <p:nvGraphicFramePr>
          <p:cNvPr id="9" name="Diagram 8">
            <a:extLst>
              <a:ext uri="{FF2B5EF4-FFF2-40B4-BE49-F238E27FC236}">
                <a16:creationId xmlns:a16="http://schemas.microsoft.com/office/drawing/2014/main" id="{1B627067-F973-2F84-6F93-C8E55C1B54A8}"/>
              </a:ext>
            </a:extLst>
          </p:cNvPr>
          <p:cNvGraphicFramePr/>
          <p:nvPr/>
        </p:nvGraphicFramePr>
        <p:xfrm>
          <a:off x="533400" y="1522549"/>
          <a:ext cx="16687800" cy="84546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pole tekstowe 1">
            <a:extLst>
              <a:ext uri="{FF2B5EF4-FFF2-40B4-BE49-F238E27FC236}">
                <a16:creationId xmlns:a16="http://schemas.microsoft.com/office/drawing/2014/main" id="{5471C040-B636-4AE9-661B-84E304EF2397}"/>
              </a:ext>
            </a:extLst>
          </p:cNvPr>
          <p:cNvSpPr txBox="1"/>
          <p:nvPr/>
        </p:nvSpPr>
        <p:spPr>
          <a:xfrm>
            <a:off x="13716000" y="0"/>
            <a:ext cx="14338090" cy="1269194"/>
          </a:xfrm>
          <a:prstGeom prst="rect">
            <a:avLst/>
          </a:prstGeom>
          <a:noFill/>
        </p:spPr>
        <p:txBody>
          <a:bodyPr wrap="square">
            <a:spAutoFit/>
          </a:bodyPr>
          <a:lstStyle/>
          <a:p>
            <a:pPr>
              <a:lnSpc>
                <a:spcPts val="11349"/>
              </a:lnSpc>
            </a:pPr>
            <a:r>
              <a:rPr lang="pl-PL" sz="3000" spc="806" dirty="0">
                <a:latin typeface="Oswald Bold"/>
              </a:rPr>
              <a:t>SLAJD 7</a:t>
            </a:r>
            <a:r>
              <a:rPr lang="pl-PL" sz="1800" spc="806" dirty="0">
                <a:latin typeface="Oswald Bold"/>
              </a:rPr>
              <a:t> </a:t>
            </a:r>
          </a:p>
        </p:txBody>
      </p:sp>
    </p:spTree>
    <p:extLst>
      <p:ext uri="{BB962C8B-B14F-4D97-AF65-F5344CB8AC3E}">
        <p14:creationId xmlns:p14="http://schemas.microsoft.com/office/powerpoint/2010/main" val="2267343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A1A1A"/>
        </a:solidFill>
        <a:effectLst/>
      </p:bgPr>
    </p:bg>
    <p:spTree>
      <p:nvGrpSpPr>
        <p:cNvPr id="1" name=""/>
        <p:cNvGrpSpPr/>
        <p:nvPr/>
      </p:nvGrpSpPr>
      <p:grpSpPr>
        <a:xfrm>
          <a:off x="0" y="0"/>
          <a:ext cx="0" cy="0"/>
          <a:chOff x="0" y="0"/>
          <a:chExt cx="0" cy="0"/>
        </a:xfrm>
      </p:grpSpPr>
      <p:grpSp>
        <p:nvGrpSpPr>
          <p:cNvPr id="2" name="Group 2"/>
          <p:cNvGrpSpPr/>
          <p:nvPr/>
        </p:nvGrpSpPr>
        <p:grpSpPr>
          <a:xfrm>
            <a:off x="-2770706" y="-3368517"/>
            <a:ext cx="4959890" cy="4959890"/>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F4F5"/>
            </a:solidFill>
          </p:spPr>
          <p:txBody>
            <a:bodyPr/>
            <a:lstStyle/>
            <a:p>
              <a:endParaRPr lang="pl-PL"/>
            </a:p>
          </p:txBody>
        </p:sp>
        <p:sp>
          <p:nvSpPr>
            <p:cNvPr id="4" name="TextBox 4"/>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grpSp>
        <p:nvGrpSpPr>
          <p:cNvPr id="5" name="Group 5"/>
          <p:cNvGrpSpPr/>
          <p:nvPr/>
        </p:nvGrpSpPr>
        <p:grpSpPr>
          <a:xfrm>
            <a:off x="9144000" y="1278539"/>
            <a:ext cx="13188954" cy="13188954"/>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F4F5"/>
            </a:solidFill>
          </p:spPr>
          <p:txBody>
            <a:bodyPr/>
            <a:lstStyle/>
            <a:p>
              <a:endParaRPr lang="pl-PL"/>
            </a:p>
          </p:txBody>
        </p:sp>
        <p:sp>
          <p:nvSpPr>
            <p:cNvPr id="7" name="TextBox 7"/>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8" name="Freeform 8"/>
          <p:cNvSpPr/>
          <p:nvPr/>
        </p:nvSpPr>
        <p:spPr>
          <a:xfrm>
            <a:off x="-6345956" y="-6056088"/>
            <a:ext cx="12110389" cy="12426705"/>
          </a:xfrm>
          <a:custGeom>
            <a:avLst/>
            <a:gdLst/>
            <a:ahLst/>
            <a:cxnLst/>
            <a:rect l="l" t="t" r="r" b="b"/>
            <a:pathLst>
              <a:path w="12110389" h="12426705">
                <a:moveTo>
                  <a:pt x="0" y="0"/>
                </a:moveTo>
                <a:lnTo>
                  <a:pt x="12110389" y="0"/>
                </a:lnTo>
                <a:lnTo>
                  <a:pt x="12110389" y="12426706"/>
                </a:lnTo>
                <a:lnTo>
                  <a:pt x="0" y="124267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l-PL"/>
          </a:p>
        </p:txBody>
      </p:sp>
      <p:sp>
        <p:nvSpPr>
          <p:cNvPr id="9" name="Freeform 9"/>
          <p:cNvSpPr/>
          <p:nvPr/>
        </p:nvSpPr>
        <p:spPr>
          <a:xfrm rot="-3986589">
            <a:off x="5084777" y="6259532"/>
            <a:ext cx="9894000" cy="10152425"/>
          </a:xfrm>
          <a:custGeom>
            <a:avLst/>
            <a:gdLst/>
            <a:ahLst/>
            <a:cxnLst/>
            <a:rect l="l" t="t" r="r" b="b"/>
            <a:pathLst>
              <a:path w="9894000" h="10152425">
                <a:moveTo>
                  <a:pt x="0" y="0"/>
                </a:moveTo>
                <a:lnTo>
                  <a:pt x="9894000" y="0"/>
                </a:lnTo>
                <a:lnTo>
                  <a:pt x="9894000" y="10152425"/>
                </a:lnTo>
                <a:lnTo>
                  <a:pt x="0" y="101524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l-PL"/>
          </a:p>
        </p:txBody>
      </p:sp>
      <p:sp>
        <p:nvSpPr>
          <p:cNvPr id="10" name="TextBox 10"/>
          <p:cNvSpPr txBox="1"/>
          <p:nvPr/>
        </p:nvSpPr>
        <p:spPr>
          <a:xfrm>
            <a:off x="3401483" y="1779393"/>
            <a:ext cx="7942168" cy="2782749"/>
          </a:xfrm>
          <a:prstGeom prst="rect">
            <a:avLst/>
          </a:prstGeom>
        </p:spPr>
        <p:txBody>
          <a:bodyPr lIns="0" tIns="0" rIns="0" bIns="0" rtlCol="0" anchor="t">
            <a:spAutoFit/>
          </a:bodyPr>
          <a:lstStyle/>
          <a:p>
            <a:pPr>
              <a:lnSpc>
                <a:spcPts val="11349"/>
              </a:lnSpc>
            </a:pPr>
            <a:r>
              <a:rPr lang="pl-PL" sz="8224" spc="806" dirty="0">
                <a:solidFill>
                  <a:srgbClr val="FFFFFF"/>
                </a:solidFill>
                <a:latin typeface="Oswald Bold"/>
              </a:rPr>
              <a:t>PODATKI </a:t>
            </a:r>
          </a:p>
          <a:p>
            <a:pPr>
              <a:lnSpc>
                <a:spcPts val="11349"/>
              </a:lnSpc>
            </a:pPr>
            <a:r>
              <a:rPr lang="pl-PL" sz="8224" spc="806" dirty="0">
                <a:solidFill>
                  <a:srgbClr val="FFFFFF"/>
                </a:solidFill>
                <a:latin typeface="Oswald Bold"/>
              </a:rPr>
              <a:t>POŚREDNIE</a:t>
            </a:r>
            <a:endParaRPr lang="en-US" sz="8224" spc="806" dirty="0">
              <a:solidFill>
                <a:srgbClr val="FFFFFF"/>
              </a:solidFill>
              <a:latin typeface="Oswald Bold"/>
            </a:endParaRPr>
          </a:p>
        </p:txBody>
      </p:sp>
      <p:sp>
        <p:nvSpPr>
          <p:cNvPr id="11" name="TextBox 11"/>
          <p:cNvSpPr txBox="1"/>
          <p:nvPr/>
        </p:nvSpPr>
        <p:spPr>
          <a:xfrm>
            <a:off x="776017" y="5143500"/>
            <a:ext cx="7033498" cy="4081438"/>
          </a:xfrm>
          <a:prstGeom prst="rect">
            <a:avLst/>
          </a:prstGeom>
        </p:spPr>
        <p:txBody>
          <a:bodyPr wrap="square" lIns="0" tIns="0" rIns="0" bIns="0" rtlCol="0" anchor="t">
            <a:spAutoFit/>
          </a:bodyPr>
          <a:lstStyle/>
          <a:p>
            <a:pPr algn="ctr">
              <a:lnSpc>
                <a:spcPts val="3992"/>
              </a:lnSpc>
            </a:pPr>
            <a:r>
              <a:rPr lang="pl-PL" sz="2893" spc="283" dirty="0">
                <a:solidFill>
                  <a:srgbClr val="F5FFF5"/>
                </a:solidFill>
                <a:latin typeface="DM Sans"/>
              </a:rPr>
              <a:t>To podatki nakładane na towary i usługi, a nie bezpośrednio na dochód czy majątek osoby. Płaci je konsument w cenie produktu, ale formalnym podatnikiem (płatnikiem) jest sprzedawca, który odprowadza je do urzędu skarbowego</a:t>
            </a:r>
            <a:endParaRPr lang="en-US" sz="2893" spc="283" dirty="0">
              <a:solidFill>
                <a:srgbClr val="F5FFF5"/>
              </a:solidFill>
              <a:latin typeface="DM Sans"/>
            </a:endParaRPr>
          </a:p>
        </p:txBody>
      </p:sp>
      <p:sp>
        <p:nvSpPr>
          <p:cNvPr id="12" name="TextBox 12"/>
          <p:cNvSpPr txBox="1"/>
          <p:nvPr/>
        </p:nvSpPr>
        <p:spPr>
          <a:xfrm>
            <a:off x="10349972" y="5355147"/>
            <a:ext cx="8152477" cy="1538883"/>
          </a:xfrm>
          <a:prstGeom prst="rect">
            <a:avLst/>
          </a:prstGeom>
        </p:spPr>
        <p:txBody>
          <a:bodyPr wrap="square" lIns="0" tIns="0" rIns="0" bIns="0" rtlCol="0" anchor="t">
            <a:spAutoFit/>
          </a:bodyPr>
          <a:lstStyle/>
          <a:p>
            <a:pPr marL="0" lvl="0" indent="0" algn="ctr">
              <a:spcBef>
                <a:spcPct val="0"/>
              </a:spcBef>
            </a:pPr>
            <a:r>
              <a:rPr lang="pl-PL" sz="10000" dirty="0">
                <a:solidFill>
                  <a:srgbClr val="231F20"/>
                </a:solidFill>
                <a:latin typeface="Oswald Bold"/>
              </a:rPr>
              <a:t>definicja</a:t>
            </a:r>
            <a:endParaRPr lang="en-US" sz="10000" dirty="0">
              <a:solidFill>
                <a:srgbClr val="231F20"/>
              </a:solidFill>
              <a:latin typeface="Oswald Bold"/>
            </a:endParaRPr>
          </a:p>
        </p:txBody>
      </p:sp>
      <p:sp>
        <p:nvSpPr>
          <p:cNvPr id="15" name="pole tekstowe 14">
            <a:extLst>
              <a:ext uri="{FF2B5EF4-FFF2-40B4-BE49-F238E27FC236}">
                <a16:creationId xmlns:a16="http://schemas.microsoft.com/office/drawing/2014/main" id="{DC46F9BC-61FD-1FB2-0EAF-67D1F0D5FD43}"/>
              </a:ext>
            </a:extLst>
          </p:cNvPr>
          <p:cNvSpPr txBox="1"/>
          <p:nvPr/>
        </p:nvSpPr>
        <p:spPr>
          <a:xfrm>
            <a:off x="9601200" y="-28915"/>
            <a:ext cx="14338090" cy="1269194"/>
          </a:xfrm>
          <a:prstGeom prst="rect">
            <a:avLst/>
          </a:prstGeom>
          <a:noFill/>
        </p:spPr>
        <p:txBody>
          <a:bodyPr wrap="square">
            <a:spAutoFit/>
          </a:bodyPr>
          <a:lstStyle/>
          <a:p>
            <a:pPr>
              <a:lnSpc>
                <a:spcPts val="11349"/>
              </a:lnSpc>
            </a:pPr>
            <a:r>
              <a:rPr lang="pl-PL" sz="3000" spc="806" dirty="0">
                <a:solidFill>
                  <a:srgbClr val="FFFFFF"/>
                </a:solidFill>
                <a:latin typeface="Oswald Bold"/>
              </a:rPr>
              <a:t>SLAJD 8</a:t>
            </a:r>
            <a:r>
              <a:rPr lang="pl-PL" sz="1800" spc="806" dirty="0">
                <a:solidFill>
                  <a:srgbClr val="FFFFFF"/>
                </a:solidFill>
                <a:latin typeface="Oswald Bold"/>
              </a:rPr>
              <a:t> </a:t>
            </a:r>
          </a:p>
        </p:txBody>
      </p:sp>
    </p:spTree>
    <p:extLst>
      <p:ext uri="{BB962C8B-B14F-4D97-AF65-F5344CB8AC3E}">
        <p14:creationId xmlns:p14="http://schemas.microsoft.com/office/powerpoint/2010/main" val="2910062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
        <p:cNvGrpSpPr/>
        <p:nvPr/>
      </p:nvGrpSpPr>
      <p:grpSpPr>
        <a:xfrm>
          <a:off x="0" y="0"/>
          <a:ext cx="0" cy="0"/>
          <a:chOff x="0" y="0"/>
          <a:chExt cx="0" cy="0"/>
        </a:xfrm>
      </p:grpSpPr>
      <p:sp>
        <p:nvSpPr>
          <p:cNvPr id="19" name="Freeform 19"/>
          <p:cNvSpPr/>
          <p:nvPr/>
        </p:nvSpPr>
        <p:spPr>
          <a:xfrm rot="887923">
            <a:off x="14911573" y="5159961"/>
            <a:ext cx="7032580" cy="7216267"/>
          </a:xfrm>
          <a:custGeom>
            <a:avLst/>
            <a:gdLst/>
            <a:ahLst/>
            <a:cxnLst/>
            <a:rect l="l" t="t" r="r" b="b"/>
            <a:pathLst>
              <a:path w="7032580" h="7216267">
                <a:moveTo>
                  <a:pt x="0" y="0"/>
                </a:moveTo>
                <a:lnTo>
                  <a:pt x="7032580" y="0"/>
                </a:lnTo>
                <a:lnTo>
                  <a:pt x="7032580" y="7216267"/>
                </a:lnTo>
                <a:lnTo>
                  <a:pt x="0" y="72162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l-PL"/>
          </a:p>
        </p:txBody>
      </p:sp>
      <p:sp>
        <p:nvSpPr>
          <p:cNvPr id="20" name="TextBox 20"/>
          <p:cNvSpPr txBox="1"/>
          <p:nvPr/>
        </p:nvSpPr>
        <p:spPr>
          <a:xfrm>
            <a:off x="373170" y="776231"/>
            <a:ext cx="16162230" cy="1400383"/>
          </a:xfrm>
          <a:prstGeom prst="rect">
            <a:avLst/>
          </a:prstGeom>
        </p:spPr>
        <p:txBody>
          <a:bodyPr wrap="square" lIns="0" tIns="0" rIns="0" bIns="0" rtlCol="0" anchor="t">
            <a:spAutoFit/>
          </a:bodyPr>
          <a:lstStyle/>
          <a:p>
            <a:pPr marL="0" lvl="0" indent="0">
              <a:lnSpc>
                <a:spcPts val="13015"/>
              </a:lnSpc>
              <a:spcBef>
                <a:spcPct val="0"/>
              </a:spcBef>
            </a:pPr>
            <a:r>
              <a:rPr lang="pl-PL" sz="5000" u="none" spc="924" dirty="0">
                <a:solidFill>
                  <a:srgbClr val="231F20"/>
                </a:solidFill>
                <a:latin typeface="Oswald Bold"/>
              </a:rPr>
              <a:t>Przykłady i cechy podatków pośrednich</a:t>
            </a:r>
            <a:endParaRPr lang="en-US" sz="5000" u="none" spc="924" dirty="0">
              <a:solidFill>
                <a:srgbClr val="231F20"/>
              </a:solidFill>
              <a:latin typeface="Oswald Bold"/>
            </a:endParaRPr>
          </a:p>
        </p:txBody>
      </p:sp>
      <p:grpSp>
        <p:nvGrpSpPr>
          <p:cNvPr id="24" name="Group 24"/>
          <p:cNvGrpSpPr/>
          <p:nvPr/>
        </p:nvGrpSpPr>
        <p:grpSpPr>
          <a:xfrm>
            <a:off x="-224419" y="-1349021"/>
            <a:ext cx="2094695" cy="2377721"/>
            <a:chOff x="0" y="0"/>
            <a:chExt cx="551689" cy="626231"/>
          </a:xfrm>
        </p:grpSpPr>
        <p:sp>
          <p:nvSpPr>
            <p:cNvPr id="25" name="Freeform 25"/>
            <p:cNvSpPr/>
            <p:nvPr/>
          </p:nvSpPr>
          <p:spPr>
            <a:xfrm>
              <a:off x="0" y="0"/>
              <a:ext cx="551689" cy="626231"/>
            </a:xfrm>
            <a:custGeom>
              <a:avLst/>
              <a:gdLst/>
              <a:ahLst/>
              <a:cxnLst/>
              <a:rect l="l" t="t" r="r" b="b"/>
              <a:pathLst>
                <a:path w="551689" h="626231">
                  <a:moveTo>
                    <a:pt x="0" y="0"/>
                  </a:moveTo>
                  <a:lnTo>
                    <a:pt x="551689" y="0"/>
                  </a:lnTo>
                  <a:lnTo>
                    <a:pt x="551689" y="626231"/>
                  </a:lnTo>
                  <a:lnTo>
                    <a:pt x="0" y="626231"/>
                  </a:lnTo>
                  <a:close/>
                </a:path>
              </a:pathLst>
            </a:custGeom>
            <a:solidFill>
              <a:srgbClr val="CCCCCC"/>
            </a:solidFill>
          </p:spPr>
          <p:txBody>
            <a:bodyPr/>
            <a:lstStyle/>
            <a:p>
              <a:endParaRPr lang="pl-PL"/>
            </a:p>
          </p:txBody>
        </p:sp>
        <p:sp>
          <p:nvSpPr>
            <p:cNvPr id="26" name="TextBox 26"/>
            <p:cNvSpPr txBox="1"/>
            <p:nvPr/>
          </p:nvSpPr>
          <p:spPr>
            <a:xfrm>
              <a:off x="0" y="-19050"/>
              <a:ext cx="551689" cy="645281"/>
            </a:xfrm>
            <a:prstGeom prst="rect">
              <a:avLst/>
            </a:prstGeom>
          </p:spPr>
          <p:txBody>
            <a:bodyPr lIns="50800" tIns="50800" rIns="50800" bIns="50800" rtlCol="0" anchor="ctr"/>
            <a:lstStyle/>
            <a:p>
              <a:pPr algn="ctr">
                <a:lnSpc>
                  <a:spcPts val="2859"/>
                </a:lnSpc>
              </a:pPr>
              <a:endParaRPr/>
            </a:p>
          </p:txBody>
        </p:sp>
      </p:grpSp>
      <p:sp>
        <p:nvSpPr>
          <p:cNvPr id="12" name="TextBox 11"/>
          <p:cNvSpPr txBox="1"/>
          <p:nvPr/>
        </p:nvSpPr>
        <p:spPr>
          <a:xfrm>
            <a:off x="8466777" y="2476500"/>
            <a:ext cx="8933942" cy="2498826"/>
          </a:xfrm>
          <a:prstGeom prst="rect">
            <a:avLst/>
          </a:prstGeom>
        </p:spPr>
        <p:txBody>
          <a:bodyPr wrap="square" lIns="0" tIns="0" rIns="0" bIns="0" rtlCol="0" anchor="t">
            <a:spAutoFit/>
          </a:bodyPr>
          <a:lstStyle/>
          <a:p>
            <a:pPr>
              <a:lnSpc>
                <a:spcPts val="3992"/>
              </a:lnSpc>
            </a:pPr>
            <a:r>
              <a:rPr lang="pl-PL" sz="1700" spc="283" dirty="0">
                <a:latin typeface="DM Sans"/>
              </a:rPr>
              <a:t>📌 Przykłady: VAT (podatek od towarów i usług), akcyza, cło.</a:t>
            </a:r>
          </a:p>
          <a:p>
            <a:pPr>
              <a:lnSpc>
                <a:spcPts val="3992"/>
              </a:lnSpc>
            </a:pPr>
            <a:r>
              <a:rPr lang="pl-PL" sz="1700" spc="283" dirty="0">
                <a:latin typeface="DM Sans"/>
              </a:rPr>
              <a:t>✔️ Cechy:</a:t>
            </a:r>
          </a:p>
          <a:p>
            <a:pPr marL="285750" indent="-285750">
              <a:lnSpc>
                <a:spcPts val="3992"/>
              </a:lnSpc>
              <a:buFont typeface="Wingdings" panose="05000000000000000000" pitchFamily="2" charset="2"/>
              <a:buChar char="q"/>
            </a:pPr>
            <a:r>
              <a:rPr lang="pl-PL" sz="1700" spc="283" dirty="0">
                <a:latin typeface="DM Sans"/>
              </a:rPr>
              <a:t>Ukryte w cenie produktów</a:t>
            </a:r>
          </a:p>
          <a:p>
            <a:pPr marL="285750" indent="-285750">
              <a:lnSpc>
                <a:spcPts val="3992"/>
              </a:lnSpc>
              <a:buFont typeface="Wingdings" panose="05000000000000000000" pitchFamily="2" charset="2"/>
              <a:buChar char="q"/>
            </a:pPr>
            <a:r>
              <a:rPr lang="pl-PL" sz="1700" spc="283" dirty="0">
                <a:latin typeface="DM Sans"/>
              </a:rPr>
              <a:t>Łatwe w poborze</a:t>
            </a:r>
          </a:p>
          <a:p>
            <a:pPr marL="285750" indent="-285750">
              <a:lnSpc>
                <a:spcPts val="3992"/>
              </a:lnSpc>
              <a:buFont typeface="Wingdings" panose="05000000000000000000" pitchFamily="2" charset="2"/>
              <a:buChar char="q"/>
            </a:pPr>
            <a:r>
              <a:rPr lang="pl-PL" sz="1700" spc="283" dirty="0">
                <a:latin typeface="DM Sans"/>
              </a:rPr>
              <a:t>Nie zależą bezpośrednio od sytuacji finansowej płacącego</a:t>
            </a:r>
          </a:p>
        </p:txBody>
      </p:sp>
      <p:pic>
        <p:nvPicPr>
          <p:cNvPr id="3" name="Obraz 2">
            <a:extLst>
              <a:ext uri="{FF2B5EF4-FFF2-40B4-BE49-F238E27FC236}">
                <a16:creationId xmlns:a16="http://schemas.microsoft.com/office/drawing/2014/main" id="{EF5C282A-E4AF-329B-3CD2-3DEB5EAD2A74}"/>
              </a:ext>
            </a:extLst>
          </p:cNvPr>
          <p:cNvPicPr>
            <a:picLocks noChangeAspect="1"/>
          </p:cNvPicPr>
          <p:nvPr/>
        </p:nvPicPr>
        <p:blipFill>
          <a:blip r:embed="rId4"/>
          <a:stretch>
            <a:fillRect/>
          </a:stretch>
        </p:blipFill>
        <p:spPr>
          <a:xfrm>
            <a:off x="591057" y="4533900"/>
            <a:ext cx="7303775" cy="5084746"/>
          </a:xfrm>
          <a:prstGeom prst="rect">
            <a:avLst/>
          </a:prstGeom>
        </p:spPr>
      </p:pic>
      <p:sp>
        <p:nvSpPr>
          <p:cNvPr id="4" name="pole tekstowe 3">
            <a:extLst>
              <a:ext uri="{FF2B5EF4-FFF2-40B4-BE49-F238E27FC236}">
                <a16:creationId xmlns:a16="http://schemas.microsoft.com/office/drawing/2014/main" id="{B2DF724F-8381-393E-6EC0-D8283F4A973A}"/>
              </a:ext>
            </a:extLst>
          </p:cNvPr>
          <p:cNvSpPr txBox="1"/>
          <p:nvPr/>
        </p:nvSpPr>
        <p:spPr>
          <a:xfrm>
            <a:off x="13716000" y="0"/>
            <a:ext cx="14338090" cy="1269194"/>
          </a:xfrm>
          <a:prstGeom prst="rect">
            <a:avLst/>
          </a:prstGeom>
          <a:noFill/>
        </p:spPr>
        <p:txBody>
          <a:bodyPr wrap="square">
            <a:spAutoFit/>
          </a:bodyPr>
          <a:lstStyle/>
          <a:p>
            <a:pPr>
              <a:lnSpc>
                <a:spcPts val="11349"/>
              </a:lnSpc>
            </a:pPr>
            <a:r>
              <a:rPr lang="pl-PL" sz="3000" spc="806" dirty="0">
                <a:latin typeface="Oswald Bold"/>
              </a:rPr>
              <a:t>SLAJD 9</a:t>
            </a:r>
            <a:r>
              <a:rPr lang="pl-PL" sz="1800" spc="806" dirty="0">
                <a:latin typeface="Oswald Bold"/>
              </a:rPr>
              <a:t> </a:t>
            </a:r>
          </a:p>
        </p:txBody>
      </p:sp>
    </p:spTree>
    <p:extLst>
      <p:ext uri="{BB962C8B-B14F-4D97-AF65-F5344CB8AC3E}">
        <p14:creationId xmlns:p14="http://schemas.microsoft.com/office/powerpoint/2010/main" val="733671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
          <a:extLst>
            <a:ext uri="{FF2B5EF4-FFF2-40B4-BE49-F238E27FC236}">
              <a16:creationId xmlns:a16="http://schemas.microsoft.com/office/drawing/2014/main" id="{A1D8E936-F3F8-3FDA-6310-22A1140A3DB1}"/>
            </a:ext>
          </a:extLst>
        </p:cNvPr>
        <p:cNvGrpSpPr/>
        <p:nvPr/>
      </p:nvGrpSpPr>
      <p:grpSpPr>
        <a:xfrm>
          <a:off x="0" y="0"/>
          <a:ext cx="0" cy="0"/>
          <a:chOff x="0" y="0"/>
          <a:chExt cx="0" cy="0"/>
        </a:xfrm>
      </p:grpSpPr>
      <p:sp>
        <p:nvSpPr>
          <p:cNvPr id="19" name="Freeform 19">
            <a:extLst>
              <a:ext uri="{FF2B5EF4-FFF2-40B4-BE49-F238E27FC236}">
                <a16:creationId xmlns:a16="http://schemas.microsoft.com/office/drawing/2014/main" id="{072C8F9C-2807-3EEF-98A3-D7A259725769}"/>
              </a:ext>
            </a:extLst>
          </p:cNvPr>
          <p:cNvSpPr/>
          <p:nvPr/>
        </p:nvSpPr>
        <p:spPr>
          <a:xfrm rot="887923">
            <a:off x="13578382" y="-4328600"/>
            <a:ext cx="7032580" cy="7216267"/>
          </a:xfrm>
          <a:custGeom>
            <a:avLst/>
            <a:gdLst/>
            <a:ahLst/>
            <a:cxnLst/>
            <a:rect l="l" t="t" r="r" b="b"/>
            <a:pathLst>
              <a:path w="7032580" h="7216267">
                <a:moveTo>
                  <a:pt x="0" y="0"/>
                </a:moveTo>
                <a:lnTo>
                  <a:pt x="7032580" y="0"/>
                </a:lnTo>
                <a:lnTo>
                  <a:pt x="7032580" y="7216267"/>
                </a:lnTo>
                <a:lnTo>
                  <a:pt x="0" y="72162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l-PL"/>
          </a:p>
        </p:txBody>
      </p:sp>
      <p:sp>
        <p:nvSpPr>
          <p:cNvPr id="20" name="TextBox 20">
            <a:extLst>
              <a:ext uri="{FF2B5EF4-FFF2-40B4-BE49-F238E27FC236}">
                <a16:creationId xmlns:a16="http://schemas.microsoft.com/office/drawing/2014/main" id="{4D6AA5C9-B395-C481-22A9-81134501BF6A}"/>
              </a:ext>
            </a:extLst>
          </p:cNvPr>
          <p:cNvSpPr txBox="1"/>
          <p:nvPr/>
        </p:nvSpPr>
        <p:spPr>
          <a:xfrm>
            <a:off x="285146" y="1248002"/>
            <a:ext cx="14802454" cy="923330"/>
          </a:xfrm>
          <a:prstGeom prst="rect">
            <a:avLst/>
          </a:prstGeom>
        </p:spPr>
        <p:txBody>
          <a:bodyPr wrap="square" lIns="0" tIns="0" rIns="0" bIns="0" rtlCol="0" anchor="t">
            <a:spAutoFit/>
          </a:bodyPr>
          <a:lstStyle/>
          <a:p>
            <a:pPr marL="0" lvl="0" indent="0">
              <a:spcBef>
                <a:spcPct val="0"/>
              </a:spcBef>
            </a:pPr>
            <a:r>
              <a:rPr lang="pl-PL" sz="3000" u="none" spc="924" dirty="0">
                <a:solidFill>
                  <a:srgbClr val="231F20"/>
                </a:solidFill>
                <a:latin typeface="Oswald Bold"/>
              </a:rPr>
              <a:t>Podatki pośrednie</a:t>
            </a:r>
          </a:p>
          <a:p>
            <a:pPr marL="0" lvl="0" indent="0">
              <a:spcBef>
                <a:spcPct val="0"/>
              </a:spcBef>
            </a:pPr>
            <a:r>
              <a:rPr lang="pl-PL" sz="3000" spc="924" dirty="0">
                <a:solidFill>
                  <a:srgbClr val="231F20"/>
                </a:solidFill>
                <a:latin typeface="Oswald Bold"/>
              </a:rPr>
              <a:t>Materiał uzupełniający dla nauczyciela-slajdy 8-9</a:t>
            </a:r>
            <a:endParaRPr lang="en-US" sz="3000" u="none" spc="924" dirty="0">
              <a:solidFill>
                <a:srgbClr val="231F20"/>
              </a:solidFill>
              <a:latin typeface="Oswald Bold"/>
            </a:endParaRPr>
          </a:p>
        </p:txBody>
      </p:sp>
      <p:grpSp>
        <p:nvGrpSpPr>
          <p:cNvPr id="21" name="Group 21">
            <a:extLst>
              <a:ext uri="{FF2B5EF4-FFF2-40B4-BE49-F238E27FC236}">
                <a16:creationId xmlns:a16="http://schemas.microsoft.com/office/drawing/2014/main" id="{66BEC354-FBBC-2751-75C7-4E721440A2E3}"/>
              </a:ext>
            </a:extLst>
          </p:cNvPr>
          <p:cNvGrpSpPr/>
          <p:nvPr/>
        </p:nvGrpSpPr>
        <p:grpSpPr>
          <a:xfrm>
            <a:off x="16333169" y="8069439"/>
            <a:ext cx="2094695" cy="2377721"/>
            <a:chOff x="0" y="0"/>
            <a:chExt cx="551689" cy="626231"/>
          </a:xfrm>
        </p:grpSpPr>
        <p:sp>
          <p:nvSpPr>
            <p:cNvPr id="22" name="Freeform 22">
              <a:extLst>
                <a:ext uri="{FF2B5EF4-FFF2-40B4-BE49-F238E27FC236}">
                  <a16:creationId xmlns:a16="http://schemas.microsoft.com/office/drawing/2014/main" id="{4E608BFC-1C8A-9E6A-B0BD-A6A148270833}"/>
                </a:ext>
              </a:extLst>
            </p:cNvPr>
            <p:cNvSpPr/>
            <p:nvPr/>
          </p:nvSpPr>
          <p:spPr>
            <a:xfrm>
              <a:off x="0" y="0"/>
              <a:ext cx="551689" cy="626231"/>
            </a:xfrm>
            <a:custGeom>
              <a:avLst/>
              <a:gdLst/>
              <a:ahLst/>
              <a:cxnLst/>
              <a:rect l="l" t="t" r="r" b="b"/>
              <a:pathLst>
                <a:path w="551689" h="626231">
                  <a:moveTo>
                    <a:pt x="0" y="0"/>
                  </a:moveTo>
                  <a:lnTo>
                    <a:pt x="551689" y="0"/>
                  </a:lnTo>
                  <a:lnTo>
                    <a:pt x="551689" y="626231"/>
                  </a:lnTo>
                  <a:lnTo>
                    <a:pt x="0" y="626231"/>
                  </a:lnTo>
                  <a:close/>
                </a:path>
              </a:pathLst>
            </a:custGeom>
            <a:solidFill>
              <a:srgbClr val="CCCCCC"/>
            </a:solidFill>
          </p:spPr>
          <p:txBody>
            <a:bodyPr/>
            <a:lstStyle/>
            <a:p>
              <a:endParaRPr lang="pl-PL"/>
            </a:p>
          </p:txBody>
        </p:sp>
        <p:sp>
          <p:nvSpPr>
            <p:cNvPr id="23" name="TextBox 23">
              <a:extLst>
                <a:ext uri="{FF2B5EF4-FFF2-40B4-BE49-F238E27FC236}">
                  <a16:creationId xmlns:a16="http://schemas.microsoft.com/office/drawing/2014/main" id="{4EE52A48-E70C-16C1-65B8-ED2BD98B5EFD}"/>
                </a:ext>
              </a:extLst>
            </p:cNvPr>
            <p:cNvSpPr txBox="1"/>
            <p:nvPr/>
          </p:nvSpPr>
          <p:spPr>
            <a:xfrm>
              <a:off x="0" y="-19050"/>
              <a:ext cx="551689" cy="645281"/>
            </a:xfrm>
            <a:prstGeom prst="rect">
              <a:avLst/>
            </a:prstGeom>
          </p:spPr>
          <p:txBody>
            <a:bodyPr lIns="50800" tIns="50800" rIns="50800" bIns="50800" rtlCol="0" anchor="ctr"/>
            <a:lstStyle/>
            <a:p>
              <a:pPr algn="ctr">
                <a:lnSpc>
                  <a:spcPts val="2859"/>
                </a:lnSpc>
              </a:pPr>
              <a:endParaRPr/>
            </a:p>
          </p:txBody>
        </p:sp>
      </p:grpSp>
      <p:grpSp>
        <p:nvGrpSpPr>
          <p:cNvPr id="24" name="Group 24">
            <a:extLst>
              <a:ext uri="{FF2B5EF4-FFF2-40B4-BE49-F238E27FC236}">
                <a16:creationId xmlns:a16="http://schemas.microsoft.com/office/drawing/2014/main" id="{1B18D18F-FA1C-F729-7B76-34AF44C808F6}"/>
              </a:ext>
            </a:extLst>
          </p:cNvPr>
          <p:cNvGrpSpPr/>
          <p:nvPr/>
        </p:nvGrpSpPr>
        <p:grpSpPr>
          <a:xfrm>
            <a:off x="-224419" y="-1349021"/>
            <a:ext cx="2094695" cy="2377721"/>
            <a:chOff x="0" y="0"/>
            <a:chExt cx="551689" cy="626231"/>
          </a:xfrm>
        </p:grpSpPr>
        <p:sp>
          <p:nvSpPr>
            <p:cNvPr id="25" name="Freeform 25">
              <a:extLst>
                <a:ext uri="{FF2B5EF4-FFF2-40B4-BE49-F238E27FC236}">
                  <a16:creationId xmlns:a16="http://schemas.microsoft.com/office/drawing/2014/main" id="{1CE33A43-D85B-43A5-F0B6-2339C64F403B}"/>
                </a:ext>
              </a:extLst>
            </p:cNvPr>
            <p:cNvSpPr/>
            <p:nvPr/>
          </p:nvSpPr>
          <p:spPr>
            <a:xfrm>
              <a:off x="0" y="0"/>
              <a:ext cx="551689" cy="626231"/>
            </a:xfrm>
            <a:custGeom>
              <a:avLst/>
              <a:gdLst/>
              <a:ahLst/>
              <a:cxnLst/>
              <a:rect l="l" t="t" r="r" b="b"/>
              <a:pathLst>
                <a:path w="551689" h="626231">
                  <a:moveTo>
                    <a:pt x="0" y="0"/>
                  </a:moveTo>
                  <a:lnTo>
                    <a:pt x="551689" y="0"/>
                  </a:lnTo>
                  <a:lnTo>
                    <a:pt x="551689" y="626231"/>
                  </a:lnTo>
                  <a:lnTo>
                    <a:pt x="0" y="626231"/>
                  </a:lnTo>
                  <a:close/>
                </a:path>
              </a:pathLst>
            </a:custGeom>
            <a:solidFill>
              <a:srgbClr val="CCCCCC"/>
            </a:solidFill>
          </p:spPr>
          <p:txBody>
            <a:bodyPr/>
            <a:lstStyle/>
            <a:p>
              <a:endParaRPr lang="pl-PL"/>
            </a:p>
          </p:txBody>
        </p:sp>
        <p:sp>
          <p:nvSpPr>
            <p:cNvPr id="26" name="TextBox 26">
              <a:extLst>
                <a:ext uri="{FF2B5EF4-FFF2-40B4-BE49-F238E27FC236}">
                  <a16:creationId xmlns:a16="http://schemas.microsoft.com/office/drawing/2014/main" id="{29313CC2-D1D0-98FD-AF4A-AB92C8BDB4F5}"/>
                </a:ext>
              </a:extLst>
            </p:cNvPr>
            <p:cNvSpPr txBox="1"/>
            <p:nvPr/>
          </p:nvSpPr>
          <p:spPr>
            <a:xfrm>
              <a:off x="0" y="-19050"/>
              <a:ext cx="551689" cy="645281"/>
            </a:xfrm>
            <a:prstGeom prst="rect">
              <a:avLst/>
            </a:prstGeom>
          </p:spPr>
          <p:txBody>
            <a:bodyPr lIns="50800" tIns="50800" rIns="50800" bIns="50800" rtlCol="0" anchor="ctr"/>
            <a:lstStyle/>
            <a:p>
              <a:pPr algn="ctr">
                <a:lnSpc>
                  <a:spcPts val="2859"/>
                </a:lnSpc>
              </a:pPr>
              <a:endParaRPr/>
            </a:p>
          </p:txBody>
        </p:sp>
      </p:grpSp>
      <p:sp>
        <p:nvSpPr>
          <p:cNvPr id="12" name="TextBox 11">
            <a:extLst>
              <a:ext uri="{FF2B5EF4-FFF2-40B4-BE49-F238E27FC236}">
                <a16:creationId xmlns:a16="http://schemas.microsoft.com/office/drawing/2014/main" id="{DFC9ECEF-C8AE-E357-C889-AD807C9F29B1}"/>
              </a:ext>
            </a:extLst>
          </p:cNvPr>
          <p:cNvSpPr txBox="1"/>
          <p:nvPr/>
        </p:nvSpPr>
        <p:spPr>
          <a:xfrm>
            <a:off x="313721" y="2501673"/>
            <a:ext cx="14496542" cy="6602513"/>
          </a:xfrm>
          <a:prstGeom prst="rect">
            <a:avLst/>
          </a:prstGeom>
        </p:spPr>
        <p:txBody>
          <a:bodyPr wrap="square" lIns="0" tIns="0" rIns="0" bIns="0" rtlCol="0" anchor="t">
            <a:spAutoFit/>
          </a:bodyPr>
          <a:lstStyle/>
          <a:p>
            <a:pPr algn="just">
              <a:lnSpc>
                <a:spcPts val="3992"/>
              </a:lnSpc>
            </a:pPr>
            <a:r>
              <a:rPr lang="pl-PL" sz="1700" spc="283" dirty="0">
                <a:latin typeface="DM Sans"/>
              </a:rPr>
              <a:t>Podatki pośrednie to forma opodatkowania, w której ciężar ekonomiczny podatku ponosi ostateczny konsument, ale formalnie podatek odprowadza sprzedawca (producent, importer lub usługodawca). Są one wliczane w cenę towarów i usług, przez co często są niewidoczne dla konsumenta. Państwo uzyskuje w ten sposób dochody w sposób szybki i efektywny, szczególnie przy masowej konsumpcji</a:t>
            </a:r>
          </a:p>
          <a:p>
            <a:pPr algn="just">
              <a:lnSpc>
                <a:spcPts val="3992"/>
              </a:lnSpc>
            </a:pPr>
            <a:r>
              <a:rPr lang="pl-PL" sz="1700" b="1" spc="283" dirty="0">
                <a:latin typeface="DM Sans"/>
              </a:rPr>
              <a:t>Przykłady podatków pośrednich</a:t>
            </a:r>
            <a:r>
              <a:rPr lang="pl-PL" sz="1700" spc="283" dirty="0">
                <a:latin typeface="DM Sans"/>
              </a:rPr>
              <a:t>:</a:t>
            </a:r>
          </a:p>
          <a:p>
            <a:pPr marL="285750" indent="-285750" algn="just">
              <a:lnSpc>
                <a:spcPts val="3992"/>
              </a:lnSpc>
              <a:buFont typeface="Wingdings" panose="05000000000000000000" pitchFamily="2" charset="2"/>
              <a:buChar char="v"/>
            </a:pPr>
            <a:r>
              <a:rPr lang="pl-PL" sz="1700" spc="283" dirty="0">
                <a:latin typeface="DM Sans"/>
              </a:rPr>
              <a:t>VAT (podatek od wartości dodanej)</a:t>
            </a:r>
          </a:p>
          <a:p>
            <a:pPr marL="285750" indent="-285750" algn="just">
              <a:lnSpc>
                <a:spcPts val="3992"/>
              </a:lnSpc>
              <a:buFont typeface="Wingdings" panose="05000000000000000000" pitchFamily="2" charset="2"/>
              <a:buChar char="v"/>
            </a:pPr>
            <a:r>
              <a:rPr lang="pl-PL" sz="1700" spc="283" dirty="0">
                <a:latin typeface="DM Sans"/>
              </a:rPr>
              <a:t>Akcyza (na alkohol, tytoń, paliwa)</a:t>
            </a:r>
          </a:p>
          <a:p>
            <a:pPr marL="285750" indent="-285750" algn="just">
              <a:lnSpc>
                <a:spcPts val="3992"/>
              </a:lnSpc>
              <a:buFont typeface="Wingdings" panose="05000000000000000000" pitchFamily="2" charset="2"/>
              <a:buChar char="v"/>
            </a:pPr>
            <a:r>
              <a:rPr lang="pl-PL" sz="1700" spc="283" dirty="0">
                <a:latin typeface="DM Sans"/>
              </a:rPr>
              <a:t>Cło (podatek importowy) </a:t>
            </a:r>
          </a:p>
          <a:p>
            <a:pPr algn="just">
              <a:lnSpc>
                <a:spcPts val="3992"/>
              </a:lnSpc>
            </a:pPr>
            <a:r>
              <a:rPr lang="pl-PL" sz="1700" spc="283" dirty="0">
                <a:latin typeface="DM Sans"/>
              </a:rPr>
              <a:t>Jean-Baptiste Colbert, francuski minister finansów Ludwika XIV mawiał, że „Podatki pośrednie są nie tylko bardziej efektywne fiskalnie, ale także bardziej ukryte – a więc i politycznie wygodniejsze.”— Jean-Baptiste Colbert, francuski minister finansów Ludwika XIV</a:t>
            </a:r>
          </a:p>
          <a:p>
            <a:pPr algn="just">
              <a:lnSpc>
                <a:spcPts val="3992"/>
              </a:lnSpc>
            </a:pPr>
            <a:r>
              <a:rPr lang="pl-PL" sz="1700" b="1" spc="283" dirty="0">
                <a:latin typeface="DM Sans"/>
              </a:rPr>
              <a:t>Zalety i wady: </a:t>
            </a:r>
            <a:r>
              <a:rPr lang="pl-PL" sz="1700" spc="283" dirty="0">
                <a:latin typeface="DM Sans"/>
              </a:rPr>
              <a:t>✅ Efektywność poboru, stabilne wpływy do budżetu❌ Niesprawiedliwość społeczna – obciążają wszystkich jednakowo, niezależnie od dochodu (charakter regresywny)</a:t>
            </a:r>
            <a:endParaRPr lang="en-US" sz="1700" spc="283" dirty="0">
              <a:latin typeface="DM Sans"/>
            </a:endParaRPr>
          </a:p>
        </p:txBody>
      </p:sp>
    </p:spTree>
    <p:extLst>
      <p:ext uri="{BB962C8B-B14F-4D97-AF65-F5344CB8AC3E}">
        <p14:creationId xmlns:p14="http://schemas.microsoft.com/office/powerpoint/2010/main" val="2197935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A1A1A"/>
        </a:solidFill>
        <a:effectLst/>
      </p:bgPr>
    </p:bg>
    <p:spTree>
      <p:nvGrpSpPr>
        <p:cNvPr id="1" name="">
          <a:extLst>
            <a:ext uri="{FF2B5EF4-FFF2-40B4-BE49-F238E27FC236}">
              <a16:creationId xmlns:a16="http://schemas.microsoft.com/office/drawing/2014/main" id="{52665BE2-AD83-854B-6DB2-879FC90B87F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53B7FAC-7855-BAD2-D0F7-3F53272A2F62}"/>
              </a:ext>
            </a:extLst>
          </p:cNvPr>
          <p:cNvGrpSpPr/>
          <p:nvPr/>
        </p:nvGrpSpPr>
        <p:grpSpPr>
          <a:xfrm>
            <a:off x="-2770706" y="-3368517"/>
            <a:ext cx="4959890" cy="4959890"/>
            <a:chOff x="0" y="0"/>
            <a:chExt cx="812800" cy="812800"/>
          </a:xfrm>
        </p:grpSpPr>
        <p:sp>
          <p:nvSpPr>
            <p:cNvPr id="3" name="Freeform 3">
              <a:extLst>
                <a:ext uri="{FF2B5EF4-FFF2-40B4-BE49-F238E27FC236}">
                  <a16:creationId xmlns:a16="http://schemas.microsoft.com/office/drawing/2014/main" id="{F3931C80-4654-33A4-5EBC-E67CF1FB114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F4F5"/>
            </a:solidFill>
          </p:spPr>
          <p:txBody>
            <a:bodyPr/>
            <a:lstStyle/>
            <a:p>
              <a:endParaRPr lang="pl-PL"/>
            </a:p>
          </p:txBody>
        </p:sp>
        <p:sp>
          <p:nvSpPr>
            <p:cNvPr id="4" name="TextBox 4">
              <a:extLst>
                <a:ext uri="{FF2B5EF4-FFF2-40B4-BE49-F238E27FC236}">
                  <a16:creationId xmlns:a16="http://schemas.microsoft.com/office/drawing/2014/main" id="{2102E47E-5912-7C25-C655-CA0226D263FF}"/>
                </a:ext>
              </a:extLst>
            </p:cNvPr>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grpSp>
        <p:nvGrpSpPr>
          <p:cNvPr id="5" name="Group 5">
            <a:extLst>
              <a:ext uri="{FF2B5EF4-FFF2-40B4-BE49-F238E27FC236}">
                <a16:creationId xmlns:a16="http://schemas.microsoft.com/office/drawing/2014/main" id="{1C14FAF2-B2B2-AEF1-6169-02EBD18F4B19}"/>
              </a:ext>
            </a:extLst>
          </p:cNvPr>
          <p:cNvGrpSpPr/>
          <p:nvPr/>
        </p:nvGrpSpPr>
        <p:grpSpPr>
          <a:xfrm>
            <a:off x="10031777" y="1773767"/>
            <a:ext cx="11982982" cy="11686193"/>
            <a:chOff x="-21583" y="-70076"/>
            <a:chExt cx="812800" cy="812800"/>
          </a:xfrm>
        </p:grpSpPr>
        <p:sp>
          <p:nvSpPr>
            <p:cNvPr id="6" name="Freeform 6">
              <a:extLst>
                <a:ext uri="{FF2B5EF4-FFF2-40B4-BE49-F238E27FC236}">
                  <a16:creationId xmlns:a16="http://schemas.microsoft.com/office/drawing/2014/main" id="{FECC4A9C-3348-F057-C18E-EDB825088B6B}"/>
                </a:ext>
              </a:extLst>
            </p:cNvPr>
            <p:cNvSpPr/>
            <p:nvPr/>
          </p:nvSpPr>
          <p:spPr>
            <a:xfrm>
              <a:off x="-21583" y="-70076"/>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F4F5"/>
            </a:solidFill>
          </p:spPr>
          <p:txBody>
            <a:bodyPr/>
            <a:lstStyle/>
            <a:p>
              <a:endParaRPr lang="pl-PL"/>
            </a:p>
          </p:txBody>
        </p:sp>
        <p:sp>
          <p:nvSpPr>
            <p:cNvPr id="7" name="TextBox 7">
              <a:extLst>
                <a:ext uri="{FF2B5EF4-FFF2-40B4-BE49-F238E27FC236}">
                  <a16:creationId xmlns:a16="http://schemas.microsoft.com/office/drawing/2014/main" id="{96E047F9-60CF-7275-3D67-98FFDD26ACC0}"/>
                </a:ext>
              </a:extLst>
            </p:cNvPr>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8" name="Freeform 8">
            <a:extLst>
              <a:ext uri="{FF2B5EF4-FFF2-40B4-BE49-F238E27FC236}">
                <a16:creationId xmlns:a16="http://schemas.microsoft.com/office/drawing/2014/main" id="{9C069E67-19A5-7A35-B4AB-EF2A2AE163B5}"/>
              </a:ext>
            </a:extLst>
          </p:cNvPr>
          <p:cNvSpPr/>
          <p:nvPr/>
        </p:nvSpPr>
        <p:spPr>
          <a:xfrm>
            <a:off x="-6345956" y="-6056088"/>
            <a:ext cx="12110389" cy="12426705"/>
          </a:xfrm>
          <a:custGeom>
            <a:avLst/>
            <a:gdLst/>
            <a:ahLst/>
            <a:cxnLst/>
            <a:rect l="l" t="t" r="r" b="b"/>
            <a:pathLst>
              <a:path w="12110389" h="12426705">
                <a:moveTo>
                  <a:pt x="0" y="0"/>
                </a:moveTo>
                <a:lnTo>
                  <a:pt x="12110389" y="0"/>
                </a:lnTo>
                <a:lnTo>
                  <a:pt x="12110389" y="12426706"/>
                </a:lnTo>
                <a:lnTo>
                  <a:pt x="0" y="124267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l-PL"/>
          </a:p>
        </p:txBody>
      </p:sp>
      <p:sp>
        <p:nvSpPr>
          <p:cNvPr id="9" name="Freeform 9">
            <a:extLst>
              <a:ext uri="{FF2B5EF4-FFF2-40B4-BE49-F238E27FC236}">
                <a16:creationId xmlns:a16="http://schemas.microsoft.com/office/drawing/2014/main" id="{333C7967-FB96-0F08-FA45-00E9DE9D2D93}"/>
              </a:ext>
            </a:extLst>
          </p:cNvPr>
          <p:cNvSpPr/>
          <p:nvPr/>
        </p:nvSpPr>
        <p:spPr>
          <a:xfrm rot="-3986589">
            <a:off x="5084777" y="6259532"/>
            <a:ext cx="9894000" cy="10152425"/>
          </a:xfrm>
          <a:custGeom>
            <a:avLst/>
            <a:gdLst/>
            <a:ahLst/>
            <a:cxnLst/>
            <a:rect l="l" t="t" r="r" b="b"/>
            <a:pathLst>
              <a:path w="9894000" h="10152425">
                <a:moveTo>
                  <a:pt x="0" y="0"/>
                </a:moveTo>
                <a:lnTo>
                  <a:pt x="9894000" y="0"/>
                </a:lnTo>
                <a:lnTo>
                  <a:pt x="9894000" y="10152425"/>
                </a:lnTo>
                <a:lnTo>
                  <a:pt x="0" y="101524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l-PL"/>
          </a:p>
        </p:txBody>
      </p:sp>
      <p:sp>
        <p:nvSpPr>
          <p:cNvPr id="10" name="TextBox 10">
            <a:extLst>
              <a:ext uri="{FF2B5EF4-FFF2-40B4-BE49-F238E27FC236}">
                <a16:creationId xmlns:a16="http://schemas.microsoft.com/office/drawing/2014/main" id="{B3157C5C-6EDE-31C5-DA96-C57BEA815C7B}"/>
              </a:ext>
            </a:extLst>
          </p:cNvPr>
          <p:cNvSpPr txBox="1"/>
          <p:nvPr/>
        </p:nvSpPr>
        <p:spPr>
          <a:xfrm>
            <a:off x="3401483" y="1779393"/>
            <a:ext cx="7942168" cy="2782749"/>
          </a:xfrm>
          <a:prstGeom prst="rect">
            <a:avLst/>
          </a:prstGeom>
        </p:spPr>
        <p:txBody>
          <a:bodyPr lIns="0" tIns="0" rIns="0" bIns="0" rtlCol="0" anchor="t">
            <a:spAutoFit/>
          </a:bodyPr>
          <a:lstStyle/>
          <a:p>
            <a:pPr>
              <a:lnSpc>
                <a:spcPts val="11349"/>
              </a:lnSpc>
            </a:pPr>
            <a:r>
              <a:rPr lang="pl-PL" sz="8224" spc="806" dirty="0">
                <a:solidFill>
                  <a:srgbClr val="FFFFFF"/>
                </a:solidFill>
                <a:latin typeface="Oswald Bold"/>
              </a:rPr>
              <a:t>PODATKI </a:t>
            </a:r>
          </a:p>
          <a:p>
            <a:pPr>
              <a:lnSpc>
                <a:spcPts val="11349"/>
              </a:lnSpc>
            </a:pPr>
            <a:r>
              <a:rPr lang="pl-PL" sz="8224" spc="806" dirty="0">
                <a:solidFill>
                  <a:srgbClr val="FFFFFF"/>
                </a:solidFill>
                <a:latin typeface="Oswald Bold"/>
              </a:rPr>
              <a:t>BEZPOŚREDNIE</a:t>
            </a:r>
            <a:endParaRPr lang="en-US" sz="8224" spc="806" dirty="0">
              <a:solidFill>
                <a:srgbClr val="FFFFFF"/>
              </a:solidFill>
              <a:latin typeface="Oswald Bold"/>
            </a:endParaRPr>
          </a:p>
        </p:txBody>
      </p:sp>
      <p:sp>
        <p:nvSpPr>
          <p:cNvPr id="11" name="TextBox 11">
            <a:extLst>
              <a:ext uri="{FF2B5EF4-FFF2-40B4-BE49-F238E27FC236}">
                <a16:creationId xmlns:a16="http://schemas.microsoft.com/office/drawing/2014/main" id="{9C3CB8EB-9DBF-87DE-CE1B-5BE4E8819A4F}"/>
              </a:ext>
            </a:extLst>
          </p:cNvPr>
          <p:cNvSpPr txBox="1"/>
          <p:nvPr/>
        </p:nvSpPr>
        <p:spPr>
          <a:xfrm>
            <a:off x="776017" y="5143500"/>
            <a:ext cx="7033498" cy="3055516"/>
          </a:xfrm>
          <a:prstGeom prst="rect">
            <a:avLst/>
          </a:prstGeom>
        </p:spPr>
        <p:txBody>
          <a:bodyPr wrap="square" lIns="0" tIns="0" rIns="0" bIns="0" rtlCol="0" anchor="t">
            <a:spAutoFit/>
          </a:bodyPr>
          <a:lstStyle/>
          <a:p>
            <a:pPr algn="ctr">
              <a:lnSpc>
                <a:spcPts val="3992"/>
              </a:lnSpc>
            </a:pPr>
            <a:r>
              <a:rPr lang="pl-PL" sz="2893" spc="283" dirty="0">
                <a:solidFill>
                  <a:srgbClr val="F5FFF5"/>
                </a:solidFill>
                <a:latin typeface="DM Sans"/>
              </a:rPr>
              <a:t>To podatki nakładane bezpośrednio na dochód, majątek lub działalność osoby fizycznej lub prawnej. Płaci je osoba lub firma, której ten podatek dotyczy – bez pośrednictwa w cenie towaru.</a:t>
            </a:r>
            <a:endParaRPr lang="en-US" sz="2893" spc="283" dirty="0">
              <a:solidFill>
                <a:srgbClr val="F5FFF5"/>
              </a:solidFill>
              <a:latin typeface="DM Sans"/>
            </a:endParaRPr>
          </a:p>
        </p:txBody>
      </p:sp>
      <p:sp>
        <p:nvSpPr>
          <p:cNvPr id="12" name="TextBox 12">
            <a:extLst>
              <a:ext uri="{FF2B5EF4-FFF2-40B4-BE49-F238E27FC236}">
                <a16:creationId xmlns:a16="http://schemas.microsoft.com/office/drawing/2014/main" id="{6C9C219B-9544-0AE4-F2AA-672ED3653D82}"/>
              </a:ext>
            </a:extLst>
          </p:cNvPr>
          <p:cNvSpPr txBox="1"/>
          <p:nvPr/>
        </p:nvSpPr>
        <p:spPr>
          <a:xfrm>
            <a:off x="10349972" y="5355147"/>
            <a:ext cx="8152477" cy="1538883"/>
          </a:xfrm>
          <a:prstGeom prst="rect">
            <a:avLst/>
          </a:prstGeom>
        </p:spPr>
        <p:txBody>
          <a:bodyPr wrap="square" lIns="0" tIns="0" rIns="0" bIns="0" rtlCol="0" anchor="t">
            <a:spAutoFit/>
          </a:bodyPr>
          <a:lstStyle/>
          <a:p>
            <a:pPr marL="0" lvl="0" indent="0" algn="ctr">
              <a:spcBef>
                <a:spcPct val="0"/>
              </a:spcBef>
            </a:pPr>
            <a:r>
              <a:rPr lang="pl-PL" sz="10000" dirty="0">
                <a:solidFill>
                  <a:srgbClr val="231F20"/>
                </a:solidFill>
                <a:latin typeface="Oswald Bold"/>
              </a:rPr>
              <a:t>definicja</a:t>
            </a:r>
            <a:endParaRPr lang="en-US" sz="10000" dirty="0">
              <a:solidFill>
                <a:srgbClr val="231F20"/>
              </a:solidFill>
              <a:latin typeface="Oswald Bold"/>
            </a:endParaRPr>
          </a:p>
        </p:txBody>
      </p:sp>
      <p:pic>
        <p:nvPicPr>
          <p:cNvPr id="14" name="Obraz 13">
            <a:extLst>
              <a:ext uri="{FF2B5EF4-FFF2-40B4-BE49-F238E27FC236}">
                <a16:creationId xmlns:a16="http://schemas.microsoft.com/office/drawing/2014/main" id="{452DA76F-0B4A-5ECA-6410-52FD1DB8568F}"/>
              </a:ext>
            </a:extLst>
          </p:cNvPr>
          <p:cNvPicPr>
            <a:picLocks noChangeAspect="1"/>
          </p:cNvPicPr>
          <p:nvPr/>
        </p:nvPicPr>
        <p:blipFill>
          <a:blip r:embed="rId4"/>
          <a:stretch>
            <a:fillRect/>
          </a:stretch>
        </p:blipFill>
        <p:spPr>
          <a:xfrm>
            <a:off x="1904372" y="4418013"/>
            <a:ext cx="14479255" cy="1450974"/>
          </a:xfrm>
          <a:prstGeom prst="rect">
            <a:avLst/>
          </a:prstGeom>
        </p:spPr>
      </p:pic>
      <p:sp>
        <p:nvSpPr>
          <p:cNvPr id="15" name="pole tekstowe 14">
            <a:extLst>
              <a:ext uri="{FF2B5EF4-FFF2-40B4-BE49-F238E27FC236}">
                <a16:creationId xmlns:a16="http://schemas.microsoft.com/office/drawing/2014/main" id="{02C69EB8-5C93-77C7-9163-3FB7F30DA473}"/>
              </a:ext>
            </a:extLst>
          </p:cNvPr>
          <p:cNvSpPr txBox="1"/>
          <p:nvPr/>
        </p:nvSpPr>
        <p:spPr>
          <a:xfrm>
            <a:off x="9601200" y="-28915"/>
            <a:ext cx="14338090" cy="1269194"/>
          </a:xfrm>
          <a:prstGeom prst="rect">
            <a:avLst/>
          </a:prstGeom>
          <a:noFill/>
        </p:spPr>
        <p:txBody>
          <a:bodyPr wrap="square">
            <a:spAutoFit/>
          </a:bodyPr>
          <a:lstStyle/>
          <a:p>
            <a:pPr>
              <a:lnSpc>
                <a:spcPts val="11349"/>
              </a:lnSpc>
            </a:pPr>
            <a:r>
              <a:rPr lang="pl-PL" sz="3000" spc="806" dirty="0">
                <a:solidFill>
                  <a:srgbClr val="FFFFFF"/>
                </a:solidFill>
                <a:latin typeface="Oswald Bold"/>
              </a:rPr>
              <a:t>SLAJD 10</a:t>
            </a:r>
            <a:r>
              <a:rPr lang="pl-PL" sz="1800" spc="806" dirty="0">
                <a:solidFill>
                  <a:srgbClr val="FFFFFF"/>
                </a:solidFill>
                <a:latin typeface="Oswald Bold"/>
              </a:rPr>
              <a:t> </a:t>
            </a:r>
          </a:p>
        </p:txBody>
      </p:sp>
    </p:spTree>
    <p:extLst>
      <p:ext uri="{BB962C8B-B14F-4D97-AF65-F5344CB8AC3E}">
        <p14:creationId xmlns:p14="http://schemas.microsoft.com/office/powerpoint/2010/main" val="1550721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
          <a:extLst>
            <a:ext uri="{FF2B5EF4-FFF2-40B4-BE49-F238E27FC236}">
              <a16:creationId xmlns:a16="http://schemas.microsoft.com/office/drawing/2014/main" id="{26936304-BD13-EC41-73FB-867422276DED}"/>
            </a:ext>
          </a:extLst>
        </p:cNvPr>
        <p:cNvGrpSpPr/>
        <p:nvPr/>
      </p:nvGrpSpPr>
      <p:grpSpPr>
        <a:xfrm>
          <a:off x="0" y="0"/>
          <a:ext cx="0" cy="0"/>
          <a:chOff x="0" y="0"/>
          <a:chExt cx="0" cy="0"/>
        </a:xfrm>
      </p:grpSpPr>
      <p:sp>
        <p:nvSpPr>
          <p:cNvPr id="19" name="Freeform 19">
            <a:extLst>
              <a:ext uri="{FF2B5EF4-FFF2-40B4-BE49-F238E27FC236}">
                <a16:creationId xmlns:a16="http://schemas.microsoft.com/office/drawing/2014/main" id="{F7EBAD61-B648-1C41-CB08-12E72740FDB8}"/>
              </a:ext>
            </a:extLst>
          </p:cNvPr>
          <p:cNvSpPr/>
          <p:nvPr/>
        </p:nvSpPr>
        <p:spPr>
          <a:xfrm rot="887923">
            <a:off x="14911573" y="5159961"/>
            <a:ext cx="7032580" cy="7216267"/>
          </a:xfrm>
          <a:custGeom>
            <a:avLst/>
            <a:gdLst/>
            <a:ahLst/>
            <a:cxnLst/>
            <a:rect l="l" t="t" r="r" b="b"/>
            <a:pathLst>
              <a:path w="7032580" h="7216267">
                <a:moveTo>
                  <a:pt x="0" y="0"/>
                </a:moveTo>
                <a:lnTo>
                  <a:pt x="7032580" y="0"/>
                </a:lnTo>
                <a:lnTo>
                  <a:pt x="7032580" y="7216267"/>
                </a:lnTo>
                <a:lnTo>
                  <a:pt x="0" y="72162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l-PL"/>
          </a:p>
        </p:txBody>
      </p:sp>
      <p:sp>
        <p:nvSpPr>
          <p:cNvPr id="20" name="TextBox 20">
            <a:extLst>
              <a:ext uri="{FF2B5EF4-FFF2-40B4-BE49-F238E27FC236}">
                <a16:creationId xmlns:a16="http://schemas.microsoft.com/office/drawing/2014/main" id="{604D4846-A251-8824-BB65-9A4C60F04D6C}"/>
              </a:ext>
            </a:extLst>
          </p:cNvPr>
          <p:cNvSpPr txBox="1"/>
          <p:nvPr/>
        </p:nvSpPr>
        <p:spPr>
          <a:xfrm>
            <a:off x="373170" y="776231"/>
            <a:ext cx="16162230" cy="1400383"/>
          </a:xfrm>
          <a:prstGeom prst="rect">
            <a:avLst/>
          </a:prstGeom>
        </p:spPr>
        <p:txBody>
          <a:bodyPr wrap="square" lIns="0" tIns="0" rIns="0" bIns="0" rtlCol="0" anchor="t">
            <a:spAutoFit/>
          </a:bodyPr>
          <a:lstStyle/>
          <a:p>
            <a:pPr marL="0" lvl="0" indent="0">
              <a:lnSpc>
                <a:spcPts val="13015"/>
              </a:lnSpc>
              <a:spcBef>
                <a:spcPct val="0"/>
              </a:spcBef>
            </a:pPr>
            <a:r>
              <a:rPr lang="pl-PL" sz="5000" u="none" spc="924" dirty="0">
                <a:solidFill>
                  <a:srgbClr val="231F20"/>
                </a:solidFill>
                <a:latin typeface="Oswald Bold"/>
              </a:rPr>
              <a:t>Przykłady i cechy podatków pośrednich</a:t>
            </a:r>
            <a:endParaRPr lang="en-US" sz="5000" u="none" spc="924" dirty="0">
              <a:solidFill>
                <a:srgbClr val="231F20"/>
              </a:solidFill>
              <a:latin typeface="Oswald Bold"/>
            </a:endParaRPr>
          </a:p>
        </p:txBody>
      </p:sp>
      <p:grpSp>
        <p:nvGrpSpPr>
          <p:cNvPr id="24" name="Group 24">
            <a:extLst>
              <a:ext uri="{FF2B5EF4-FFF2-40B4-BE49-F238E27FC236}">
                <a16:creationId xmlns:a16="http://schemas.microsoft.com/office/drawing/2014/main" id="{112106AC-6D9A-B92B-22DE-3E4AFB968636}"/>
              </a:ext>
            </a:extLst>
          </p:cNvPr>
          <p:cNvGrpSpPr/>
          <p:nvPr/>
        </p:nvGrpSpPr>
        <p:grpSpPr>
          <a:xfrm>
            <a:off x="-224419" y="-1349021"/>
            <a:ext cx="2094695" cy="2377721"/>
            <a:chOff x="0" y="0"/>
            <a:chExt cx="551689" cy="626231"/>
          </a:xfrm>
        </p:grpSpPr>
        <p:sp>
          <p:nvSpPr>
            <p:cNvPr id="25" name="Freeform 25">
              <a:extLst>
                <a:ext uri="{FF2B5EF4-FFF2-40B4-BE49-F238E27FC236}">
                  <a16:creationId xmlns:a16="http://schemas.microsoft.com/office/drawing/2014/main" id="{C31587D1-AFC8-287E-AF86-9F08C3777B54}"/>
                </a:ext>
              </a:extLst>
            </p:cNvPr>
            <p:cNvSpPr/>
            <p:nvPr/>
          </p:nvSpPr>
          <p:spPr>
            <a:xfrm>
              <a:off x="0" y="0"/>
              <a:ext cx="551689" cy="626231"/>
            </a:xfrm>
            <a:custGeom>
              <a:avLst/>
              <a:gdLst/>
              <a:ahLst/>
              <a:cxnLst/>
              <a:rect l="l" t="t" r="r" b="b"/>
              <a:pathLst>
                <a:path w="551689" h="626231">
                  <a:moveTo>
                    <a:pt x="0" y="0"/>
                  </a:moveTo>
                  <a:lnTo>
                    <a:pt x="551689" y="0"/>
                  </a:lnTo>
                  <a:lnTo>
                    <a:pt x="551689" y="626231"/>
                  </a:lnTo>
                  <a:lnTo>
                    <a:pt x="0" y="626231"/>
                  </a:lnTo>
                  <a:close/>
                </a:path>
              </a:pathLst>
            </a:custGeom>
            <a:solidFill>
              <a:srgbClr val="CCCCCC"/>
            </a:solidFill>
          </p:spPr>
          <p:txBody>
            <a:bodyPr/>
            <a:lstStyle/>
            <a:p>
              <a:endParaRPr lang="pl-PL"/>
            </a:p>
          </p:txBody>
        </p:sp>
        <p:sp>
          <p:nvSpPr>
            <p:cNvPr id="26" name="TextBox 26">
              <a:extLst>
                <a:ext uri="{FF2B5EF4-FFF2-40B4-BE49-F238E27FC236}">
                  <a16:creationId xmlns:a16="http://schemas.microsoft.com/office/drawing/2014/main" id="{5C9C6234-217A-8542-534A-6A0C5C6DF164}"/>
                </a:ext>
              </a:extLst>
            </p:cNvPr>
            <p:cNvSpPr txBox="1"/>
            <p:nvPr/>
          </p:nvSpPr>
          <p:spPr>
            <a:xfrm>
              <a:off x="0" y="-19050"/>
              <a:ext cx="551689" cy="645281"/>
            </a:xfrm>
            <a:prstGeom prst="rect">
              <a:avLst/>
            </a:prstGeom>
          </p:spPr>
          <p:txBody>
            <a:bodyPr lIns="50800" tIns="50800" rIns="50800" bIns="50800" rtlCol="0" anchor="ctr"/>
            <a:lstStyle/>
            <a:p>
              <a:pPr algn="ctr">
                <a:lnSpc>
                  <a:spcPts val="2859"/>
                </a:lnSpc>
              </a:pPr>
              <a:endParaRPr/>
            </a:p>
          </p:txBody>
        </p:sp>
      </p:grpSp>
      <p:sp>
        <p:nvSpPr>
          <p:cNvPr id="12" name="TextBox 11">
            <a:extLst>
              <a:ext uri="{FF2B5EF4-FFF2-40B4-BE49-F238E27FC236}">
                <a16:creationId xmlns:a16="http://schemas.microsoft.com/office/drawing/2014/main" id="{25D4CB51-0399-982F-79DC-C30A931B1E13}"/>
              </a:ext>
            </a:extLst>
          </p:cNvPr>
          <p:cNvSpPr txBox="1"/>
          <p:nvPr/>
        </p:nvSpPr>
        <p:spPr>
          <a:xfrm>
            <a:off x="8466777" y="2476500"/>
            <a:ext cx="8933942" cy="3524747"/>
          </a:xfrm>
          <a:prstGeom prst="rect">
            <a:avLst/>
          </a:prstGeom>
        </p:spPr>
        <p:txBody>
          <a:bodyPr wrap="square" lIns="0" tIns="0" rIns="0" bIns="0" rtlCol="0" anchor="t">
            <a:spAutoFit/>
          </a:bodyPr>
          <a:lstStyle/>
          <a:p>
            <a:pPr>
              <a:lnSpc>
                <a:spcPts val="3992"/>
              </a:lnSpc>
            </a:pPr>
            <a:r>
              <a:rPr lang="pl-PL" sz="1700" spc="283" dirty="0">
                <a:latin typeface="DM Sans"/>
              </a:rPr>
              <a:t>📌 Przykłady: PIT (podatek dochodowy od osób fizycznych), CIT (od osób prawnych), podatek od nieruchomości.</a:t>
            </a:r>
          </a:p>
          <a:p>
            <a:pPr>
              <a:lnSpc>
                <a:spcPts val="3992"/>
              </a:lnSpc>
            </a:pPr>
            <a:r>
              <a:rPr lang="pl-PL" sz="1700" spc="283" dirty="0">
                <a:latin typeface="DM Sans"/>
              </a:rPr>
              <a:t>✔️ Cechy:</a:t>
            </a:r>
          </a:p>
          <a:p>
            <a:pPr marL="285750" indent="-285750">
              <a:lnSpc>
                <a:spcPts val="3992"/>
              </a:lnSpc>
              <a:buFont typeface="Courier New" panose="02070309020205020404" pitchFamily="49" charset="0"/>
              <a:buChar char="o"/>
            </a:pPr>
            <a:r>
              <a:rPr lang="pl-PL" sz="1700" spc="283" dirty="0">
                <a:latin typeface="DM Sans"/>
              </a:rPr>
              <a:t>Widoczne i osobiste</a:t>
            </a:r>
          </a:p>
          <a:p>
            <a:pPr marL="285750" indent="-285750">
              <a:lnSpc>
                <a:spcPts val="3992"/>
              </a:lnSpc>
              <a:buFont typeface="Courier New" panose="02070309020205020404" pitchFamily="49" charset="0"/>
              <a:buChar char="o"/>
            </a:pPr>
            <a:r>
              <a:rPr lang="pl-PL" sz="1700" spc="283" dirty="0">
                <a:latin typeface="DM Sans"/>
              </a:rPr>
              <a:t>Zależne od dochodów lub majątku</a:t>
            </a:r>
          </a:p>
          <a:p>
            <a:pPr marL="285750" indent="-285750">
              <a:lnSpc>
                <a:spcPts val="3992"/>
              </a:lnSpc>
              <a:buFont typeface="Courier New" panose="02070309020205020404" pitchFamily="49" charset="0"/>
              <a:buChar char="o"/>
            </a:pPr>
            <a:r>
              <a:rPr lang="pl-PL" sz="1700" spc="283" dirty="0">
                <a:latin typeface="DM Sans"/>
              </a:rPr>
              <a:t>Często mają charakter progresywny (im więcej zarabiasz, tym wyższy podatek)</a:t>
            </a:r>
          </a:p>
        </p:txBody>
      </p:sp>
      <p:pic>
        <p:nvPicPr>
          <p:cNvPr id="4" name="Obraz 3">
            <a:extLst>
              <a:ext uri="{FF2B5EF4-FFF2-40B4-BE49-F238E27FC236}">
                <a16:creationId xmlns:a16="http://schemas.microsoft.com/office/drawing/2014/main" id="{82294AD6-3F91-85F7-1781-B95B555F8B5D}"/>
              </a:ext>
            </a:extLst>
          </p:cNvPr>
          <p:cNvPicPr>
            <a:picLocks noChangeAspect="1"/>
          </p:cNvPicPr>
          <p:nvPr/>
        </p:nvPicPr>
        <p:blipFill>
          <a:blip r:embed="rId4"/>
          <a:stretch>
            <a:fillRect/>
          </a:stretch>
        </p:blipFill>
        <p:spPr>
          <a:xfrm>
            <a:off x="533400" y="4975326"/>
            <a:ext cx="7529872" cy="3368261"/>
          </a:xfrm>
          <a:prstGeom prst="rect">
            <a:avLst/>
          </a:prstGeom>
        </p:spPr>
      </p:pic>
      <p:sp>
        <p:nvSpPr>
          <p:cNvPr id="5" name="pole tekstowe 4">
            <a:extLst>
              <a:ext uri="{FF2B5EF4-FFF2-40B4-BE49-F238E27FC236}">
                <a16:creationId xmlns:a16="http://schemas.microsoft.com/office/drawing/2014/main" id="{755EA7D3-AB27-3C30-0E20-1A2BB05A8595}"/>
              </a:ext>
            </a:extLst>
          </p:cNvPr>
          <p:cNvSpPr txBox="1"/>
          <p:nvPr/>
        </p:nvSpPr>
        <p:spPr>
          <a:xfrm>
            <a:off x="13716000" y="0"/>
            <a:ext cx="14338090" cy="1269194"/>
          </a:xfrm>
          <a:prstGeom prst="rect">
            <a:avLst/>
          </a:prstGeom>
          <a:noFill/>
        </p:spPr>
        <p:txBody>
          <a:bodyPr wrap="square">
            <a:spAutoFit/>
          </a:bodyPr>
          <a:lstStyle/>
          <a:p>
            <a:pPr>
              <a:lnSpc>
                <a:spcPts val="11349"/>
              </a:lnSpc>
            </a:pPr>
            <a:r>
              <a:rPr lang="pl-PL" sz="3000" spc="806" dirty="0">
                <a:latin typeface="Oswald Bold"/>
              </a:rPr>
              <a:t>SLAJD 11</a:t>
            </a:r>
            <a:r>
              <a:rPr lang="pl-PL" sz="1800" spc="806" dirty="0">
                <a:latin typeface="Oswald Bold"/>
              </a:rPr>
              <a:t> </a:t>
            </a:r>
          </a:p>
        </p:txBody>
      </p:sp>
    </p:spTree>
    <p:extLst>
      <p:ext uri="{BB962C8B-B14F-4D97-AF65-F5344CB8AC3E}">
        <p14:creationId xmlns:p14="http://schemas.microsoft.com/office/powerpoint/2010/main" val="7253036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
          <a:extLst>
            <a:ext uri="{FF2B5EF4-FFF2-40B4-BE49-F238E27FC236}">
              <a16:creationId xmlns:a16="http://schemas.microsoft.com/office/drawing/2014/main" id="{F0396AEF-B835-6791-B3D7-5CDCF2E1C5FA}"/>
            </a:ext>
          </a:extLst>
        </p:cNvPr>
        <p:cNvGrpSpPr/>
        <p:nvPr/>
      </p:nvGrpSpPr>
      <p:grpSpPr>
        <a:xfrm>
          <a:off x="0" y="0"/>
          <a:ext cx="0" cy="0"/>
          <a:chOff x="0" y="0"/>
          <a:chExt cx="0" cy="0"/>
        </a:xfrm>
      </p:grpSpPr>
      <p:sp>
        <p:nvSpPr>
          <p:cNvPr id="19" name="Freeform 19">
            <a:extLst>
              <a:ext uri="{FF2B5EF4-FFF2-40B4-BE49-F238E27FC236}">
                <a16:creationId xmlns:a16="http://schemas.microsoft.com/office/drawing/2014/main" id="{865F8B33-C6D2-0EC5-8E7C-2E0F6072115A}"/>
              </a:ext>
            </a:extLst>
          </p:cNvPr>
          <p:cNvSpPr/>
          <p:nvPr/>
        </p:nvSpPr>
        <p:spPr>
          <a:xfrm rot="887923">
            <a:off x="13578382" y="-4328600"/>
            <a:ext cx="7032580" cy="7216267"/>
          </a:xfrm>
          <a:custGeom>
            <a:avLst/>
            <a:gdLst/>
            <a:ahLst/>
            <a:cxnLst/>
            <a:rect l="l" t="t" r="r" b="b"/>
            <a:pathLst>
              <a:path w="7032580" h="7216267">
                <a:moveTo>
                  <a:pt x="0" y="0"/>
                </a:moveTo>
                <a:lnTo>
                  <a:pt x="7032580" y="0"/>
                </a:lnTo>
                <a:lnTo>
                  <a:pt x="7032580" y="7216267"/>
                </a:lnTo>
                <a:lnTo>
                  <a:pt x="0" y="72162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l-PL"/>
          </a:p>
        </p:txBody>
      </p:sp>
      <p:sp>
        <p:nvSpPr>
          <p:cNvPr id="20" name="TextBox 20">
            <a:extLst>
              <a:ext uri="{FF2B5EF4-FFF2-40B4-BE49-F238E27FC236}">
                <a16:creationId xmlns:a16="http://schemas.microsoft.com/office/drawing/2014/main" id="{6BC85B81-1946-1752-076D-0BEE4279982F}"/>
              </a:ext>
            </a:extLst>
          </p:cNvPr>
          <p:cNvSpPr txBox="1"/>
          <p:nvPr/>
        </p:nvSpPr>
        <p:spPr>
          <a:xfrm>
            <a:off x="285146" y="1248002"/>
            <a:ext cx="14802454" cy="923330"/>
          </a:xfrm>
          <a:prstGeom prst="rect">
            <a:avLst/>
          </a:prstGeom>
        </p:spPr>
        <p:txBody>
          <a:bodyPr wrap="square" lIns="0" tIns="0" rIns="0" bIns="0" rtlCol="0" anchor="t">
            <a:spAutoFit/>
          </a:bodyPr>
          <a:lstStyle/>
          <a:p>
            <a:pPr marL="0" lvl="0" indent="0">
              <a:spcBef>
                <a:spcPct val="0"/>
              </a:spcBef>
            </a:pPr>
            <a:r>
              <a:rPr lang="pl-PL" sz="3000" u="none" spc="924" dirty="0">
                <a:solidFill>
                  <a:srgbClr val="231F20"/>
                </a:solidFill>
                <a:latin typeface="Oswald Bold"/>
              </a:rPr>
              <a:t>Podatki </a:t>
            </a:r>
            <a:r>
              <a:rPr lang="pl-PL" sz="3000" spc="924" dirty="0">
                <a:solidFill>
                  <a:srgbClr val="231F20"/>
                </a:solidFill>
                <a:latin typeface="Oswald Bold"/>
              </a:rPr>
              <a:t>bez</a:t>
            </a:r>
            <a:r>
              <a:rPr lang="pl-PL" sz="3000" u="none" spc="924" dirty="0">
                <a:solidFill>
                  <a:srgbClr val="231F20"/>
                </a:solidFill>
                <a:latin typeface="Oswald Bold"/>
              </a:rPr>
              <a:t>pośrednie</a:t>
            </a:r>
          </a:p>
          <a:p>
            <a:pPr marL="0" lvl="0" indent="0">
              <a:spcBef>
                <a:spcPct val="0"/>
              </a:spcBef>
            </a:pPr>
            <a:r>
              <a:rPr lang="pl-PL" sz="3000" spc="924" dirty="0">
                <a:solidFill>
                  <a:srgbClr val="231F20"/>
                </a:solidFill>
                <a:latin typeface="Oswald Bold"/>
              </a:rPr>
              <a:t>Materiał uzupełniający dla nauczyciela-slajdy 10-11</a:t>
            </a:r>
            <a:endParaRPr lang="en-US" sz="3000" u="none" spc="924" dirty="0">
              <a:solidFill>
                <a:srgbClr val="231F20"/>
              </a:solidFill>
              <a:latin typeface="Oswald Bold"/>
            </a:endParaRPr>
          </a:p>
        </p:txBody>
      </p:sp>
      <p:grpSp>
        <p:nvGrpSpPr>
          <p:cNvPr id="21" name="Group 21">
            <a:extLst>
              <a:ext uri="{FF2B5EF4-FFF2-40B4-BE49-F238E27FC236}">
                <a16:creationId xmlns:a16="http://schemas.microsoft.com/office/drawing/2014/main" id="{D5B336E7-B060-1FCD-F89B-8F9C2CC68141}"/>
              </a:ext>
            </a:extLst>
          </p:cNvPr>
          <p:cNvGrpSpPr/>
          <p:nvPr/>
        </p:nvGrpSpPr>
        <p:grpSpPr>
          <a:xfrm>
            <a:off x="16333169" y="8069439"/>
            <a:ext cx="2094695" cy="2377721"/>
            <a:chOff x="0" y="0"/>
            <a:chExt cx="551689" cy="626231"/>
          </a:xfrm>
        </p:grpSpPr>
        <p:sp>
          <p:nvSpPr>
            <p:cNvPr id="22" name="Freeform 22">
              <a:extLst>
                <a:ext uri="{FF2B5EF4-FFF2-40B4-BE49-F238E27FC236}">
                  <a16:creationId xmlns:a16="http://schemas.microsoft.com/office/drawing/2014/main" id="{EC52D212-DD88-7956-C321-9AAD7ACEBCF6}"/>
                </a:ext>
              </a:extLst>
            </p:cNvPr>
            <p:cNvSpPr/>
            <p:nvPr/>
          </p:nvSpPr>
          <p:spPr>
            <a:xfrm>
              <a:off x="0" y="0"/>
              <a:ext cx="551689" cy="626231"/>
            </a:xfrm>
            <a:custGeom>
              <a:avLst/>
              <a:gdLst/>
              <a:ahLst/>
              <a:cxnLst/>
              <a:rect l="l" t="t" r="r" b="b"/>
              <a:pathLst>
                <a:path w="551689" h="626231">
                  <a:moveTo>
                    <a:pt x="0" y="0"/>
                  </a:moveTo>
                  <a:lnTo>
                    <a:pt x="551689" y="0"/>
                  </a:lnTo>
                  <a:lnTo>
                    <a:pt x="551689" y="626231"/>
                  </a:lnTo>
                  <a:lnTo>
                    <a:pt x="0" y="626231"/>
                  </a:lnTo>
                  <a:close/>
                </a:path>
              </a:pathLst>
            </a:custGeom>
            <a:solidFill>
              <a:srgbClr val="CCCCCC"/>
            </a:solidFill>
          </p:spPr>
          <p:txBody>
            <a:bodyPr/>
            <a:lstStyle/>
            <a:p>
              <a:endParaRPr lang="pl-PL"/>
            </a:p>
          </p:txBody>
        </p:sp>
        <p:sp>
          <p:nvSpPr>
            <p:cNvPr id="23" name="TextBox 23">
              <a:extLst>
                <a:ext uri="{FF2B5EF4-FFF2-40B4-BE49-F238E27FC236}">
                  <a16:creationId xmlns:a16="http://schemas.microsoft.com/office/drawing/2014/main" id="{6860D240-C048-F75D-EE17-33E39177CF1A}"/>
                </a:ext>
              </a:extLst>
            </p:cNvPr>
            <p:cNvSpPr txBox="1"/>
            <p:nvPr/>
          </p:nvSpPr>
          <p:spPr>
            <a:xfrm>
              <a:off x="0" y="-19050"/>
              <a:ext cx="551689" cy="645281"/>
            </a:xfrm>
            <a:prstGeom prst="rect">
              <a:avLst/>
            </a:prstGeom>
          </p:spPr>
          <p:txBody>
            <a:bodyPr lIns="50800" tIns="50800" rIns="50800" bIns="50800" rtlCol="0" anchor="ctr"/>
            <a:lstStyle/>
            <a:p>
              <a:pPr algn="ctr">
                <a:lnSpc>
                  <a:spcPts val="2859"/>
                </a:lnSpc>
              </a:pPr>
              <a:endParaRPr/>
            </a:p>
          </p:txBody>
        </p:sp>
      </p:grpSp>
      <p:grpSp>
        <p:nvGrpSpPr>
          <p:cNvPr id="24" name="Group 24">
            <a:extLst>
              <a:ext uri="{FF2B5EF4-FFF2-40B4-BE49-F238E27FC236}">
                <a16:creationId xmlns:a16="http://schemas.microsoft.com/office/drawing/2014/main" id="{94CB32BC-5295-1E6B-7218-3CE7EE393395}"/>
              </a:ext>
            </a:extLst>
          </p:cNvPr>
          <p:cNvGrpSpPr/>
          <p:nvPr/>
        </p:nvGrpSpPr>
        <p:grpSpPr>
          <a:xfrm>
            <a:off x="-224419" y="-1349021"/>
            <a:ext cx="2094695" cy="2377721"/>
            <a:chOff x="0" y="0"/>
            <a:chExt cx="551689" cy="626231"/>
          </a:xfrm>
        </p:grpSpPr>
        <p:sp>
          <p:nvSpPr>
            <p:cNvPr id="25" name="Freeform 25">
              <a:extLst>
                <a:ext uri="{FF2B5EF4-FFF2-40B4-BE49-F238E27FC236}">
                  <a16:creationId xmlns:a16="http://schemas.microsoft.com/office/drawing/2014/main" id="{692F4E9A-58DB-0F5D-25E5-1B277B19B08F}"/>
                </a:ext>
              </a:extLst>
            </p:cNvPr>
            <p:cNvSpPr/>
            <p:nvPr/>
          </p:nvSpPr>
          <p:spPr>
            <a:xfrm>
              <a:off x="0" y="0"/>
              <a:ext cx="551689" cy="626231"/>
            </a:xfrm>
            <a:custGeom>
              <a:avLst/>
              <a:gdLst/>
              <a:ahLst/>
              <a:cxnLst/>
              <a:rect l="l" t="t" r="r" b="b"/>
              <a:pathLst>
                <a:path w="551689" h="626231">
                  <a:moveTo>
                    <a:pt x="0" y="0"/>
                  </a:moveTo>
                  <a:lnTo>
                    <a:pt x="551689" y="0"/>
                  </a:lnTo>
                  <a:lnTo>
                    <a:pt x="551689" y="626231"/>
                  </a:lnTo>
                  <a:lnTo>
                    <a:pt x="0" y="626231"/>
                  </a:lnTo>
                  <a:close/>
                </a:path>
              </a:pathLst>
            </a:custGeom>
            <a:solidFill>
              <a:srgbClr val="CCCCCC"/>
            </a:solidFill>
          </p:spPr>
          <p:txBody>
            <a:bodyPr/>
            <a:lstStyle/>
            <a:p>
              <a:endParaRPr lang="pl-PL"/>
            </a:p>
          </p:txBody>
        </p:sp>
        <p:sp>
          <p:nvSpPr>
            <p:cNvPr id="26" name="TextBox 26">
              <a:extLst>
                <a:ext uri="{FF2B5EF4-FFF2-40B4-BE49-F238E27FC236}">
                  <a16:creationId xmlns:a16="http://schemas.microsoft.com/office/drawing/2014/main" id="{EDD46128-73B6-9E64-0CBF-BCDD8E506B1B}"/>
                </a:ext>
              </a:extLst>
            </p:cNvPr>
            <p:cNvSpPr txBox="1"/>
            <p:nvPr/>
          </p:nvSpPr>
          <p:spPr>
            <a:xfrm>
              <a:off x="0" y="-19050"/>
              <a:ext cx="551689" cy="645281"/>
            </a:xfrm>
            <a:prstGeom prst="rect">
              <a:avLst/>
            </a:prstGeom>
          </p:spPr>
          <p:txBody>
            <a:bodyPr lIns="50800" tIns="50800" rIns="50800" bIns="50800" rtlCol="0" anchor="ctr"/>
            <a:lstStyle/>
            <a:p>
              <a:pPr algn="ctr">
                <a:lnSpc>
                  <a:spcPts val="2859"/>
                </a:lnSpc>
              </a:pPr>
              <a:endParaRPr/>
            </a:p>
          </p:txBody>
        </p:sp>
      </p:grpSp>
      <p:sp>
        <p:nvSpPr>
          <p:cNvPr id="12" name="TextBox 11">
            <a:extLst>
              <a:ext uri="{FF2B5EF4-FFF2-40B4-BE49-F238E27FC236}">
                <a16:creationId xmlns:a16="http://schemas.microsoft.com/office/drawing/2014/main" id="{6DBB4AB5-7CBE-32DF-E380-9B33BCC7E8A4}"/>
              </a:ext>
            </a:extLst>
          </p:cNvPr>
          <p:cNvSpPr txBox="1"/>
          <p:nvPr/>
        </p:nvSpPr>
        <p:spPr>
          <a:xfrm>
            <a:off x="591058" y="2507010"/>
            <a:ext cx="14496542" cy="6602513"/>
          </a:xfrm>
          <a:prstGeom prst="rect">
            <a:avLst/>
          </a:prstGeom>
        </p:spPr>
        <p:txBody>
          <a:bodyPr wrap="square" lIns="0" tIns="0" rIns="0" bIns="0" rtlCol="0" anchor="t">
            <a:spAutoFit/>
          </a:bodyPr>
          <a:lstStyle/>
          <a:p>
            <a:pPr algn="just">
              <a:lnSpc>
                <a:spcPts val="3992"/>
              </a:lnSpc>
            </a:pPr>
            <a:r>
              <a:rPr lang="pl-PL" sz="1700" spc="283" dirty="0">
                <a:latin typeface="DM Sans"/>
              </a:rPr>
              <a:t>Podatki bezpośrednie to daniny publiczne, które są nakładane bezpośrednio na dochody, majątek lub działalność gospodarczą podatnika. Osoba lub firma jest zarówno podatnikiem, jak i płatnikiem, co oznacza, że nie ma pośrednictwa w przenoszeniu ciężaru podatkowego.</a:t>
            </a:r>
          </a:p>
          <a:p>
            <a:pPr algn="just">
              <a:lnSpc>
                <a:spcPts val="3992"/>
              </a:lnSpc>
            </a:pPr>
            <a:r>
              <a:rPr lang="pl-PL" sz="1700" b="1" spc="283" dirty="0">
                <a:latin typeface="DM Sans"/>
              </a:rPr>
              <a:t>Przykłady podatków bezpośrednich:</a:t>
            </a:r>
          </a:p>
          <a:p>
            <a:pPr marL="285750" indent="-285750" algn="just">
              <a:lnSpc>
                <a:spcPts val="3992"/>
              </a:lnSpc>
              <a:buFont typeface="Arial" panose="020B0604020202020204" pitchFamily="34" charset="0"/>
              <a:buChar char="•"/>
            </a:pPr>
            <a:r>
              <a:rPr lang="pl-PL" sz="1700" spc="283" dirty="0">
                <a:latin typeface="DM Sans"/>
              </a:rPr>
              <a:t>PIT (podatek dochodowy od osób fizycznych)</a:t>
            </a:r>
          </a:p>
          <a:p>
            <a:pPr marL="285750" indent="-285750" algn="just">
              <a:lnSpc>
                <a:spcPts val="3992"/>
              </a:lnSpc>
              <a:buFont typeface="Arial" panose="020B0604020202020204" pitchFamily="34" charset="0"/>
              <a:buChar char="•"/>
            </a:pPr>
            <a:r>
              <a:rPr lang="pl-PL" sz="1700" spc="283" dirty="0">
                <a:latin typeface="DM Sans"/>
              </a:rPr>
              <a:t>CIT (podatek dochodowy od osób prawnych)</a:t>
            </a:r>
          </a:p>
          <a:p>
            <a:pPr marL="285750" indent="-285750" algn="just">
              <a:lnSpc>
                <a:spcPts val="3992"/>
              </a:lnSpc>
              <a:buFont typeface="Arial" panose="020B0604020202020204" pitchFamily="34" charset="0"/>
              <a:buChar char="•"/>
            </a:pPr>
            <a:r>
              <a:rPr lang="pl-PL" sz="1700" spc="283" dirty="0">
                <a:latin typeface="DM Sans"/>
              </a:rPr>
              <a:t>Podatek od nieruchomości, spadków i darowizn</a:t>
            </a:r>
          </a:p>
          <a:p>
            <a:pPr algn="just">
              <a:lnSpc>
                <a:spcPts val="3992"/>
              </a:lnSpc>
            </a:pPr>
            <a:r>
              <a:rPr lang="pl-PL" sz="1700" spc="283" dirty="0">
                <a:latin typeface="DM Sans"/>
              </a:rPr>
              <a:t>Adam </a:t>
            </a:r>
            <a:r>
              <a:rPr lang="pl-PL" sz="1700" spc="283" dirty="0" err="1">
                <a:latin typeface="DM Sans"/>
              </a:rPr>
              <a:t>Smith</a:t>
            </a:r>
            <a:r>
              <a:rPr lang="pl-PL" sz="1700" spc="283" dirty="0">
                <a:latin typeface="DM Sans"/>
              </a:rPr>
              <a:t>, ojciec ekonomii klasycznej, „Bogactwo narodów” (1776) „System podatkowy powinien być jak pajęczyna – mocny dla silnych, delikatny dla słabych</a:t>
            </a:r>
          </a:p>
          <a:p>
            <a:pPr algn="just">
              <a:lnSpc>
                <a:spcPts val="3992"/>
              </a:lnSpc>
            </a:pPr>
            <a:r>
              <a:rPr lang="pl-PL" sz="1700" spc="283" dirty="0">
                <a:latin typeface="DM Sans"/>
              </a:rPr>
              <a:t>Joseph </a:t>
            </a:r>
            <a:r>
              <a:rPr lang="pl-PL" sz="1700" spc="283" dirty="0" err="1">
                <a:latin typeface="DM Sans"/>
              </a:rPr>
              <a:t>Stiglitz</a:t>
            </a:r>
            <a:r>
              <a:rPr lang="pl-PL" sz="1700" spc="283" dirty="0">
                <a:latin typeface="DM Sans"/>
              </a:rPr>
              <a:t>, laureat Nagrody Nobla w dziedzinie ekonomii „Podatki bezpośrednie lepiej odzwierciedlają zdolność obywatela do partycypacji w kosztach funkcjonowania państwa.”</a:t>
            </a:r>
          </a:p>
          <a:p>
            <a:pPr algn="just">
              <a:lnSpc>
                <a:spcPts val="3992"/>
              </a:lnSpc>
            </a:pPr>
            <a:r>
              <a:rPr lang="pl-PL" sz="1700" spc="283" dirty="0">
                <a:latin typeface="DM Sans"/>
              </a:rPr>
              <a:t>— </a:t>
            </a:r>
            <a:r>
              <a:rPr lang="pl-PL" sz="1700" b="1" spc="283" dirty="0">
                <a:latin typeface="DM Sans"/>
              </a:rPr>
              <a:t>Zalety i wady</a:t>
            </a:r>
            <a:r>
              <a:rPr lang="pl-PL" sz="1700" spc="283" dirty="0">
                <a:latin typeface="DM Sans"/>
              </a:rPr>
              <a:t>:✅ Sprawiedliwość – większe dochody oznaczają wyższe podatki (progresja)❌ Możliwość unikania podatków, wysokie koszty administracyjne</a:t>
            </a:r>
            <a:endParaRPr lang="en-US" sz="1700" spc="283" dirty="0">
              <a:latin typeface="DM Sans"/>
            </a:endParaRPr>
          </a:p>
        </p:txBody>
      </p:sp>
    </p:spTree>
    <p:extLst>
      <p:ext uri="{BB962C8B-B14F-4D97-AF65-F5344CB8AC3E}">
        <p14:creationId xmlns:p14="http://schemas.microsoft.com/office/powerpoint/2010/main" val="32459519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
          <a:extLst>
            <a:ext uri="{FF2B5EF4-FFF2-40B4-BE49-F238E27FC236}">
              <a16:creationId xmlns:a16="http://schemas.microsoft.com/office/drawing/2014/main" id="{5A9F15EC-BF34-A916-1343-A55054DB2B45}"/>
            </a:ext>
          </a:extLst>
        </p:cNvPr>
        <p:cNvGrpSpPr/>
        <p:nvPr/>
      </p:nvGrpSpPr>
      <p:grpSpPr>
        <a:xfrm>
          <a:off x="0" y="0"/>
          <a:ext cx="0" cy="0"/>
          <a:chOff x="0" y="0"/>
          <a:chExt cx="0" cy="0"/>
        </a:xfrm>
      </p:grpSpPr>
      <p:sp>
        <p:nvSpPr>
          <p:cNvPr id="19" name="Freeform 19">
            <a:extLst>
              <a:ext uri="{FF2B5EF4-FFF2-40B4-BE49-F238E27FC236}">
                <a16:creationId xmlns:a16="http://schemas.microsoft.com/office/drawing/2014/main" id="{331096E8-897D-CB13-2685-A4245464B002}"/>
              </a:ext>
            </a:extLst>
          </p:cNvPr>
          <p:cNvSpPr/>
          <p:nvPr/>
        </p:nvSpPr>
        <p:spPr>
          <a:xfrm rot="887923">
            <a:off x="14911573" y="5159961"/>
            <a:ext cx="7032580" cy="7216267"/>
          </a:xfrm>
          <a:custGeom>
            <a:avLst/>
            <a:gdLst/>
            <a:ahLst/>
            <a:cxnLst/>
            <a:rect l="l" t="t" r="r" b="b"/>
            <a:pathLst>
              <a:path w="7032580" h="7216267">
                <a:moveTo>
                  <a:pt x="0" y="0"/>
                </a:moveTo>
                <a:lnTo>
                  <a:pt x="7032580" y="0"/>
                </a:lnTo>
                <a:lnTo>
                  <a:pt x="7032580" y="7216267"/>
                </a:lnTo>
                <a:lnTo>
                  <a:pt x="0" y="72162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l-PL"/>
          </a:p>
        </p:txBody>
      </p:sp>
      <p:sp>
        <p:nvSpPr>
          <p:cNvPr id="20" name="TextBox 20">
            <a:extLst>
              <a:ext uri="{FF2B5EF4-FFF2-40B4-BE49-F238E27FC236}">
                <a16:creationId xmlns:a16="http://schemas.microsoft.com/office/drawing/2014/main" id="{084C5185-5F99-0847-BE74-09CF6B86FAE0}"/>
              </a:ext>
            </a:extLst>
          </p:cNvPr>
          <p:cNvSpPr txBox="1"/>
          <p:nvPr/>
        </p:nvSpPr>
        <p:spPr>
          <a:xfrm>
            <a:off x="373170" y="776231"/>
            <a:ext cx="12191999" cy="1400383"/>
          </a:xfrm>
          <a:prstGeom prst="rect">
            <a:avLst/>
          </a:prstGeom>
        </p:spPr>
        <p:txBody>
          <a:bodyPr wrap="square" lIns="0" tIns="0" rIns="0" bIns="0" rtlCol="0" anchor="t">
            <a:spAutoFit/>
          </a:bodyPr>
          <a:lstStyle/>
          <a:p>
            <a:pPr marL="0" lvl="0" indent="0">
              <a:lnSpc>
                <a:spcPts val="13015"/>
              </a:lnSpc>
              <a:spcBef>
                <a:spcPct val="0"/>
              </a:spcBef>
            </a:pPr>
            <a:r>
              <a:rPr lang="pl-PL" sz="5000" spc="924" dirty="0">
                <a:solidFill>
                  <a:srgbClr val="231F20"/>
                </a:solidFill>
                <a:latin typeface="Oswald Bold"/>
              </a:rPr>
              <a:t>SLAJD 12 – FUNKCJE PODATKÓW</a:t>
            </a:r>
            <a:endParaRPr lang="en-US" sz="5000" u="none" spc="924" dirty="0">
              <a:solidFill>
                <a:srgbClr val="231F20"/>
              </a:solidFill>
              <a:latin typeface="Oswald Bold"/>
            </a:endParaRPr>
          </a:p>
        </p:txBody>
      </p:sp>
      <p:grpSp>
        <p:nvGrpSpPr>
          <p:cNvPr id="24" name="Group 24">
            <a:extLst>
              <a:ext uri="{FF2B5EF4-FFF2-40B4-BE49-F238E27FC236}">
                <a16:creationId xmlns:a16="http://schemas.microsoft.com/office/drawing/2014/main" id="{2344D832-8F25-1AA4-AC3E-4FA3A3A4091F}"/>
              </a:ext>
            </a:extLst>
          </p:cNvPr>
          <p:cNvGrpSpPr/>
          <p:nvPr/>
        </p:nvGrpSpPr>
        <p:grpSpPr>
          <a:xfrm>
            <a:off x="-224419" y="-1349021"/>
            <a:ext cx="2094695" cy="2377721"/>
            <a:chOff x="0" y="0"/>
            <a:chExt cx="551689" cy="626231"/>
          </a:xfrm>
        </p:grpSpPr>
        <p:sp>
          <p:nvSpPr>
            <p:cNvPr id="25" name="Freeform 25">
              <a:extLst>
                <a:ext uri="{FF2B5EF4-FFF2-40B4-BE49-F238E27FC236}">
                  <a16:creationId xmlns:a16="http://schemas.microsoft.com/office/drawing/2014/main" id="{5F77C9A3-E569-B3FC-9217-568B39E316C3}"/>
                </a:ext>
              </a:extLst>
            </p:cNvPr>
            <p:cNvSpPr/>
            <p:nvPr/>
          </p:nvSpPr>
          <p:spPr>
            <a:xfrm>
              <a:off x="0" y="0"/>
              <a:ext cx="551689" cy="626231"/>
            </a:xfrm>
            <a:custGeom>
              <a:avLst/>
              <a:gdLst/>
              <a:ahLst/>
              <a:cxnLst/>
              <a:rect l="l" t="t" r="r" b="b"/>
              <a:pathLst>
                <a:path w="551689" h="626231">
                  <a:moveTo>
                    <a:pt x="0" y="0"/>
                  </a:moveTo>
                  <a:lnTo>
                    <a:pt x="551689" y="0"/>
                  </a:lnTo>
                  <a:lnTo>
                    <a:pt x="551689" y="626231"/>
                  </a:lnTo>
                  <a:lnTo>
                    <a:pt x="0" y="626231"/>
                  </a:lnTo>
                  <a:close/>
                </a:path>
              </a:pathLst>
            </a:custGeom>
            <a:solidFill>
              <a:srgbClr val="CCCCCC"/>
            </a:solidFill>
          </p:spPr>
          <p:txBody>
            <a:bodyPr/>
            <a:lstStyle/>
            <a:p>
              <a:endParaRPr lang="pl-PL"/>
            </a:p>
          </p:txBody>
        </p:sp>
        <p:sp>
          <p:nvSpPr>
            <p:cNvPr id="26" name="TextBox 26">
              <a:extLst>
                <a:ext uri="{FF2B5EF4-FFF2-40B4-BE49-F238E27FC236}">
                  <a16:creationId xmlns:a16="http://schemas.microsoft.com/office/drawing/2014/main" id="{3709A5D8-9503-A905-21FF-2356858FD2A7}"/>
                </a:ext>
              </a:extLst>
            </p:cNvPr>
            <p:cNvSpPr txBox="1"/>
            <p:nvPr/>
          </p:nvSpPr>
          <p:spPr>
            <a:xfrm>
              <a:off x="0" y="-19050"/>
              <a:ext cx="551689" cy="645281"/>
            </a:xfrm>
            <a:prstGeom prst="rect">
              <a:avLst/>
            </a:prstGeom>
          </p:spPr>
          <p:txBody>
            <a:bodyPr lIns="50800" tIns="50800" rIns="50800" bIns="50800" rtlCol="0" anchor="ctr"/>
            <a:lstStyle/>
            <a:p>
              <a:pPr algn="ctr">
                <a:lnSpc>
                  <a:spcPts val="2859"/>
                </a:lnSpc>
              </a:pPr>
              <a:endParaRPr/>
            </a:p>
          </p:txBody>
        </p:sp>
      </p:grpSp>
      <p:sp>
        <p:nvSpPr>
          <p:cNvPr id="12" name="TextBox 11">
            <a:extLst>
              <a:ext uri="{FF2B5EF4-FFF2-40B4-BE49-F238E27FC236}">
                <a16:creationId xmlns:a16="http://schemas.microsoft.com/office/drawing/2014/main" id="{0EA3D5D9-B327-74F0-BCB5-A2B5F43D40AE}"/>
              </a:ext>
            </a:extLst>
          </p:cNvPr>
          <p:cNvSpPr txBox="1"/>
          <p:nvPr/>
        </p:nvSpPr>
        <p:spPr>
          <a:xfrm>
            <a:off x="1371600" y="3388567"/>
            <a:ext cx="12735007" cy="3022815"/>
          </a:xfrm>
          <a:prstGeom prst="rect">
            <a:avLst/>
          </a:prstGeom>
        </p:spPr>
        <p:txBody>
          <a:bodyPr wrap="square" lIns="0" tIns="0" rIns="0" bIns="0" rtlCol="0" anchor="t">
            <a:spAutoFit/>
          </a:bodyPr>
          <a:lstStyle/>
          <a:p>
            <a:pPr>
              <a:lnSpc>
                <a:spcPts val="3992"/>
              </a:lnSpc>
            </a:pPr>
            <a:r>
              <a:rPr lang="pl-PL" sz="2500" b="1" spc="283" dirty="0">
                <a:latin typeface="DM Sans"/>
              </a:rPr>
              <a:t>Funkcja fiskalna (dochodowa)</a:t>
            </a:r>
          </a:p>
          <a:p>
            <a:pPr lvl="1">
              <a:lnSpc>
                <a:spcPts val="3992"/>
              </a:lnSpc>
            </a:pPr>
            <a:r>
              <a:rPr lang="pl-PL" sz="2500" spc="283" dirty="0">
                <a:latin typeface="DM Sans"/>
              </a:rPr>
              <a:t>To podstawowa funkcja podatków – polega na zapewnieniu dochodów dla budżetu państwa i samorządów. </a:t>
            </a:r>
          </a:p>
          <a:p>
            <a:pPr lvl="1">
              <a:lnSpc>
                <a:spcPts val="3992"/>
              </a:lnSpc>
            </a:pPr>
            <a:r>
              <a:rPr lang="pl-PL" sz="2500" spc="283" dirty="0">
                <a:latin typeface="DM Sans"/>
              </a:rPr>
              <a:t>Środki te są wykorzystywane do finansowania: edukacji, ochrony zdrowia, wojska, policji, infrastruktury (drogi, mosty, transport publiczny),świadczeń społecznych (np. emerytury, zasiłki, 800+).</a:t>
            </a:r>
          </a:p>
        </p:txBody>
      </p:sp>
    </p:spTree>
    <p:extLst>
      <p:ext uri="{BB962C8B-B14F-4D97-AF65-F5344CB8AC3E}">
        <p14:creationId xmlns:p14="http://schemas.microsoft.com/office/powerpoint/2010/main" val="18916246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
          <a:extLst>
            <a:ext uri="{FF2B5EF4-FFF2-40B4-BE49-F238E27FC236}">
              <a16:creationId xmlns:a16="http://schemas.microsoft.com/office/drawing/2014/main" id="{A8BCD4D1-3190-33C3-B140-7BDA03E5DCAC}"/>
            </a:ext>
          </a:extLst>
        </p:cNvPr>
        <p:cNvGrpSpPr/>
        <p:nvPr/>
      </p:nvGrpSpPr>
      <p:grpSpPr>
        <a:xfrm>
          <a:off x="0" y="0"/>
          <a:ext cx="0" cy="0"/>
          <a:chOff x="0" y="0"/>
          <a:chExt cx="0" cy="0"/>
        </a:xfrm>
      </p:grpSpPr>
      <p:sp>
        <p:nvSpPr>
          <p:cNvPr id="19" name="Freeform 19">
            <a:extLst>
              <a:ext uri="{FF2B5EF4-FFF2-40B4-BE49-F238E27FC236}">
                <a16:creationId xmlns:a16="http://schemas.microsoft.com/office/drawing/2014/main" id="{5A8086F3-A65E-4EC8-EAB1-6B907676134A}"/>
              </a:ext>
            </a:extLst>
          </p:cNvPr>
          <p:cNvSpPr/>
          <p:nvPr/>
        </p:nvSpPr>
        <p:spPr>
          <a:xfrm rot="887923">
            <a:off x="14911573" y="5159961"/>
            <a:ext cx="7032580" cy="7216267"/>
          </a:xfrm>
          <a:custGeom>
            <a:avLst/>
            <a:gdLst/>
            <a:ahLst/>
            <a:cxnLst/>
            <a:rect l="l" t="t" r="r" b="b"/>
            <a:pathLst>
              <a:path w="7032580" h="7216267">
                <a:moveTo>
                  <a:pt x="0" y="0"/>
                </a:moveTo>
                <a:lnTo>
                  <a:pt x="7032580" y="0"/>
                </a:lnTo>
                <a:lnTo>
                  <a:pt x="7032580" y="7216267"/>
                </a:lnTo>
                <a:lnTo>
                  <a:pt x="0" y="72162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l-PL"/>
          </a:p>
        </p:txBody>
      </p:sp>
      <p:sp>
        <p:nvSpPr>
          <p:cNvPr id="20" name="TextBox 20">
            <a:extLst>
              <a:ext uri="{FF2B5EF4-FFF2-40B4-BE49-F238E27FC236}">
                <a16:creationId xmlns:a16="http://schemas.microsoft.com/office/drawing/2014/main" id="{62F125D4-B987-08DD-0957-0AF25B7610D9}"/>
              </a:ext>
            </a:extLst>
          </p:cNvPr>
          <p:cNvSpPr txBox="1"/>
          <p:nvPr/>
        </p:nvSpPr>
        <p:spPr>
          <a:xfrm>
            <a:off x="373170" y="776231"/>
            <a:ext cx="12191999" cy="1400383"/>
          </a:xfrm>
          <a:prstGeom prst="rect">
            <a:avLst/>
          </a:prstGeom>
        </p:spPr>
        <p:txBody>
          <a:bodyPr wrap="square" lIns="0" tIns="0" rIns="0" bIns="0" rtlCol="0" anchor="t">
            <a:spAutoFit/>
          </a:bodyPr>
          <a:lstStyle/>
          <a:p>
            <a:pPr marL="0" lvl="0" indent="0">
              <a:lnSpc>
                <a:spcPts val="13015"/>
              </a:lnSpc>
              <a:spcBef>
                <a:spcPct val="0"/>
              </a:spcBef>
            </a:pPr>
            <a:r>
              <a:rPr lang="pl-PL" sz="5000" spc="924" dirty="0">
                <a:solidFill>
                  <a:srgbClr val="231F20"/>
                </a:solidFill>
                <a:latin typeface="Oswald Bold"/>
              </a:rPr>
              <a:t>SLAJD 13 – FUNKCJE PODATKÓW</a:t>
            </a:r>
            <a:endParaRPr lang="en-US" sz="5000" u="none" spc="924" dirty="0">
              <a:solidFill>
                <a:srgbClr val="231F20"/>
              </a:solidFill>
              <a:latin typeface="Oswald Bold"/>
            </a:endParaRPr>
          </a:p>
        </p:txBody>
      </p:sp>
      <p:grpSp>
        <p:nvGrpSpPr>
          <p:cNvPr id="24" name="Group 24">
            <a:extLst>
              <a:ext uri="{FF2B5EF4-FFF2-40B4-BE49-F238E27FC236}">
                <a16:creationId xmlns:a16="http://schemas.microsoft.com/office/drawing/2014/main" id="{F9A1F62E-DA72-8FE7-8211-6D4C0DFC15BA}"/>
              </a:ext>
            </a:extLst>
          </p:cNvPr>
          <p:cNvGrpSpPr/>
          <p:nvPr/>
        </p:nvGrpSpPr>
        <p:grpSpPr>
          <a:xfrm>
            <a:off x="-224419" y="-1349021"/>
            <a:ext cx="2094695" cy="2377721"/>
            <a:chOff x="0" y="0"/>
            <a:chExt cx="551689" cy="626231"/>
          </a:xfrm>
        </p:grpSpPr>
        <p:sp>
          <p:nvSpPr>
            <p:cNvPr id="25" name="Freeform 25">
              <a:extLst>
                <a:ext uri="{FF2B5EF4-FFF2-40B4-BE49-F238E27FC236}">
                  <a16:creationId xmlns:a16="http://schemas.microsoft.com/office/drawing/2014/main" id="{DB2DFA95-54DA-CC86-F5AE-EBFA6CFC18CA}"/>
                </a:ext>
              </a:extLst>
            </p:cNvPr>
            <p:cNvSpPr/>
            <p:nvPr/>
          </p:nvSpPr>
          <p:spPr>
            <a:xfrm>
              <a:off x="0" y="0"/>
              <a:ext cx="551689" cy="626231"/>
            </a:xfrm>
            <a:custGeom>
              <a:avLst/>
              <a:gdLst/>
              <a:ahLst/>
              <a:cxnLst/>
              <a:rect l="l" t="t" r="r" b="b"/>
              <a:pathLst>
                <a:path w="551689" h="626231">
                  <a:moveTo>
                    <a:pt x="0" y="0"/>
                  </a:moveTo>
                  <a:lnTo>
                    <a:pt x="551689" y="0"/>
                  </a:lnTo>
                  <a:lnTo>
                    <a:pt x="551689" y="626231"/>
                  </a:lnTo>
                  <a:lnTo>
                    <a:pt x="0" y="626231"/>
                  </a:lnTo>
                  <a:close/>
                </a:path>
              </a:pathLst>
            </a:custGeom>
            <a:solidFill>
              <a:srgbClr val="CCCCCC"/>
            </a:solidFill>
          </p:spPr>
          <p:txBody>
            <a:bodyPr/>
            <a:lstStyle/>
            <a:p>
              <a:endParaRPr lang="pl-PL"/>
            </a:p>
          </p:txBody>
        </p:sp>
        <p:sp>
          <p:nvSpPr>
            <p:cNvPr id="26" name="TextBox 26">
              <a:extLst>
                <a:ext uri="{FF2B5EF4-FFF2-40B4-BE49-F238E27FC236}">
                  <a16:creationId xmlns:a16="http://schemas.microsoft.com/office/drawing/2014/main" id="{67B03FF3-304D-212A-17F6-B6DE16350152}"/>
                </a:ext>
              </a:extLst>
            </p:cNvPr>
            <p:cNvSpPr txBox="1"/>
            <p:nvPr/>
          </p:nvSpPr>
          <p:spPr>
            <a:xfrm>
              <a:off x="0" y="-19050"/>
              <a:ext cx="551689" cy="645281"/>
            </a:xfrm>
            <a:prstGeom prst="rect">
              <a:avLst/>
            </a:prstGeom>
          </p:spPr>
          <p:txBody>
            <a:bodyPr lIns="50800" tIns="50800" rIns="50800" bIns="50800" rtlCol="0" anchor="ctr"/>
            <a:lstStyle/>
            <a:p>
              <a:pPr algn="ctr">
                <a:lnSpc>
                  <a:spcPts val="2859"/>
                </a:lnSpc>
              </a:pPr>
              <a:endParaRPr/>
            </a:p>
          </p:txBody>
        </p:sp>
      </p:grpSp>
      <p:sp>
        <p:nvSpPr>
          <p:cNvPr id="12" name="TextBox 11">
            <a:extLst>
              <a:ext uri="{FF2B5EF4-FFF2-40B4-BE49-F238E27FC236}">
                <a16:creationId xmlns:a16="http://schemas.microsoft.com/office/drawing/2014/main" id="{14C94B49-8B33-6A2E-B9E5-4C465E823E67}"/>
              </a:ext>
            </a:extLst>
          </p:cNvPr>
          <p:cNvSpPr txBox="1"/>
          <p:nvPr/>
        </p:nvSpPr>
        <p:spPr>
          <a:xfrm>
            <a:off x="1371600" y="3388567"/>
            <a:ext cx="12735007" cy="5092997"/>
          </a:xfrm>
          <a:prstGeom prst="rect">
            <a:avLst/>
          </a:prstGeom>
        </p:spPr>
        <p:txBody>
          <a:bodyPr wrap="square" lIns="0" tIns="0" rIns="0" bIns="0" rtlCol="0" anchor="t">
            <a:spAutoFit/>
          </a:bodyPr>
          <a:lstStyle/>
          <a:p>
            <a:pPr>
              <a:lnSpc>
                <a:spcPts val="3992"/>
              </a:lnSpc>
            </a:pPr>
            <a:r>
              <a:rPr lang="pl-PL" sz="2500" b="1" spc="283" dirty="0">
                <a:latin typeface="DM Sans"/>
              </a:rPr>
              <a:t>Funkcja redystrybucyjna (alokacyjna/społeczna)</a:t>
            </a:r>
          </a:p>
          <a:p>
            <a:pPr>
              <a:lnSpc>
                <a:spcPts val="3992"/>
              </a:lnSpc>
            </a:pPr>
            <a:r>
              <a:rPr lang="pl-PL" sz="2500" spc="283" dirty="0">
                <a:latin typeface="DM Sans"/>
              </a:rPr>
              <a:t>Podatki umożliwiają redystrybucję dochodów – czyli przesuwanie środków od osób i firm o wyższych dochodach do grup o niższych dochodach lub w trudniejszej sytuacji.</a:t>
            </a:r>
          </a:p>
          <a:p>
            <a:pPr>
              <a:lnSpc>
                <a:spcPts val="3992"/>
              </a:lnSpc>
            </a:pPr>
            <a:endParaRPr lang="pl-PL" sz="2500" spc="283" dirty="0">
              <a:latin typeface="DM Sans"/>
            </a:endParaRPr>
          </a:p>
          <a:p>
            <a:pPr>
              <a:lnSpc>
                <a:spcPts val="3992"/>
              </a:lnSpc>
            </a:pPr>
            <a:r>
              <a:rPr lang="pl-PL" sz="2500" spc="283" dirty="0">
                <a:latin typeface="DM Sans"/>
              </a:rPr>
              <a:t>Przykładem są progresywne podatki dochodowe (osoby bogatsze płacą wyższy procent podatku). </a:t>
            </a:r>
          </a:p>
          <a:p>
            <a:pPr>
              <a:lnSpc>
                <a:spcPts val="3992"/>
              </a:lnSpc>
            </a:pPr>
            <a:endParaRPr lang="pl-PL" sz="2500" spc="283" dirty="0">
              <a:latin typeface="DM Sans"/>
            </a:endParaRPr>
          </a:p>
          <a:p>
            <a:pPr>
              <a:lnSpc>
                <a:spcPts val="3992"/>
              </a:lnSpc>
            </a:pPr>
            <a:r>
              <a:rPr lang="pl-PL" sz="2500" spc="283" dirty="0">
                <a:latin typeface="DM Sans"/>
              </a:rPr>
              <a:t>Cel: zmniejszanie nierówności społecznych i zapewnienie minimum egzystencji dla wszystkich obywateli.</a:t>
            </a:r>
          </a:p>
        </p:txBody>
      </p:sp>
    </p:spTree>
    <p:extLst>
      <p:ext uri="{BB962C8B-B14F-4D97-AF65-F5344CB8AC3E}">
        <p14:creationId xmlns:p14="http://schemas.microsoft.com/office/powerpoint/2010/main" val="25909694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
          <a:extLst>
            <a:ext uri="{FF2B5EF4-FFF2-40B4-BE49-F238E27FC236}">
              <a16:creationId xmlns:a16="http://schemas.microsoft.com/office/drawing/2014/main" id="{E42BCFC2-59D1-C394-7555-B7083B517084}"/>
            </a:ext>
          </a:extLst>
        </p:cNvPr>
        <p:cNvGrpSpPr/>
        <p:nvPr/>
      </p:nvGrpSpPr>
      <p:grpSpPr>
        <a:xfrm>
          <a:off x="0" y="0"/>
          <a:ext cx="0" cy="0"/>
          <a:chOff x="0" y="0"/>
          <a:chExt cx="0" cy="0"/>
        </a:xfrm>
      </p:grpSpPr>
      <p:sp>
        <p:nvSpPr>
          <p:cNvPr id="19" name="Freeform 19">
            <a:extLst>
              <a:ext uri="{FF2B5EF4-FFF2-40B4-BE49-F238E27FC236}">
                <a16:creationId xmlns:a16="http://schemas.microsoft.com/office/drawing/2014/main" id="{DA2C239D-603E-7F93-89C9-03497E04AF47}"/>
              </a:ext>
            </a:extLst>
          </p:cNvPr>
          <p:cNvSpPr/>
          <p:nvPr/>
        </p:nvSpPr>
        <p:spPr>
          <a:xfrm rot="887923">
            <a:off x="14911573" y="5159961"/>
            <a:ext cx="7032580" cy="7216267"/>
          </a:xfrm>
          <a:custGeom>
            <a:avLst/>
            <a:gdLst/>
            <a:ahLst/>
            <a:cxnLst/>
            <a:rect l="l" t="t" r="r" b="b"/>
            <a:pathLst>
              <a:path w="7032580" h="7216267">
                <a:moveTo>
                  <a:pt x="0" y="0"/>
                </a:moveTo>
                <a:lnTo>
                  <a:pt x="7032580" y="0"/>
                </a:lnTo>
                <a:lnTo>
                  <a:pt x="7032580" y="7216267"/>
                </a:lnTo>
                <a:lnTo>
                  <a:pt x="0" y="72162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l-PL"/>
          </a:p>
        </p:txBody>
      </p:sp>
      <p:sp>
        <p:nvSpPr>
          <p:cNvPr id="20" name="TextBox 20">
            <a:extLst>
              <a:ext uri="{FF2B5EF4-FFF2-40B4-BE49-F238E27FC236}">
                <a16:creationId xmlns:a16="http://schemas.microsoft.com/office/drawing/2014/main" id="{072AF4F5-9D45-7DC8-18DA-946FA15CED31}"/>
              </a:ext>
            </a:extLst>
          </p:cNvPr>
          <p:cNvSpPr txBox="1"/>
          <p:nvPr/>
        </p:nvSpPr>
        <p:spPr>
          <a:xfrm>
            <a:off x="373170" y="776231"/>
            <a:ext cx="12191999" cy="1400383"/>
          </a:xfrm>
          <a:prstGeom prst="rect">
            <a:avLst/>
          </a:prstGeom>
        </p:spPr>
        <p:txBody>
          <a:bodyPr wrap="square" lIns="0" tIns="0" rIns="0" bIns="0" rtlCol="0" anchor="t">
            <a:spAutoFit/>
          </a:bodyPr>
          <a:lstStyle/>
          <a:p>
            <a:pPr marL="0" lvl="0" indent="0">
              <a:lnSpc>
                <a:spcPts val="13015"/>
              </a:lnSpc>
              <a:spcBef>
                <a:spcPct val="0"/>
              </a:spcBef>
            </a:pPr>
            <a:r>
              <a:rPr lang="pl-PL" sz="5000" spc="924" dirty="0">
                <a:solidFill>
                  <a:srgbClr val="231F20"/>
                </a:solidFill>
                <a:latin typeface="Oswald Bold"/>
              </a:rPr>
              <a:t>SLAJD 14 – FUNKCJE PODATKÓW</a:t>
            </a:r>
            <a:endParaRPr lang="en-US" sz="5000" u="none" spc="924" dirty="0">
              <a:solidFill>
                <a:srgbClr val="231F20"/>
              </a:solidFill>
              <a:latin typeface="Oswald Bold"/>
            </a:endParaRPr>
          </a:p>
        </p:txBody>
      </p:sp>
      <p:grpSp>
        <p:nvGrpSpPr>
          <p:cNvPr id="24" name="Group 24">
            <a:extLst>
              <a:ext uri="{FF2B5EF4-FFF2-40B4-BE49-F238E27FC236}">
                <a16:creationId xmlns:a16="http://schemas.microsoft.com/office/drawing/2014/main" id="{A95B322C-624E-10CE-FC28-2C0D2CBA7D60}"/>
              </a:ext>
            </a:extLst>
          </p:cNvPr>
          <p:cNvGrpSpPr/>
          <p:nvPr/>
        </p:nvGrpSpPr>
        <p:grpSpPr>
          <a:xfrm>
            <a:off x="-224419" y="-1349021"/>
            <a:ext cx="2094695" cy="2377721"/>
            <a:chOff x="0" y="0"/>
            <a:chExt cx="551689" cy="626231"/>
          </a:xfrm>
        </p:grpSpPr>
        <p:sp>
          <p:nvSpPr>
            <p:cNvPr id="25" name="Freeform 25">
              <a:extLst>
                <a:ext uri="{FF2B5EF4-FFF2-40B4-BE49-F238E27FC236}">
                  <a16:creationId xmlns:a16="http://schemas.microsoft.com/office/drawing/2014/main" id="{DB549774-6E2A-D570-3D70-D900357A4BFF}"/>
                </a:ext>
              </a:extLst>
            </p:cNvPr>
            <p:cNvSpPr/>
            <p:nvPr/>
          </p:nvSpPr>
          <p:spPr>
            <a:xfrm>
              <a:off x="0" y="0"/>
              <a:ext cx="551689" cy="626231"/>
            </a:xfrm>
            <a:custGeom>
              <a:avLst/>
              <a:gdLst/>
              <a:ahLst/>
              <a:cxnLst/>
              <a:rect l="l" t="t" r="r" b="b"/>
              <a:pathLst>
                <a:path w="551689" h="626231">
                  <a:moveTo>
                    <a:pt x="0" y="0"/>
                  </a:moveTo>
                  <a:lnTo>
                    <a:pt x="551689" y="0"/>
                  </a:lnTo>
                  <a:lnTo>
                    <a:pt x="551689" y="626231"/>
                  </a:lnTo>
                  <a:lnTo>
                    <a:pt x="0" y="626231"/>
                  </a:lnTo>
                  <a:close/>
                </a:path>
              </a:pathLst>
            </a:custGeom>
            <a:solidFill>
              <a:srgbClr val="CCCCCC"/>
            </a:solidFill>
          </p:spPr>
          <p:txBody>
            <a:bodyPr/>
            <a:lstStyle/>
            <a:p>
              <a:endParaRPr lang="pl-PL"/>
            </a:p>
          </p:txBody>
        </p:sp>
        <p:sp>
          <p:nvSpPr>
            <p:cNvPr id="26" name="TextBox 26">
              <a:extLst>
                <a:ext uri="{FF2B5EF4-FFF2-40B4-BE49-F238E27FC236}">
                  <a16:creationId xmlns:a16="http://schemas.microsoft.com/office/drawing/2014/main" id="{8310D7FD-B4D6-5C8D-C98E-85F169A202B2}"/>
                </a:ext>
              </a:extLst>
            </p:cNvPr>
            <p:cNvSpPr txBox="1"/>
            <p:nvPr/>
          </p:nvSpPr>
          <p:spPr>
            <a:xfrm>
              <a:off x="0" y="-19050"/>
              <a:ext cx="551689" cy="645281"/>
            </a:xfrm>
            <a:prstGeom prst="rect">
              <a:avLst/>
            </a:prstGeom>
          </p:spPr>
          <p:txBody>
            <a:bodyPr lIns="50800" tIns="50800" rIns="50800" bIns="50800" rtlCol="0" anchor="ctr"/>
            <a:lstStyle/>
            <a:p>
              <a:pPr algn="ctr">
                <a:lnSpc>
                  <a:spcPts val="2859"/>
                </a:lnSpc>
              </a:pPr>
              <a:endParaRPr/>
            </a:p>
          </p:txBody>
        </p:sp>
      </p:grpSp>
      <p:sp>
        <p:nvSpPr>
          <p:cNvPr id="12" name="TextBox 11">
            <a:extLst>
              <a:ext uri="{FF2B5EF4-FFF2-40B4-BE49-F238E27FC236}">
                <a16:creationId xmlns:a16="http://schemas.microsoft.com/office/drawing/2014/main" id="{0ED3C80C-40C2-84F4-F3DF-B6096FF0088A}"/>
              </a:ext>
            </a:extLst>
          </p:cNvPr>
          <p:cNvSpPr txBox="1"/>
          <p:nvPr/>
        </p:nvSpPr>
        <p:spPr>
          <a:xfrm>
            <a:off x="1676400" y="3390900"/>
            <a:ext cx="12735007" cy="5605958"/>
          </a:xfrm>
          <a:prstGeom prst="rect">
            <a:avLst/>
          </a:prstGeom>
        </p:spPr>
        <p:txBody>
          <a:bodyPr wrap="square" lIns="0" tIns="0" rIns="0" bIns="0" rtlCol="0" anchor="t">
            <a:spAutoFit/>
          </a:bodyPr>
          <a:lstStyle/>
          <a:p>
            <a:pPr>
              <a:lnSpc>
                <a:spcPts val="3992"/>
              </a:lnSpc>
            </a:pPr>
            <a:r>
              <a:rPr lang="pl-PL" sz="2500" b="1" spc="283" dirty="0">
                <a:latin typeface="DM Sans"/>
              </a:rPr>
              <a:t>Funkcja regulacyjna (stymulacyjna)</a:t>
            </a:r>
          </a:p>
          <a:p>
            <a:pPr>
              <a:lnSpc>
                <a:spcPts val="3992"/>
              </a:lnSpc>
            </a:pPr>
            <a:r>
              <a:rPr lang="pl-PL" sz="2500" spc="283" dirty="0">
                <a:latin typeface="DM Sans"/>
              </a:rPr>
              <a:t>Państwo może wykorzystywać podatki do wpływania na zachowania gospodarcze i społeczne obywateli oraz firm.</a:t>
            </a:r>
          </a:p>
          <a:p>
            <a:pPr>
              <a:lnSpc>
                <a:spcPts val="3992"/>
              </a:lnSpc>
            </a:pPr>
            <a:endParaRPr lang="pl-PL" sz="2500" spc="283" dirty="0">
              <a:latin typeface="DM Sans"/>
            </a:endParaRPr>
          </a:p>
          <a:p>
            <a:pPr>
              <a:lnSpc>
                <a:spcPts val="3992"/>
              </a:lnSpc>
            </a:pPr>
            <a:r>
              <a:rPr lang="pl-PL" sz="2500" spc="283" dirty="0">
                <a:latin typeface="DM Sans"/>
              </a:rPr>
              <a:t>Przykład pozytywny: ulgi podatkowe na OZE lub dzieci (których celem jest  zachęcanie do proekologicznych działań lub posiadania potomstwa.</a:t>
            </a:r>
          </a:p>
          <a:p>
            <a:pPr>
              <a:lnSpc>
                <a:spcPts val="3992"/>
              </a:lnSpc>
            </a:pPr>
            <a:endParaRPr lang="pl-PL" sz="2500" spc="283" dirty="0">
              <a:latin typeface="DM Sans"/>
            </a:endParaRPr>
          </a:p>
          <a:p>
            <a:pPr>
              <a:lnSpc>
                <a:spcPts val="3992"/>
              </a:lnSpc>
            </a:pPr>
            <a:r>
              <a:rPr lang="pl-PL" sz="2500" spc="283" dirty="0">
                <a:latin typeface="DM Sans"/>
              </a:rPr>
              <a:t>Przykład negatywny: wysokie podatki na alkohol, papierosy czy cukier aby zniechęcać do konsumpcji szkodliwych produktów (tzw. podatki akcyzowe lub grzeszne).</a:t>
            </a:r>
          </a:p>
        </p:txBody>
      </p:sp>
    </p:spTree>
    <p:extLst>
      <p:ext uri="{BB962C8B-B14F-4D97-AF65-F5344CB8AC3E}">
        <p14:creationId xmlns:p14="http://schemas.microsoft.com/office/powerpoint/2010/main" val="1023443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32162" y="-6647"/>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pl-PL"/>
          </a:p>
        </p:txBody>
      </p:sp>
      <p:sp>
        <p:nvSpPr>
          <p:cNvPr id="3" name="Freeform 3"/>
          <p:cNvSpPr/>
          <p:nvPr/>
        </p:nvSpPr>
        <p:spPr>
          <a:xfrm>
            <a:off x="5776597" y="8652356"/>
            <a:ext cx="6046328" cy="5896883"/>
          </a:xfrm>
          <a:custGeom>
            <a:avLst/>
            <a:gdLst/>
            <a:ahLst/>
            <a:cxnLst/>
            <a:rect l="l" t="t" r="r" b="b"/>
            <a:pathLst>
              <a:path w="7673056" h="7673056">
                <a:moveTo>
                  <a:pt x="0" y="0"/>
                </a:moveTo>
                <a:lnTo>
                  <a:pt x="7673056" y="0"/>
                </a:lnTo>
                <a:lnTo>
                  <a:pt x="7673056" y="7673056"/>
                </a:lnTo>
                <a:lnTo>
                  <a:pt x="0" y="7673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pl-PL"/>
          </a:p>
        </p:txBody>
      </p:sp>
      <p:sp>
        <p:nvSpPr>
          <p:cNvPr id="4" name="Freeform 4"/>
          <p:cNvSpPr/>
          <p:nvPr/>
        </p:nvSpPr>
        <p:spPr>
          <a:xfrm>
            <a:off x="7956970" y="7739590"/>
            <a:ext cx="1271434" cy="1143001"/>
          </a:xfrm>
          <a:custGeom>
            <a:avLst/>
            <a:gdLst/>
            <a:ahLst/>
            <a:cxnLst/>
            <a:rect l="l" t="t" r="r" b="b"/>
            <a:pathLst>
              <a:path w="2238367" h="2238367">
                <a:moveTo>
                  <a:pt x="0" y="0"/>
                </a:moveTo>
                <a:lnTo>
                  <a:pt x="2238368" y="0"/>
                </a:lnTo>
                <a:lnTo>
                  <a:pt x="2238368" y="2238367"/>
                </a:lnTo>
                <a:lnTo>
                  <a:pt x="0" y="22383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l-PL"/>
          </a:p>
        </p:txBody>
      </p:sp>
      <p:sp>
        <p:nvSpPr>
          <p:cNvPr id="5" name="Freeform 5"/>
          <p:cNvSpPr/>
          <p:nvPr/>
        </p:nvSpPr>
        <p:spPr>
          <a:xfrm>
            <a:off x="8232024" y="7877876"/>
            <a:ext cx="817188" cy="774480"/>
          </a:xfrm>
          <a:custGeom>
            <a:avLst/>
            <a:gdLst/>
            <a:ahLst/>
            <a:cxnLst/>
            <a:rect l="l" t="t" r="r" b="b"/>
            <a:pathLst>
              <a:path w="960682" h="1052540">
                <a:moveTo>
                  <a:pt x="0" y="0"/>
                </a:moveTo>
                <a:lnTo>
                  <a:pt x="960682" y="0"/>
                </a:lnTo>
                <a:lnTo>
                  <a:pt x="960682" y="1052541"/>
                </a:lnTo>
                <a:lnTo>
                  <a:pt x="0" y="105254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l-PL"/>
          </a:p>
        </p:txBody>
      </p:sp>
      <p:sp>
        <p:nvSpPr>
          <p:cNvPr id="6" name="Freeform 6"/>
          <p:cNvSpPr/>
          <p:nvPr/>
        </p:nvSpPr>
        <p:spPr>
          <a:xfrm>
            <a:off x="10311963" y="8717733"/>
            <a:ext cx="1323315" cy="1344342"/>
          </a:xfrm>
          <a:custGeom>
            <a:avLst/>
            <a:gdLst/>
            <a:ahLst/>
            <a:cxnLst/>
            <a:rect l="l" t="t" r="r" b="b"/>
            <a:pathLst>
              <a:path w="2238367" h="2238367">
                <a:moveTo>
                  <a:pt x="0" y="0"/>
                </a:moveTo>
                <a:lnTo>
                  <a:pt x="2238367" y="0"/>
                </a:lnTo>
                <a:lnTo>
                  <a:pt x="2238367" y="2238368"/>
                </a:lnTo>
                <a:lnTo>
                  <a:pt x="0" y="22383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l-PL"/>
          </a:p>
        </p:txBody>
      </p:sp>
      <p:sp>
        <p:nvSpPr>
          <p:cNvPr id="7" name="Freeform 7"/>
          <p:cNvSpPr/>
          <p:nvPr/>
        </p:nvSpPr>
        <p:spPr>
          <a:xfrm>
            <a:off x="5543116" y="8910989"/>
            <a:ext cx="1303947" cy="1271998"/>
          </a:xfrm>
          <a:custGeom>
            <a:avLst/>
            <a:gdLst/>
            <a:ahLst/>
            <a:cxnLst/>
            <a:rect l="l" t="t" r="r" b="b"/>
            <a:pathLst>
              <a:path w="2238367" h="2238367">
                <a:moveTo>
                  <a:pt x="0" y="0"/>
                </a:moveTo>
                <a:lnTo>
                  <a:pt x="2238367" y="0"/>
                </a:lnTo>
                <a:lnTo>
                  <a:pt x="2238367" y="2238368"/>
                </a:lnTo>
                <a:lnTo>
                  <a:pt x="0" y="22383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l-PL"/>
          </a:p>
        </p:txBody>
      </p:sp>
      <p:sp>
        <p:nvSpPr>
          <p:cNvPr id="8" name="Freeform 8"/>
          <p:cNvSpPr/>
          <p:nvPr/>
        </p:nvSpPr>
        <p:spPr>
          <a:xfrm>
            <a:off x="5847555" y="9298950"/>
            <a:ext cx="695071" cy="620329"/>
          </a:xfrm>
          <a:custGeom>
            <a:avLst/>
            <a:gdLst/>
            <a:ahLst/>
            <a:cxnLst/>
            <a:rect l="l" t="t" r="r" b="b"/>
            <a:pathLst>
              <a:path w="1268693" h="1211025">
                <a:moveTo>
                  <a:pt x="0" y="0"/>
                </a:moveTo>
                <a:lnTo>
                  <a:pt x="1268693" y="0"/>
                </a:lnTo>
                <a:lnTo>
                  <a:pt x="1268693" y="1211025"/>
                </a:lnTo>
                <a:lnTo>
                  <a:pt x="0" y="121102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pl-PL"/>
          </a:p>
        </p:txBody>
      </p:sp>
      <p:sp>
        <p:nvSpPr>
          <p:cNvPr id="9" name="Freeform 9"/>
          <p:cNvSpPr/>
          <p:nvPr/>
        </p:nvSpPr>
        <p:spPr>
          <a:xfrm>
            <a:off x="10591076" y="9023432"/>
            <a:ext cx="754910" cy="732944"/>
          </a:xfrm>
          <a:custGeom>
            <a:avLst/>
            <a:gdLst/>
            <a:ahLst/>
            <a:cxnLst/>
            <a:rect l="l" t="t" r="r" b="b"/>
            <a:pathLst>
              <a:path w="1104804" h="1121111">
                <a:moveTo>
                  <a:pt x="0" y="0"/>
                </a:moveTo>
                <a:lnTo>
                  <a:pt x="1104805" y="0"/>
                </a:lnTo>
                <a:lnTo>
                  <a:pt x="1104805" y="1121111"/>
                </a:lnTo>
                <a:lnTo>
                  <a:pt x="0" y="112111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pl-PL"/>
          </a:p>
        </p:txBody>
      </p:sp>
      <p:grpSp>
        <p:nvGrpSpPr>
          <p:cNvPr id="10" name="Group 10"/>
          <p:cNvGrpSpPr/>
          <p:nvPr/>
        </p:nvGrpSpPr>
        <p:grpSpPr>
          <a:xfrm>
            <a:off x="-202269" y="1306496"/>
            <a:ext cx="5779733" cy="1166783"/>
            <a:chOff x="-33387" y="-31410"/>
            <a:chExt cx="948351" cy="227743"/>
          </a:xfrm>
        </p:grpSpPr>
        <p:sp>
          <p:nvSpPr>
            <p:cNvPr id="11" name="Freeform 11"/>
            <p:cNvSpPr/>
            <p:nvPr/>
          </p:nvSpPr>
          <p:spPr>
            <a:xfrm>
              <a:off x="0" y="0"/>
              <a:ext cx="914964" cy="170593"/>
            </a:xfrm>
            <a:custGeom>
              <a:avLst/>
              <a:gdLst/>
              <a:ahLst/>
              <a:cxnLst/>
              <a:rect l="l" t="t" r="r" b="b"/>
              <a:pathLst>
                <a:path w="914964" h="170593">
                  <a:moveTo>
                    <a:pt x="0" y="0"/>
                  </a:moveTo>
                  <a:lnTo>
                    <a:pt x="914964" y="0"/>
                  </a:lnTo>
                  <a:lnTo>
                    <a:pt x="914964" y="170593"/>
                  </a:lnTo>
                  <a:lnTo>
                    <a:pt x="0" y="170593"/>
                  </a:lnTo>
                  <a:close/>
                </a:path>
              </a:pathLst>
            </a:custGeom>
            <a:solidFill>
              <a:srgbClr val="1A1A1A"/>
            </a:solidFill>
          </p:spPr>
          <p:txBody>
            <a:bodyPr/>
            <a:lstStyle/>
            <a:p>
              <a:endParaRPr lang="pl-PL" dirty="0"/>
            </a:p>
          </p:txBody>
        </p:sp>
        <p:sp>
          <p:nvSpPr>
            <p:cNvPr id="12" name="TextBox 12"/>
            <p:cNvSpPr txBox="1"/>
            <p:nvPr/>
          </p:nvSpPr>
          <p:spPr>
            <a:xfrm>
              <a:off x="-33387" y="-31410"/>
              <a:ext cx="914964" cy="227743"/>
            </a:xfrm>
            <a:prstGeom prst="rect">
              <a:avLst/>
            </a:prstGeom>
          </p:spPr>
          <p:txBody>
            <a:bodyPr lIns="50800" tIns="50800" rIns="50800" bIns="50800" rtlCol="0" anchor="ctr"/>
            <a:lstStyle/>
            <a:p>
              <a:pPr marL="0" lvl="0" indent="0" algn="ctr">
                <a:lnSpc>
                  <a:spcPts val="4114"/>
                </a:lnSpc>
                <a:spcBef>
                  <a:spcPct val="0"/>
                </a:spcBef>
              </a:pPr>
              <a:r>
                <a:rPr lang="pl-PL" sz="2981" spc="29" dirty="0">
                  <a:solidFill>
                    <a:srgbClr val="FFFFFF"/>
                  </a:solidFill>
                  <a:latin typeface="DM Sans Bold"/>
                </a:rPr>
                <a:t>WIEDZA</a:t>
              </a:r>
              <a:endParaRPr lang="en-US" sz="2981" spc="29" dirty="0">
                <a:solidFill>
                  <a:srgbClr val="FFFFFF"/>
                </a:solidFill>
                <a:latin typeface="DM Sans Bold"/>
              </a:endParaRPr>
            </a:p>
          </p:txBody>
        </p:sp>
      </p:grpSp>
      <p:sp>
        <p:nvSpPr>
          <p:cNvPr id="13" name="TextBox 13"/>
          <p:cNvSpPr txBox="1"/>
          <p:nvPr/>
        </p:nvSpPr>
        <p:spPr>
          <a:xfrm>
            <a:off x="3179317" y="258974"/>
            <a:ext cx="11552977" cy="1166783"/>
          </a:xfrm>
          <a:prstGeom prst="rect">
            <a:avLst/>
          </a:prstGeom>
        </p:spPr>
        <p:txBody>
          <a:bodyPr lIns="0" tIns="0" rIns="0" bIns="0" rtlCol="0" anchor="t">
            <a:spAutoFit/>
          </a:bodyPr>
          <a:lstStyle/>
          <a:p>
            <a:pPr algn="ctr">
              <a:lnSpc>
                <a:spcPts val="9587"/>
              </a:lnSpc>
            </a:pPr>
            <a:r>
              <a:rPr lang="en-US" sz="6947" spc="368" dirty="0">
                <a:solidFill>
                  <a:srgbClr val="231F20"/>
                </a:solidFill>
                <a:latin typeface="Oswald Bold"/>
              </a:rPr>
              <a:t>CELE </a:t>
            </a:r>
            <a:r>
              <a:rPr lang="pl-PL" sz="6947" spc="368" dirty="0">
                <a:solidFill>
                  <a:srgbClr val="231F20"/>
                </a:solidFill>
                <a:latin typeface="Oswald Bold"/>
              </a:rPr>
              <a:t>KSZTAŁCENIA*</a:t>
            </a:r>
            <a:endParaRPr lang="en-US" sz="6947" spc="368" dirty="0">
              <a:solidFill>
                <a:srgbClr val="231F20"/>
              </a:solidFill>
              <a:latin typeface="Oswald Bold"/>
            </a:endParaRPr>
          </a:p>
        </p:txBody>
      </p:sp>
      <p:sp>
        <p:nvSpPr>
          <p:cNvPr id="14" name="TextBox 14"/>
          <p:cNvSpPr txBox="1"/>
          <p:nvPr/>
        </p:nvSpPr>
        <p:spPr>
          <a:xfrm>
            <a:off x="-30230" y="2473280"/>
            <a:ext cx="5543116" cy="1760547"/>
          </a:xfrm>
          <a:prstGeom prst="rect">
            <a:avLst/>
          </a:prstGeom>
        </p:spPr>
        <p:txBody>
          <a:bodyPr wrap="square" lIns="0" tIns="0" rIns="0" bIns="0" rtlCol="0" anchor="t">
            <a:spAutoFit/>
          </a:bodyPr>
          <a:lstStyle/>
          <a:p>
            <a:pPr lvl="0" algn="ctr">
              <a:lnSpc>
                <a:spcPts val="2774"/>
              </a:lnSpc>
              <a:spcBef>
                <a:spcPct val="0"/>
              </a:spcBef>
            </a:pPr>
            <a:r>
              <a:rPr lang="pl-PL" sz="1500" spc="197" dirty="0">
                <a:solidFill>
                  <a:srgbClr val="231F20"/>
                </a:solidFill>
                <a:latin typeface="DM Sans"/>
              </a:rPr>
              <a:t>Uczeń zna podstawowe rodzaje podatków w Polsce (bezpośrednie i pośrednie) oraz potrafi wskazać, które z nich dotyczą gospodarstw domowych (np. podatek dochodowy, VAT, akcyza, podatek od nieruchomości).</a:t>
            </a:r>
          </a:p>
        </p:txBody>
      </p:sp>
      <p:grpSp>
        <p:nvGrpSpPr>
          <p:cNvPr id="15" name="Group 15"/>
          <p:cNvGrpSpPr/>
          <p:nvPr/>
        </p:nvGrpSpPr>
        <p:grpSpPr>
          <a:xfrm>
            <a:off x="5806065" y="1100652"/>
            <a:ext cx="6390467" cy="1919171"/>
            <a:chOff x="33379" y="-51293"/>
            <a:chExt cx="914964" cy="295208"/>
          </a:xfrm>
        </p:grpSpPr>
        <p:sp>
          <p:nvSpPr>
            <p:cNvPr id="16" name="Freeform 16"/>
            <p:cNvSpPr/>
            <p:nvPr/>
          </p:nvSpPr>
          <p:spPr>
            <a:xfrm>
              <a:off x="33379" y="1871"/>
              <a:ext cx="914964" cy="170593"/>
            </a:xfrm>
            <a:custGeom>
              <a:avLst/>
              <a:gdLst/>
              <a:ahLst/>
              <a:cxnLst/>
              <a:rect l="l" t="t" r="r" b="b"/>
              <a:pathLst>
                <a:path w="914964" h="170593">
                  <a:moveTo>
                    <a:pt x="0" y="0"/>
                  </a:moveTo>
                  <a:lnTo>
                    <a:pt x="914964" y="0"/>
                  </a:lnTo>
                  <a:lnTo>
                    <a:pt x="914964" y="170593"/>
                  </a:lnTo>
                  <a:lnTo>
                    <a:pt x="0" y="170593"/>
                  </a:lnTo>
                  <a:close/>
                </a:path>
              </a:pathLst>
            </a:custGeom>
            <a:solidFill>
              <a:srgbClr val="1A1A1A"/>
            </a:solidFill>
          </p:spPr>
          <p:txBody>
            <a:bodyPr/>
            <a:lstStyle/>
            <a:p>
              <a:endParaRPr lang="pl-PL"/>
            </a:p>
          </p:txBody>
        </p:sp>
        <p:sp>
          <p:nvSpPr>
            <p:cNvPr id="17" name="TextBox 17"/>
            <p:cNvSpPr txBox="1"/>
            <p:nvPr/>
          </p:nvSpPr>
          <p:spPr>
            <a:xfrm>
              <a:off x="33379" y="-51293"/>
              <a:ext cx="914964" cy="295208"/>
            </a:xfrm>
            <a:prstGeom prst="rect">
              <a:avLst/>
            </a:prstGeom>
          </p:spPr>
          <p:txBody>
            <a:bodyPr lIns="50800" tIns="50800" rIns="50800" bIns="50800" rtlCol="0" anchor="ctr"/>
            <a:lstStyle/>
            <a:p>
              <a:pPr lvl="0" algn="ctr">
                <a:lnSpc>
                  <a:spcPts val="4114"/>
                </a:lnSpc>
                <a:spcBef>
                  <a:spcPct val="0"/>
                </a:spcBef>
              </a:pPr>
              <a:r>
                <a:rPr lang="pl-PL" sz="2500" spc="29" dirty="0">
                  <a:solidFill>
                    <a:srgbClr val="FFFFFF"/>
                  </a:solidFill>
                  <a:latin typeface="DM Sans Bold"/>
                </a:rPr>
                <a:t>UMIEJĘTNOŚCI I STOSOWANIE WIEDZY W PRAKTYCE. </a:t>
              </a:r>
              <a:endParaRPr lang="en-US" sz="2500" spc="29" dirty="0">
                <a:solidFill>
                  <a:srgbClr val="FFFFFF"/>
                </a:solidFill>
                <a:latin typeface="DM Sans Bold"/>
              </a:endParaRPr>
            </a:p>
          </p:txBody>
        </p:sp>
      </p:grpSp>
      <p:sp>
        <p:nvSpPr>
          <p:cNvPr id="18" name="TextBox 18"/>
          <p:cNvSpPr txBox="1"/>
          <p:nvPr/>
        </p:nvSpPr>
        <p:spPr>
          <a:xfrm>
            <a:off x="5921768" y="2200237"/>
            <a:ext cx="6254887" cy="342914"/>
          </a:xfrm>
          <a:prstGeom prst="rect">
            <a:avLst/>
          </a:prstGeom>
        </p:spPr>
        <p:txBody>
          <a:bodyPr lIns="0" tIns="0" rIns="0" bIns="0" rtlCol="0" anchor="t">
            <a:spAutoFit/>
          </a:bodyPr>
          <a:lstStyle/>
          <a:p>
            <a:pPr marL="0" lvl="0" indent="0" algn="ctr">
              <a:lnSpc>
                <a:spcPts val="2774"/>
              </a:lnSpc>
              <a:spcBef>
                <a:spcPct val="0"/>
              </a:spcBef>
            </a:pPr>
            <a:r>
              <a:rPr lang="pl-PL" sz="1300" spc="197" dirty="0">
                <a:solidFill>
                  <a:srgbClr val="231F20"/>
                </a:solidFill>
                <a:latin typeface="DM Sans"/>
              </a:rPr>
              <a:t>1. </a:t>
            </a:r>
            <a:r>
              <a:rPr lang="en-US" sz="2010" spc="197" dirty="0">
                <a:solidFill>
                  <a:srgbClr val="231F20"/>
                </a:solidFill>
                <a:latin typeface="DM Sans"/>
              </a:rPr>
              <a:t>.</a:t>
            </a:r>
          </a:p>
        </p:txBody>
      </p:sp>
      <p:grpSp>
        <p:nvGrpSpPr>
          <p:cNvPr id="19" name="Group 19"/>
          <p:cNvGrpSpPr/>
          <p:nvPr/>
        </p:nvGrpSpPr>
        <p:grpSpPr>
          <a:xfrm>
            <a:off x="12828744" y="1224495"/>
            <a:ext cx="4392456" cy="1482395"/>
            <a:chOff x="0" y="-33863"/>
            <a:chExt cx="914964" cy="227743"/>
          </a:xfrm>
        </p:grpSpPr>
        <p:sp>
          <p:nvSpPr>
            <p:cNvPr id="20" name="Freeform 20"/>
            <p:cNvSpPr/>
            <p:nvPr/>
          </p:nvSpPr>
          <p:spPr>
            <a:xfrm>
              <a:off x="0" y="0"/>
              <a:ext cx="914964" cy="170593"/>
            </a:xfrm>
            <a:custGeom>
              <a:avLst/>
              <a:gdLst/>
              <a:ahLst/>
              <a:cxnLst/>
              <a:rect l="l" t="t" r="r" b="b"/>
              <a:pathLst>
                <a:path w="914964" h="170593">
                  <a:moveTo>
                    <a:pt x="0" y="0"/>
                  </a:moveTo>
                  <a:lnTo>
                    <a:pt x="914964" y="0"/>
                  </a:lnTo>
                  <a:lnTo>
                    <a:pt x="914964" y="170593"/>
                  </a:lnTo>
                  <a:lnTo>
                    <a:pt x="0" y="170593"/>
                  </a:lnTo>
                  <a:close/>
                </a:path>
              </a:pathLst>
            </a:custGeom>
            <a:solidFill>
              <a:srgbClr val="1A1A1A"/>
            </a:solidFill>
          </p:spPr>
          <p:txBody>
            <a:bodyPr/>
            <a:lstStyle/>
            <a:p>
              <a:endParaRPr lang="pl-PL"/>
            </a:p>
          </p:txBody>
        </p:sp>
        <p:sp>
          <p:nvSpPr>
            <p:cNvPr id="21" name="TextBox 21"/>
            <p:cNvSpPr txBox="1"/>
            <p:nvPr/>
          </p:nvSpPr>
          <p:spPr>
            <a:xfrm>
              <a:off x="0" y="-33863"/>
              <a:ext cx="914964" cy="227743"/>
            </a:xfrm>
            <a:prstGeom prst="rect">
              <a:avLst/>
            </a:prstGeom>
          </p:spPr>
          <p:txBody>
            <a:bodyPr lIns="50800" tIns="50800" rIns="50800" bIns="50800" rtlCol="0" anchor="ctr"/>
            <a:lstStyle/>
            <a:p>
              <a:pPr lvl="0" algn="ctr">
                <a:lnSpc>
                  <a:spcPts val="4114"/>
                </a:lnSpc>
                <a:spcBef>
                  <a:spcPct val="0"/>
                </a:spcBef>
              </a:pPr>
              <a:r>
                <a:rPr lang="en-US" sz="2981" spc="29" dirty="0">
                  <a:solidFill>
                    <a:srgbClr val="FFFFFF"/>
                  </a:solidFill>
                  <a:latin typeface="DM Sans Bold"/>
                </a:rPr>
                <a:t>KSZTAŁTOWANIE POSTAW </a:t>
              </a:r>
            </a:p>
          </p:txBody>
        </p:sp>
      </p:grpSp>
      <p:sp>
        <p:nvSpPr>
          <p:cNvPr id="22" name="TextBox 22"/>
          <p:cNvSpPr txBox="1"/>
          <p:nvPr/>
        </p:nvSpPr>
        <p:spPr>
          <a:xfrm>
            <a:off x="12809208" y="2681994"/>
            <a:ext cx="4640592" cy="2119619"/>
          </a:xfrm>
          <a:prstGeom prst="rect">
            <a:avLst/>
          </a:prstGeom>
        </p:spPr>
        <p:txBody>
          <a:bodyPr wrap="square" lIns="0" tIns="0" rIns="0" bIns="0" rtlCol="0" anchor="t">
            <a:spAutoFit/>
          </a:bodyPr>
          <a:lstStyle/>
          <a:p>
            <a:pPr lvl="0" algn="ctr">
              <a:lnSpc>
                <a:spcPts val="2774"/>
              </a:lnSpc>
              <a:spcBef>
                <a:spcPct val="0"/>
              </a:spcBef>
            </a:pPr>
            <a:r>
              <a:rPr lang="pl-PL" sz="1500" spc="197" dirty="0">
                <a:solidFill>
                  <a:srgbClr val="231F20"/>
                </a:solidFill>
                <a:latin typeface="DM Sans"/>
              </a:rPr>
              <a:t>Uczeń rozwija świadomość obywatelską dotyczącą obowiązku płacenia podatków, rozumie ich rolę w funkcjonowaniu państwa i społeczności lokalnej, a także kształtuje postawę odpowiedzialności i uczciwości podatkowej.</a:t>
            </a:r>
            <a:endParaRPr lang="en-US" sz="1500" spc="197" dirty="0">
              <a:solidFill>
                <a:srgbClr val="231F20"/>
              </a:solidFill>
              <a:latin typeface="DM Sans"/>
            </a:endParaRPr>
          </a:p>
        </p:txBody>
      </p:sp>
      <p:sp>
        <p:nvSpPr>
          <p:cNvPr id="23" name="Freeform 23"/>
          <p:cNvSpPr/>
          <p:nvPr/>
        </p:nvSpPr>
        <p:spPr>
          <a:xfrm>
            <a:off x="14489660" y="-4795674"/>
            <a:ext cx="7616557" cy="7815497"/>
          </a:xfrm>
          <a:custGeom>
            <a:avLst/>
            <a:gdLst/>
            <a:ahLst/>
            <a:cxnLst/>
            <a:rect l="l" t="t" r="r" b="b"/>
            <a:pathLst>
              <a:path w="7616557" h="7815497">
                <a:moveTo>
                  <a:pt x="0" y="0"/>
                </a:moveTo>
                <a:lnTo>
                  <a:pt x="7616556" y="0"/>
                </a:lnTo>
                <a:lnTo>
                  <a:pt x="7616556" y="7815497"/>
                </a:lnTo>
                <a:lnTo>
                  <a:pt x="0" y="781549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pl-PL"/>
          </a:p>
        </p:txBody>
      </p:sp>
      <p:sp>
        <p:nvSpPr>
          <p:cNvPr id="24" name="Freeform 24"/>
          <p:cNvSpPr/>
          <p:nvPr/>
        </p:nvSpPr>
        <p:spPr>
          <a:xfrm rot="-4176364">
            <a:off x="-2202295" y="8172077"/>
            <a:ext cx="6453526" cy="6086360"/>
          </a:xfrm>
          <a:custGeom>
            <a:avLst/>
            <a:gdLst/>
            <a:ahLst/>
            <a:cxnLst/>
            <a:rect l="l" t="t" r="r" b="b"/>
            <a:pathLst>
              <a:path w="7616557" h="7815497">
                <a:moveTo>
                  <a:pt x="0" y="0"/>
                </a:moveTo>
                <a:lnTo>
                  <a:pt x="7616556" y="0"/>
                </a:lnTo>
                <a:lnTo>
                  <a:pt x="7616556" y="7815496"/>
                </a:lnTo>
                <a:lnTo>
                  <a:pt x="0" y="781549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pl-PL"/>
          </a:p>
        </p:txBody>
      </p:sp>
      <p:sp>
        <p:nvSpPr>
          <p:cNvPr id="25" name="TextBox 22"/>
          <p:cNvSpPr txBox="1"/>
          <p:nvPr/>
        </p:nvSpPr>
        <p:spPr>
          <a:xfrm>
            <a:off x="5776596" y="2681994"/>
            <a:ext cx="6482327" cy="2837765"/>
          </a:xfrm>
          <a:prstGeom prst="rect">
            <a:avLst/>
          </a:prstGeom>
        </p:spPr>
        <p:txBody>
          <a:bodyPr wrap="square" lIns="0" tIns="0" rIns="0" bIns="0" rtlCol="0" anchor="t">
            <a:spAutoFit/>
          </a:bodyPr>
          <a:lstStyle/>
          <a:p>
            <a:pPr marL="342900" lvl="0" indent="-342900" algn="ctr">
              <a:lnSpc>
                <a:spcPts val="2774"/>
              </a:lnSpc>
              <a:spcBef>
                <a:spcPct val="0"/>
              </a:spcBef>
              <a:buAutoNum type="arabicPeriod"/>
            </a:pPr>
            <a:r>
              <a:rPr lang="pl-PL" sz="1500" spc="197" dirty="0">
                <a:solidFill>
                  <a:srgbClr val="231F20"/>
                </a:solidFill>
                <a:latin typeface="DM Sans"/>
              </a:rPr>
              <a:t>Uczeń potrafi rozróżniać i klasyfikować podatki według różnych kryteriów (np. sposób poboru, źródło dochodu), a także analizować, które podatki i w jaki sposób obciążają budżet domowy.</a:t>
            </a:r>
          </a:p>
          <a:p>
            <a:pPr marL="342900" lvl="0" indent="-342900" algn="ctr">
              <a:lnSpc>
                <a:spcPts val="2774"/>
              </a:lnSpc>
              <a:spcBef>
                <a:spcPct val="0"/>
              </a:spcBef>
              <a:buAutoNum type="arabicPeriod"/>
            </a:pPr>
            <a:r>
              <a:rPr lang="pl-PL" sz="1500" spc="197" dirty="0">
                <a:solidFill>
                  <a:srgbClr val="231F20"/>
                </a:solidFill>
                <a:latin typeface="DM Sans"/>
              </a:rPr>
              <a:t>Uczeń potrafi obliczyć wysokość wybranych podatków na podstawie prostych przykładów (np. podatek dochodowy, VAT od zakupu) oraz interpretować zapisy związane z podatkami w domowym budżecie.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
          <a:extLst>
            <a:ext uri="{FF2B5EF4-FFF2-40B4-BE49-F238E27FC236}">
              <a16:creationId xmlns:a16="http://schemas.microsoft.com/office/drawing/2014/main" id="{8FB85BEB-B2BB-787E-B987-FBA9DED56EAD}"/>
            </a:ext>
          </a:extLst>
        </p:cNvPr>
        <p:cNvGrpSpPr/>
        <p:nvPr/>
      </p:nvGrpSpPr>
      <p:grpSpPr>
        <a:xfrm>
          <a:off x="0" y="0"/>
          <a:ext cx="0" cy="0"/>
          <a:chOff x="0" y="0"/>
          <a:chExt cx="0" cy="0"/>
        </a:xfrm>
      </p:grpSpPr>
      <p:sp>
        <p:nvSpPr>
          <p:cNvPr id="19" name="Freeform 19">
            <a:extLst>
              <a:ext uri="{FF2B5EF4-FFF2-40B4-BE49-F238E27FC236}">
                <a16:creationId xmlns:a16="http://schemas.microsoft.com/office/drawing/2014/main" id="{35F4367E-2993-0481-854D-D17C8C3EA7EE}"/>
              </a:ext>
            </a:extLst>
          </p:cNvPr>
          <p:cNvSpPr/>
          <p:nvPr/>
        </p:nvSpPr>
        <p:spPr>
          <a:xfrm rot="887923">
            <a:off x="14911573" y="5159961"/>
            <a:ext cx="7032580" cy="7216267"/>
          </a:xfrm>
          <a:custGeom>
            <a:avLst/>
            <a:gdLst/>
            <a:ahLst/>
            <a:cxnLst/>
            <a:rect l="l" t="t" r="r" b="b"/>
            <a:pathLst>
              <a:path w="7032580" h="7216267">
                <a:moveTo>
                  <a:pt x="0" y="0"/>
                </a:moveTo>
                <a:lnTo>
                  <a:pt x="7032580" y="0"/>
                </a:lnTo>
                <a:lnTo>
                  <a:pt x="7032580" y="7216267"/>
                </a:lnTo>
                <a:lnTo>
                  <a:pt x="0" y="72162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l-PL"/>
          </a:p>
        </p:txBody>
      </p:sp>
      <p:sp>
        <p:nvSpPr>
          <p:cNvPr id="20" name="TextBox 20">
            <a:extLst>
              <a:ext uri="{FF2B5EF4-FFF2-40B4-BE49-F238E27FC236}">
                <a16:creationId xmlns:a16="http://schemas.microsoft.com/office/drawing/2014/main" id="{303410FF-A847-C7E8-1F4E-890810F602C8}"/>
              </a:ext>
            </a:extLst>
          </p:cNvPr>
          <p:cNvSpPr txBox="1"/>
          <p:nvPr/>
        </p:nvSpPr>
        <p:spPr>
          <a:xfrm>
            <a:off x="373170" y="776231"/>
            <a:ext cx="12191999" cy="1400383"/>
          </a:xfrm>
          <a:prstGeom prst="rect">
            <a:avLst/>
          </a:prstGeom>
        </p:spPr>
        <p:txBody>
          <a:bodyPr wrap="square" lIns="0" tIns="0" rIns="0" bIns="0" rtlCol="0" anchor="t">
            <a:spAutoFit/>
          </a:bodyPr>
          <a:lstStyle/>
          <a:p>
            <a:pPr marL="0" lvl="0" indent="0">
              <a:lnSpc>
                <a:spcPts val="13015"/>
              </a:lnSpc>
              <a:spcBef>
                <a:spcPct val="0"/>
              </a:spcBef>
            </a:pPr>
            <a:r>
              <a:rPr lang="pl-PL" sz="5000" spc="924" dirty="0">
                <a:solidFill>
                  <a:srgbClr val="231F20"/>
                </a:solidFill>
                <a:latin typeface="Oswald Bold"/>
              </a:rPr>
              <a:t>SLAJD 15 – FUNKCJE PODATKÓW</a:t>
            </a:r>
            <a:endParaRPr lang="en-US" sz="5000" u="none" spc="924" dirty="0">
              <a:solidFill>
                <a:srgbClr val="231F20"/>
              </a:solidFill>
              <a:latin typeface="Oswald Bold"/>
            </a:endParaRPr>
          </a:p>
        </p:txBody>
      </p:sp>
      <p:grpSp>
        <p:nvGrpSpPr>
          <p:cNvPr id="24" name="Group 24">
            <a:extLst>
              <a:ext uri="{FF2B5EF4-FFF2-40B4-BE49-F238E27FC236}">
                <a16:creationId xmlns:a16="http://schemas.microsoft.com/office/drawing/2014/main" id="{FE668440-3B37-6284-7C67-1C5CC88ACA7F}"/>
              </a:ext>
            </a:extLst>
          </p:cNvPr>
          <p:cNvGrpSpPr/>
          <p:nvPr/>
        </p:nvGrpSpPr>
        <p:grpSpPr>
          <a:xfrm>
            <a:off x="-224419" y="-1349021"/>
            <a:ext cx="2094695" cy="2377721"/>
            <a:chOff x="0" y="0"/>
            <a:chExt cx="551689" cy="626231"/>
          </a:xfrm>
        </p:grpSpPr>
        <p:sp>
          <p:nvSpPr>
            <p:cNvPr id="25" name="Freeform 25">
              <a:extLst>
                <a:ext uri="{FF2B5EF4-FFF2-40B4-BE49-F238E27FC236}">
                  <a16:creationId xmlns:a16="http://schemas.microsoft.com/office/drawing/2014/main" id="{03D16AAA-5E64-9375-BAB2-B09610BCBB81}"/>
                </a:ext>
              </a:extLst>
            </p:cNvPr>
            <p:cNvSpPr/>
            <p:nvPr/>
          </p:nvSpPr>
          <p:spPr>
            <a:xfrm>
              <a:off x="0" y="0"/>
              <a:ext cx="551689" cy="626231"/>
            </a:xfrm>
            <a:custGeom>
              <a:avLst/>
              <a:gdLst/>
              <a:ahLst/>
              <a:cxnLst/>
              <a:rect l="l" t="t" r="r" b="b"/>
              <a:pathLst>
                <a:path w="551689" h="626231">
                  <a:moveTo>
                    <a:pt x="0" y="0"/>
                  </a:moveTo>
                  <a:lnTo>
                    <a:pt x="551689" y="0"/>
                  </a:lnTo>
                  <a:lnTo>
                    <a:pt x="551689" y="626231"/>
                  </a:lnTo>
                  <a:lnTo>
                    <a:pt x="0" y="626231"/>
                  </a:lnTo>
                  <a:close/>
                </a:path>
              </a:pathLst>
            </a:custGeom>
            <a:solidFill>
              <a:srgbClr val="CCCCCC"/>
            </a:solidFill>
          </p:spPr>
          <p:txBody>
            <a:bodyPr/>
            <a:lstStyle/>
            <a:p>
              <a:endParaRPr lang="pl-PL"/>
            </a:p>
          </p:txBody>
        </p:sp>
        <p:sp>
          <p:nvSpPr>
            <p:cNvPr id="26" name="TextBox 26">
              <a:extLst>
                <a:ext uri="{FF2B5EF4-FFF2-40B4-BE49-F238E27FC236}">
                  <a16:creationId xmlns:a16="http://schemas.microsoft.com/office/drawing/2014/main" id="{2B251E3B-05C7-335A-C67A-D98C255386F7}"/>
                </a:ext>
              </a:extLst>
            </p:cNvPr>
            <p:cNvSpPr txBox="1"/>
            <p:nvPr/>
          </p:nvSpPr>
          <p:spPr>
            <a:xfrm>
              <a:off x="0" y="-19050"/>
              <a:ext cx="551689" cy="645281"/>
            </a:xfrm>
            <a:prstGeom prst="rect">
              <a:avLst/>
            </a:prstGeom>
          </p:spPr>
          <p:txBody>
            <a:bodyPr lIns="50800" tIns="50800" rIns="50800" bIns="50800" rtlCol="0" anchor="ctr"/>
            <a:lstStyle/>
            <a:p>
              <a:pPr algn="ctr">
                <a:lnSpc>
                  <a:spcPts val="2859"/>
                </a:lnSpc>
              </a:pPr>
              <a:endParaRPr/>
            </a:p>
          </p:txBody>
        </p:sp>
      </p:grpSp>
      <p:sp>
        <p:nvSpPr>
          <p:cNvPr id="12" name="TextBox 11">
            <a:extLst>
              <a:ext uri="{FF2B5EF4-FFF2-40B4-BE49-F238E27FC236}">
                <a16:creationId xmlns:a16="http://schemas.microsoft.com/office/drawing/2014/main" id="{DDCEE283-B05A-419E-66AE-3BDDCC494CC7}"/>
              </a:ext>
            </a:extLst>
          </p:cNvPr>
          <p:cNvSpPr txBox="1"/>
          <p:nvPr/>
        </p:nvSpPr>
        <p:spPr>
          <a:xfrm>
            <a:off x="1676400" y="3390900"/>
            <a:ext cx="12735007" cy="4067075"/>
          </a:xfrm>
          <a:prstGeom prst="rect">
            <a:avLst/>
          </a:prstGeom>
        </p:spPr>
        <p:txBody>
          <a:bodyPr wrap="square" lIns="0" tIns="0" rIns="0" bIns="0" rtlCol="0" anchor="t">
            <a:spAutoFit/>
          </a:bodyPr>
          <a:lstStyle/>
          <a:p>
            <a:pPr>
              <a:lnSpc>
                <a:spcPts val="3992"/>
              </a:lnSpc>
            </a:pPr>
            <a:r>
              <a:rPr lang="pl-PL" sz="2500" b="1" spc="283" dirty="0">
                <a:latin typeface="DM Sans"/>
              </a:rPr>
              <a:t>Funkcja stabilizacyjna (antycykliczna)</a:t>
            </a:r>
          </a:p>
          <a:p>
            <a:pPr>
              <a:lnSpc>
                <a:spcPts val="3992"/>
              </a:lnSpc>
            </a:pPr>
            <a:r>
              <a:rPr lang="pl-PL" sz="2500" spc="283" dirty="0">
                <a:latin typeface="DM Sans"/>
              </a:rPr>
              <a:t>Podatki mogą być narzędziem polityki makroekonomicznej, pomagając stabilizować gospodarkę w czasie kryzysu lub przegrzania.</a:t>
            </a:r>
          </a:p>
          <a:p>
            <a:pPr>
              <a:lnSpc>
                <a:spcPts val="3992"/>
              </a:lnSpc>
            </a:pPr>
            <a:endParaRPr lang="pl-PL" sz="2500" spc="283" dirty="0">
              <a:latin typeface="DM Sans"/>
            </a:endParaRPr>
          </a:p>
          <a:p>
            <a:pPr>
              <a:lnSpc>
                <a:spcPts val="3992"/>
              </a:lnSpc>
            </a:pPr>
            <a:r>
              <a:rPr lang="pl-PL" sz="2500" spc="283" dirty="0">
                <a:latin typeface="DM Sans"/>
              </a:rPr>
              <a:t>W recesji: obniżanie podatków stymuluje popyt i konsumpcję.</a:t>
            </a:r>
          </a:p>
          <a:p>
            <a:pPr>
              <a:lnSpc>
                <a:spcPts val="3992"/>
              </a:lnSpc>
            </a:pPr>
            <a:endParaRPr lang="pl-PL" sz="2500" spc="283" dirty="0">
              <a:latin typeface="DM Sans"/>
            </a:endParaRPr>
          </a:p>
          <a:p>
            <a:pPr>
              <a:lnSpc>
                <a:spcPts val="3992"/>
              </a:lnSpc>
            </a:pPr>
            <a:r>
              <a:rPr lang="pl-PL" sz="2500" spc="283" dirty="0">
                <a:latin typeface="DM Sans"/>
              </a:rPr>
              <a:t>W czasie inflacji: podnoszenie podatków zmniejsza nadmiar pieniądza w obiegu.</a:t>
            </a:r>
          </a:p>
        </p:txBody>
      </p:sp>
    </p:spTree>
    <p:extLst>
      <p:ext uri="{BB962C8B-B14F-4D97-AF65-F5344CB8AC3E}">
        <p14:creationId xmlns:p14="http://schemas.microsoft.com/office/powerpoint/2010/main" val="24605412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
          <a:extLst>
            <a:ext uri="{FF2B5EF4-FFF2-40B4-BE49-F238E27FC236}">
              <a16:creationId xmlns:a16="http://schemas.microsoft.com/office/drawing/2014/main" id="{0E8523B4-91C5-AC3E-3551-C8BAD376C1CC}"/>
            </a:ext>
          </a:extLst>
        </p:cNvPr>
        <p:cNvGrpSpPr/>
        <p:nvPr/>
      </p:nvGrpSpPr>
      <p:grpSpPr>
        <a:xfrm>
          <a:off x="0" y="0"/>
          <a:ext cx="0" cy="0"/>
          <a:chOff x="0" y="0"/>
          <a:chExt cx="0" cy="0"/>
        </a:xfrm>
      </p:grpSpPr>
      <p:sp>
        <p:nvSpPr>
          <p:cNvPr id="19" name="Freeform 19">
            <a:extLst>
              <a:ext uri="{FF2B5EF4-FFF2-40B4-BE49-F238E27FC236}">
                <a16:creationId xmlns:a16="http://schemas.microsoft.com/office/drawing/2014/main" id="{782AE8ED-3E80-31D3-ACE0-9552952D5578}"/>
              </a:ext>
            </a:extLst>
          </p:cNvPr>
          <p:cNvSpPr/>
          <p:nvPr/>
        </p:nvSpPr>
        <p:spPr>
          <a:xfrm rot="887923">
            <a:off x="14911573" y="5159961"/>
            <a:ext cx="7032580" cy="7216267"/>
          </a:xfrm>
          <a:custGeom>
            <a:avLst/>
            <a:gdLst/>
            <a:ahLst/>
            <a:cxnLst/>
            <a:rect l="l" t="t" r="r" b="b"/>
            <a:pathLst>
              <a:path w="7032580" h="7216267">
                <a:moveTo>
                  <a:pt x="0" y="0"/>
                </a:moveTo>
                <a:lnTo>
                  <a:pt x="7032580" y="0"/>
                </a:lnTo>
                <a:lnTo>
                  <a:pt x="7032580" y="7216267"/>
                </a:lnTo>
                <a:lnTo>
                  <a:pt x="0" y="72162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l-PL"/>
          </a:p>
        </p:txBody>
      </p:sp>
      <p:sp>
        <p:nvSpPr>
          <p:cNvPr id="20" name="TextBox 20">
            <a:extLst>
              <a:ext uri="{FF2B5EF4-FFF2-40B4-BE49-F238E27FC236}">
                <a16:creationId xmlns:a16="http://schemas.microsoft.com/office/drawing/2014/main" id="{A42674E7-EDF8-1568-B8C3-09CE86DEC87D}"/>
              </a:ext>
            </a:extLst>
          </p:cNvPr>
          <p:cNvSpPr txBox="1"/>
          <p:nvPr/>
        </p:nvSpPr>
        <p:spPr>
          <a:xfrm>
            <a:off x="373170" y="776231"/>
            <a:ext cx="12191999" cy="1400383"/>
          </a:xfrm>
          <a:prstGeom prst="rect">
            <a:avLst/>
          </a:prstGeom>
        </p:spPr>
        <p:txBody>
          <a:bodyPr wrap="square" lIns="0" tIns="0" rIns="0" bIns="0" rtlCol="0" anchor="t">
            <a:spAutoFit/>
          </a:bodyPr>
          <a:lstStyle/>
          <a:p>
            <a:pPr marL="0" lvl="0" indent="0">
              <a:lnSpc>
                <a:spcPts val="13015"/>
              </a:lnSpc>
              <a:spcBef>
                <a:spcPct val="0"/>
              </a:spcBef>
            </a:pPr>
            <a:r>
              <a:rPr lang="pl-PL" sz="5000" spc="924" dirty="0">
                <a:solidFill>
                  <a:srgbClr val="231F20"/>
                </a:solidFill>
                <a:latin typeface="Oswald Bold"/>
              </a:rPr>
              <a:t>SLAJD 16 – FUNKCJE PODATKÓW</a:t>
            </a:r>
            <a:endParaRPr lang="en-US" sz="5000" u="none" spc="924" dirty="0">
              <a:solidFill>
                <a:srgbClr val="231F20"/>
              </a:solidFill>
              <a:latin typeface="Oswald Bold"/>
            </a:endParaRPr>
          </a:p>
        </p:txBody>
      </p:sp>
      <p:grpSp>
        <p:nvGrpSpPr>
          <p:cNvPr id="24" name="Group 24">
            <a:extLst>
              <a:ext uri="{FF2B5EF4-FFF2-40B4-BE49-F238E27FC236}">
                <a16:creationId xmlns:a16="http://schemas.microsoft.com/office/drawing/2014/main" id="{DD9CA58E-9B40-F786-3395-D8A85E6AB5BC}"/>
              </a:ext>
            </a:extLst>
          </p:cNvPr>
          <p:cNvGrpSpPr/>
          <p:nvPr/>
        </p:nvGrpSpPr>
        <p:grpSpPr>
          <a:xfrm>
            <a:off x="-224419" y="-1349021"/>
            <a:ext cx="2094695" cy="2377721"/>
            <a:chOff x="0" y="0"/>
            <a:chExt cx="551689" cy="626231"/>
          </a:xfrm>
        </p:grpSpPr>
        <p:sp>
          <p:nvSpPr>
            <p:cNvPr id="25" name="Freeform 25">
              <a:extLst>
                <a:ext uri="{FF2B5EF4-FFF2-40B4-BE49-F238E27FC236}">
                  <a16:creationId xmlns:a16="http://schemas.microsoft.com/office/drawing/2014/main" id="{389FFD7F-78D9-BCE8-FB71-B8CD7CF64082}"/>
                </a:ext>
              </a:extLst>
            </p:cNvPr>
            <p:cNvSpPr/>
            <p:nvPr/>
          </p:nvSpPr>
          <p:spPr>
            <a:xfrm>
              <a:off x="0" y="0"/>
              <a:ext cx="551689" cy="626231"/>
            </a:xfrm>
            <a:custGeom>
              <a:avLst/>
              <a:gdLst/>
              <a:ahLst/>
              <a:cxnLst/>
              <a:rect l="l" t="t" r="r" b="b"/>
              <a:pathLst>
                <a:path w="551689" h="626231">
                  <a:moveTo>
                    <a:pt x="0" y="0"/>
                  </a:moveTo>
                  <a:lnTo>
                    <a:pt x="551689" y="0"/>
                  </a:lnTo>
                  <a:lnTo>
                    <a:pt x="551689" y="626231"/>
                  </a:lnTo>
                  <a:lnTo>
                    <a:pt x="0" y="626231"/>
                  </a:lnTo>
                  <a:close/>
                </a:path>
              </a:pathLst>
            </a:custGeom>
            <a:solidFill>
              <a:srgbClr val="CCCCCC"/>
            </a:solidFill>
          </p:spPr>
          <p:txBody>
            <a:bodyPr/>
            <a:lstStyle/>
            <a:p>
              <a:endParaRPr lang="pl-PL"/>
            </a:p>
          </p:txBody>
        </p:sp>
        <p:sp>
          <p:nvSpPr>
            <p:cNvPr id="26" name="TextBox 26">
              <a:extLst>
                <a:ext uri="{FF2B5EF4-FFF2-40B4-BE49-F238E27FC236}">
                  <a16:creationId xmlns:a16="http://schemas.microsoft.com/office/drawing/2014/main" id="{C46E3B49-2314-798F-29BC-F2E6AC0E1987}"/>
                </a:ext>
              </a:extLst>
            </p:cNvPr>
            <p:cNvSpPr txBox="1"/>
            <p:nvPr/>
          </p:nvSpPr>
          <p:spPr>
            <a:xfrm>
              <a:off x="0" y="-19050"/>
              <a:ext cx="551689" cy="645281"/>
            </a:xfrm>
            <a:prstGeom prst="rect">
              <a:avLst/>
            </a:prstGeom>
          </p:spPr>
          <p:txBody>
            <a:bodyPr lIns="50800" tIns="50800" rIns="50800" bIns="50800" rtlCol="0" anchor="ctr"/>
            <a:lstStyle/>
            <a:p>
              <a:pPr algn="ctr">
                <a:lnSpc>
                  <a:spcPts val="2859"/>
                </a:lnSpc>
              </a:pPr>
              <a:endParaRPr/>
            </a:p>
          </p:txBody>
        </p:sp>
      </p:grpSp>
      <p:sp>
        <p:nvSpPr>
          <p:cNvPr id="12" name="TextBox 11">
            <a:extLst>
              <a:ext uri="{FF2B5EF4-FFF2-40B4-BE49-F238E27FC236}">
                <a16:creationId xmlns:a16="http://schemas.microsoft.com/office/drawing/2014/main" id="{45312A99-8CA1-49F5-2803-B5CB1EE16A36}"/>
              </a:ext>
            </a:extLst>
          </p:cNvPr>
          <p:cNvSpPr txBox="1"/>
          <p:nvPr/>
        </p:nvSpPr>
        <p:spPr>
          <a:xfrm>
            <a:off x="1676400" y="3390900"/>
            <a:ext cx="12735007" cy="3041154"/>
          </a:xfrm>
          <a:prstGeom prst="rect">
            <a:avLst/>
          </a:prstGeom>
        </p:spPr>
        <p:txBody>
          <a:bodyPr wrap="square" lIns="0" tIns="0" rIns="0" bIns="0" rtlCol="0" anchor="t">
            <a:spAutoFit/>
          </a:bodyPr>
          <a:lstStyle/>
          <a:p>
            <a:pPr>
              <a:lnSpc>
                <a:spcPts val="3992"/>
              </a:lnSpc>
            </a:pPr>
            <a:r>
              <a:rPr lang="pl-PL" sz="2500" b="1" spc="283" dirty="0">
                <a:latin typeface="DM Sans"/>
              </a:rPr>
              <a:t>Funkcja informacyjna</a:t>
            </a:r>
          </a:p>
          <a:p>
            <a:pPr>
              <a:lnSpc>
                <a:spcPts val="3992"/>
              </a:lnSpc>
            </a:pPr>
            <a:endParaRPr lang="pl-PL" sz="2500" b="1" spc="283" dirty="0">
              <a:latin typeface="DM Sans"/>
            </a:endParaRPr>
          </a:p>
          <a:p>
            <a:pPr>
              <a:lnSpc>
                <a:spcPts val="3992"/>
              </a:lnSpc>
            </a:pPr>
            <a:r>
              <a:rPr lang="pl-PL" sz="2500" spc="283" dirty="0">
                <a:latin typeface="DM Sans"/>
              </a:rPr>
              <a:t>Choć mniej zauważalna, podatki dostarczają informacji o sytuacji gospodarczej, strukturze dochodów i wydatków, a także trendach społecznych. Dane te są wykorzystywane przez rządy do planowania polityki gospodarczej.</a:t>
            </a:r>
          </a:p>
        </p:txBody>
      </p:sp>
    </p:spTree>
    <p:extLst>
      <p:ext uri="{BB962C8B-B14F-4D97-AF65-F5344CB8AC3E}">
        <p14:creationId xmlns:p14="http://schemas.microsoft.com/office/powerpoint/2010/main" val="39419395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
          <a:extLst>
            <a:ext uri="{FF2B5EF4-FFF2-40B4-BE49-F238E27FC236}">
              <a16:creationId xmlns:a16="http://schemas.microsoft.com/office/drawing/2014/main" id="{FE0C8894-3ABD-6A21-6546-079ADF917105}"/>
            </a:ext>
          </a:extLst>
        </p:cNvPr>
        <p:cNvGrpSpPr/>
        <p:nvPr/>
      </p:nvGrpSpPr>
      <p:grpSpPr>
        <a:xfrm>
          <a:off x="0" y="0"/>
          <a:ext cx="0" cy="0"/>
          <a:chOff x="0" y="0"/>
          <a:chExt cx="0" cy="0"/>
        </a:xfrm>
      </p:grpSpPr>
      <p:sp>
        <p:nvSpPr>
          <p:cNvPr id="19" name="Freeform 19">
            <a:extLst>
              <a:ext uri="{FF2B5EF4-FFF2-40B4-BE49-F238E27FC236}">
                <a16:creationId xmlns:a16="http://schemas.microsoft.com/office/drawing/2014/main" id="{2D8F3858-8230-84CA-3DB5-1D3129E01C3C}"/>
              </a:ext>
            </a:extLst>
          </p:cNvPr>
          <p:cNvSpPr/>
          <p:nvPr/>
        </p:nvSpPr>
        <p:spPr>
          <a:xfrm rot="887923">
            <a:off x="13578382" y="-4328600"/>
            <a:ext cx="7032580" cy="7216267"/>
          </a:xfrm>
          <a:custGeom>
            <a:avLst/>
            <a:gdLst/>
            <a:ahLst/>
            <a:cxnLst/>
            <a:rect l="l" t="t" r="r" b="b"/>
            <a:pathLst>
              <a:path w="7032580" h="7216267">
                <a:moveTo>
                  <a:pt x="0" y="0"/>
                </a:moveTo>
                <a:lnTo>
                  <a:pt x="7032580" y="0"/>
                </a:lnTo>
                <a:lnTo>
                  <a:pt x="7032580" y="7216267"/>
                </a:lnTo>
                <a:lnTo>
                  <a:pt x="0" y="72162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l-PL"/>
          </a:p>
        </p:txBody>
      </p:sp>
      <p:sp>
        <p:nvSpPr>
          <p:cNvPr id="20" name="TextBox 20">
            <a:extLst>
              <a:ext uri="{FF2B5EF4-FFF2-40B4-BE49-F238E27FC236}">
                <a16:creationId xmlns:a16="http://schemas.microsoft.com/office/drawing/2014/main" id="{4DCB3F29-845D-F4AC-684A-1861151CA62D}"/>
              </a:ext>
            </a:extLst>
          </p:cNvPr>
          <p:cNvSpPr txBox="1"/>
          <p:nvPr/>
        </p:nvSpPr>
        <p:spPr>
          <a:xfrm>
            <a:off x="285146" y="1248002"/>
            <a:ext cx="14802454" cy="923330"/>
          </a:xfrm>
          <a:prstGeom prst="rect">
            <a:avLst/>
          </a:prstGeom>
        </p:spPr>
        <p:txBody>
          <a:bodyPr wrap="square" lIns="0" tIns="0" rIns="0" bIns="0" rtlCol="0" anchor="t">
            <a:spAutoFit/>
          </a:bodyPr>
          <a:lstStyle/>
          <a:p>
            <a:pPr marL="0" lvl="0" indent="0">
              <a:spcBef>
                <a:spcPct val="0"/>
              </a:spcBef>
            </a:pPr>
            <a:r>
              <a:rPr lang="pl-PL" sz="3000" u="none" spc="924" dirty="0">
                <a:solidFill>
                  <a:srgbClr val="231F20"/>
                </a:solidFill>
                <a:latin typeface="Oswald Bold"/>
              </a:rPr>
              <a:t>Funkcje podatków</a:t>
            </a:r>
          </a:p>
          <a:p>
            <a:pPr marL="0" lvl="0" indent="0">
              <a:spcBef>
                <a:spcPct val="0"/>
              </a:spcBef>
            </a:pPr>
            <a:r>
              <a:rPr lang="pl-PL" sz="3000" spc="924" dirty="0">
                <a:solidFill>
                  <a:srgbClr val="231F20"/>
                </a:solidFill>
                <a:latin typeface="Oswald Bold"/>
              </a:rPr>
              <a:t>Materiał uzupełniający dla nauczyciela-slajdy 12-16</a:t>
            </a:r>
            <a:endParaRPr lang="en-US" sz="3000" u="none" spc="924" dirty="0">
              <a:solidFill>
                <a:srgbClr val="231F20"/>
              </a:solidFill>
              <a:latin typeface="Oswald Bold"/>
            </a:endParaRPr>
          </a:p>
        </p:txBody>
      </p:sp>
      <p:grpSp>
        <p:nvGrpSpPr>
          <p:cNvPr id="21" name="Group 21">
            <a:extLst>
              <a:ext uri="{FF2B5EF4-FFF2-40B4-BE49-F238E27FC236}">
                <a16:creationId xmlns:a16="http://schemas.microsoft.com/office/drawing/2014/main" id="{7605EE6D-E118-3FA4-04CD-F069134AF3B0}"/>
              </a:ext>
            </a:extLst>
          </p:cNvPr>
          <p:cNvGrpSpPr/>
          <p:nvPr/>
        </p:nvGrpSpPr>
        <p:grpSpPr>
          <a:xfrm>
            <a:off x="16333169" y="8069439"/>
            <a:ext cx="2094695" cy="2377721"/>
            <a:chOff x="0" y="0"/>
            <a:chExt cx="551689" cy="626231"/>
          </a:xfrm>
        </p:grpSpPr>
        <p:sp>
          <p:nvSpPr>
            <p:cNvPr id="22" name="Freeform 22">
              <a:extLst>
                <a:ext uri="{FF2B5EF4-FFF2-40B4-BE49-F238E27FC236}">
                  <a16:creationId xmlns:a16="http://schemas.microsoft.com/office/drawing/2014/main" id="{373B2251-A4F1-B187-9092-EFC298539FF9}"/>
                </a:ext>
              </a:extLst>
            </p:cNvPr>
            <p:cNvSpPr/>
            <p:nvPr/>
          </p:nvSpPr>
          <p:spPr>
            <a:xfrm>
              <a:off x="0" y="0"/>
              <a:ext cx="551689" cy="626231"/>
            </a:xfrm>
            <a:custGeom>
              <a:avLst/>
              <a:gdLst/>
              <a:ahLst/>
              <a:cxnLst/>
              <a:rect l="l" t="t" r="r" b="b"/>
              <a:pathLst>
                <a:path w="551689" h="626231">
                  <a:moveTo>
                    <a:pt x="0" y="0"/>
                  </a:moveTo>
                  <a:lnTo>
                    <a:pt x="551689" y="0"/>
                  </a:lnTo>
                  <a:lnTo>
                    <a:pt x="551689" y="626231"/>
                  </a:lnTo>
                  <a:lnTo>
                    <a:pt x="0" y="626231"/>
                  </a:lnTo>
                  <a:close/>
                </a:path>
              </a:pathLst>
            </a:custGeom>
            <a:solidFill>
              <a:srgbClr val="CCCCCC"/>
            </a:solidFill>
          </p:spPr>
          <p:txBody>
            <a:bodyPr/>
            <a:lstStyle/>
            <a:p>
              <a:endParaRPr lang="pl-PL"/>
            </a:p>
          </p:txBody>
        </p:sp>
        <p:sp>
          <p:nvSpPr>
            <p:cNvPr id="23" name="TextBox 23">
              <a:extLst>
                <a:ext uri="{FF2B5EF4-FFF2-40B4-BE49-F238E27FC236}">
                  <a16:creationId xmlns:a16="http://schemas.microsoft.com/office/drawing/2014/main" id="{BEEDEEC3-838E-06F9-87C2-E86905E12E5D}"/>
                </a:ext>
              </a:extLst>
            </p:cNvPr>
            <p:cNvSpPr txBox="1"/>
            <p:nvPr/>
          </p:nvSpPr>
          <p:spPr>
            <a:xfrm>
              <a:off x="0" y="-19050"/>
              <a:ext cx="551689" cy="645281"/>
            </a:xfrm>
            <a:prstGeom prst="rect">
              <a:avLst/>
            </a:prstGeom>
          </p:spPr>
          <p:txBody>
            <a:bodyPr lIns="50800" tIns="50800" rIns="50800" bIns="50800" rtlCol="0" anchor="ctr"/>
            <a:lstStyle/>
            <a:p>
              <a:pPr algn="ctr">
                <a:lnSpc>
                  <a:spcPts val="2859"/>
                </a:lnSpc>
              </a:pPr>
              <a:endParaRPr/>
            </a:p>
          </p:txBody>
        </p:sp>
      </p:grpSp>
      <p:grpSp>
        <p:nvGrpSpPr>
          <p:cNvPr id="24" name="Group 24">
            <a:extLst>
              <a:ext uri="{FF2B5EF4-FFF2-40B4-BE49-F238E27FC236}">
                <a16:creationId xmlns:a16="http://schemas.microsoft.com/office/drawing/2014/main" id="{22B9F5F1-5F38-46B4-745D-9A1DE127A9DC}"/>
              </a:ext>
            </a:extLst>
          </p:cNvPr>
          <p:cNvGrpSpPr/>
          <p:nvPr/>
        </p:nvGrpSpPr>
        <p:grpSpPr>
          <a:xfrm>
            <a:off x="-224419" y="-1349021"/>
            <a:ext cx="2094695" cy="2377721"/>
            <a:chOff x="0" y="0"/>
            <a:chExt cx="551689" cy="626231"/>
          </a:xfrm>
        </p:grpSpPr>
        <p:sp>
          <p:nvSpPr>
            <p:cNvPr id="25" name="Freeform 25">
              <a:extLst>
                <a:ext uri="{FF2B5EF4-FFF2-40B4-BE49-F238E27FC236}">
                  <a16:creationId xmlns:a16="http://schemas.microsoft.com/office/drawing/2014/main" id="{E8F22BA6-0E66-35D2-EC23-6C37624A6BFC}"/>
                </a:ext>
              </a:extLst>
            </p:cNvPr>
            <p:cNvSpPr/>
            <p:nvPr/>
          </p:nvSpPr>
          <p:spPr>
            <a:xfrm>
              <a:off x="0" y="0"/>
              <a:ext cx="551689" cy="626231"/>
            </a:xfrm>
            <a:custGeom>
              <a:avLst/>
              <a:gdLst/>
              <a:ahLst/>
              <a:cxnLst/>
              <a:rect l="l" t="t" r="r" b="b"/>
              <a:pathLst>
                <a:path w="551689" h="626231">
                  <a:moveTo>
                    <a:pt x="0" y="0"/>
                  </a:moveTo>
                  <a:lnTo>
                    <a:pt x="551689" y="0"/>
                  </a:lnTo>
                  <a:lnTo>
                    <a:pt x="551689" y="626231"/>
                  </a:lnTo>
                  <a:lnTo>
                    <a:pt x="0" y="626231"/>
                  </a:lnTo>
                  <a:close/>
                </a:path>
              </a:pathLst>
            </a:custGeom>
            <a:solidFill>
              <a:srgbClr val="CCCCCC"/>
            </a:solidFill>
          </p:spPr>
          <p:txBody>
            <a:bodyPr/>
            <a:lstStyle/>
            <a:p>
              <a:endParaRPr lang="pl-PL"/>
            </a:p>
          </p:txBody>
        </p:sp>
        <p:sp>
          <p:nvSpPr>
            <p:cNvPr id="26" name="TextBox 26">
              <a:extLst>
                <a:ext uri="{FF2B5EF4-FFF2-40B4-BE49-F238E27FC236}">
                  <a16:creationId xmlns:a16="http://schemas.microsoft.com/office/drawing/2014/main" id="{23DAB48F-F455-7082-913A-72491CAC1338}"/>
                </a:ext>
              </a:extLst>
            </p:cNvPr>
            <p:cNvSpPr txBox="1"/>
            <p:nvPr/>
          </p:nvSpPr>
          <p:spPr>
            <a:xfrm>
              <a:off x="0" y="-19050"/>
              <a:ext cx="551689" cy="645281"/>
            </a:xfrm>
            <a:prstGeom prst="rect">
              <a:avLst/>
            </a:prstGeom>
          </p:spPr>
          <p:txBody>
            <a:bodyPr lIns="50800" tIns="50800" rIns="50800" bIns="50800" rtlCol="0" anchor="ctr"/>
            <a:lstStyle/>
            <a:p>
              <a:pPr algn="ctr">
                <a:lnSpc>
                  <a:spcPts val="2859"/>
                </a:lnSpc>
              </a:pPr>
              <a:endParaRPr/>
            </a:p>
          </p:txBody>
        </p:sp>
      </p:grpSp>
      <p:sp>
        <p:nvSpPr>
          <p:cNvPr id="12" name="TextBox 11">
            <a:extLst>
              <a:ext uri="{FF2B5EF4-FFF2-40B4-BE49-F238E27FC236}">
                <a16:creationId xmlns:a16="http://schemas.microsoft.com/office/drawing/2014/main" id="{022BB5B0-280E-1AF0-463C-8AB59D8ACD34}"/>
              </a:ext>
            </a:extLst>
          </p:cNvPr>
          <p:cNvSpPr txBox="1"/>
          <p:nvPr/>
        </p:nvSpPr>
        <p:spPr>
          <a:xfrm>
            <a:off x="591058" y="2507010"/>
            <a:ext cx="14496542" cy="7115474"/>
          </a:xfrm>
          <a:prstGeom prst="rect">
            <a:avLst/>
          </a:prstGeom>
        </p:spPr>
        <p:txBody>
          <a:bodyPr wrap="square" lIns="0" tIns="0" rIns="0" bIns="0" rtlCol="0" anchor="t">
            <a:spAutoFit/>
          </a:bodyPr>
          <a:lstStyle/>
          <a:p>
            <a:pPr marL="342900" indent="-342900" algn="just">
              <a:lnSpc>
                <a:spcPts val="3992"/>
              </a:lnSpc>
              <a:buAutoNum type="arabicPeriod"/>
            </a:pPr>
            <a:r>
              <a:rPr lang="pl-PL" sz="1700" spc="283" dirty="0">
                <a:latin typeface="DM Sans"/>
              </a:rPr>
              <a:t>Funkcja fiskalna (dochodowa)Jest to najważniejsza i najbardziej podstawowa funkcja podatków. Polega na zapewnieniu państwu środków finansowych niezbędnych do realizacji jego zadań. Dzięki wpływom podatkowym możliwe jest funkcjonowanie administracji publicznej, służby zdrowia, edukacji, systemu bezpieczeństwa, sądownictwa, infrastruktury oraz innych instytucji i usług publicznych. Bez wpływów podatkowych państwo nie mogłoby zapewnić obywatelom podstawowych dóbr i usług, takich jak szkoły, szpitale, drogi czy emerytury.</a:t>
            </a:r>
          </a:p>
          <a:p>
            <a:pPr marL="342900" indent="-342900" algn="just">
              <a:lnSpc>
                <a:spcPts val="3992"/>
              </a:lnSpc>
              <a:buAutoNum type="arabicPeriod"/>
            </a:pPr>
            <a:r>
              <a:rPr lang="pl-PL" sz="1700" spc="283" dirty="0">
                <a:latin typeface="DM Sans"/>
              </a:rPr>
              <a:t>Funkcja redystrybucyjna (społeczna)Funkcja ta polega na wyrównywaniu różnic dochodowych między różnymi grupami społecznymi. Państwo za pomocą systemu podatkowego może pobierać relatywnie więcej od osób i firm o wyższych dochodach, a następnie przeznaczać te środki na wsparcie osób i grup znajdujących się w trudniejszej sytuacji finansowej. Mechanizmem służącym do tego celu są m.in. podatki progresywne (gdzie stawka rośnie wraz z dochodem), zasiłki socjalne, programy pomocowe, bezpłatna opieka zdrowotna, edukacja czy dopłaty do mieszkań. Celem tej funkcji jest zmniejszanie nierówności społecznych, promowanie równości szans i zapewnienie każdemu obywatelowi minimum socjalnego niezbędnego do godnego życia.</a:t>
            </a:r>
            <a:endParaRPr lang="en-US" sz="1700" spc="283" dirty="0">
              <a:latin typeface="DM Sans"/>
            </a:endParaRPr>
          </a:p>
        </p:txBody>
      </p:sp>
    </p:spTree>
    <p:extLst>
      <p:ext uri="{BB962C8B-B14F-4D97-AF65-F5344CB8AC3E}">
        <p14:creationId xmlns:p14="http://schemas.microsoft.com/office/powerpoint/2010/main" val="8331077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
          <a:extLst>
            <a:ext uri="{FF2B5EF4-FFF2-40B4-BE49-F238E27FC236}">
              <a16:creationId xmlns:a16="http://schemas.microsoft.com/office/drawing/2014/main" id="{B34E5E6F-23F1-9881-3978-80F4932CBA8A}"/>
            </a:ext>
          </a:extLst>
        </p:cNvPr>
        <p:cNvGrpSpPr/>
        <p:nvPr/>
      </p:nvGrpSpPr>
      <p:grpSpPr>
        <a:xfrm>
          <a:off x="0" y="0"/>
          <a:ext cx="0" cy="0"/>
          <a:chOff x="0" y="0"/>
          <a:chExt cx="0" cy="0"/>
        </a:xfrm>
      </p:grpSpPr>
      <p:sp>
        <p:nvSpPr>
          <p:cNvPr id="19" name="Freeform 19">
            <a:extLst>
              <a:ext uri="{FF2B5EF4-FFF2-40B4-BE49-F238E27FC236}">
                <a16:creationId xmlns:a16="http://schemas.microsoft.com/office/drawing/2014/main" id="{1229D8BB-0FDC-08CF-9EE9-A9948F4496C2}"/>
              </a:ext>
            </a:extLst>
          </p:cNvPr>
          <p:cNvSpPr/>
          <p:nvPr/>
        </p:nvSpPr>
        <p:spPr>
          <a:xfrm rot="887923">
            <a:off x="13578382" y="-4328600"/>
            <a:ext cx="7032580" cy="7216267"/>
          </a:xfrm>
          <a:custGeom>
            <a:avLst/>
            <a:gdLst/>
            <a:ahLst/>
            <a:cxnLst/>
            <a:rect l="l" t="t" r="r" b="b"/>
            <a:pathLst>
              <a:path w="7032580" h="7216267">
                <a:moveTo>
                  <a:pt x="0" y="0"/>
                </a:moveTo>
                <a:lnTo>
                  <a:pt x="7032580" y="0"/>
                </a:lnTo>
                <a:lnTo>
                  <a:pt x="7032580" y="7216267"/>
                </a:lnTo>
                <a:lnTo>
                  <a:pt x="0" y="72162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l-PL"/>
          </a:p>
        </p:txBody>
      </p:sp>
      <p:sp>
        <p:nvSpPr>
          <p:cNvPr id="20" name="TextBox 20">
            <a:extLst>
              <a:ext uri="{FF2B5EF4-FFF2-40B4-BE49-F238E27FC236}">
                <a16:creationId xmlns:a16="http://schemas.microsoft.com/office/drawing/2014/main" id="{C233105A-1C18-7C08-317D-9FF37FCFC162}"/>
              </a:ext>
            </a:extLst>
          </p:cNvPr>
          <p:cNvSpPr txBox="1"/>
          <p:nvPr/>
        </p:nvSpPr>
        <p:spPr>
          <a:xfrm>
            <a:off x="285146" y="1248002"/>
            <a:ext cx="14802454" cy="923330"/>
          </a:xfrm>
          <a:prstGeom prst="rect">
            <a:avLst/>
          </a:prstGeom>
        </p:spPr>
        <p:txBody>
          <a:bodyPr wrap="square" lIns="0" tIns="0" rIns="0" bIns="0" rtlCol="0" anchor="t">
            <a:spAutoFit/>
          </a:bodyPr>
          <a:lstStyle/>
          <a:p>
            <a:pPr marL="0" lvl="0" indent="0">
              <a:spcBef>
                <a:spcPct val="0"/>
              </a:spcBef>
            </a:pPr>
            <a:r>
              <a:rPr lang="pl-PL" sz="3000" u="none" spc="924" dirty="0">
                <a:solidFill>
                  <a:srgbClr val="231F20"/>
                </a:solidFill>
                <a:latin typeface="Oswald Bold"/>
              </a:rPr>
              <a:t>Funkcje podatków</a:t>
            </a:r>
          </a:p>
          <a:p>
            <a:pPr marL="0" lvl="0" indent="0">
              <a:spcBef>
                <a:spcPct val="0"/>
              </a:spcBef>
            </a:pPr>
            <a:r>
              <a:rPr lang="pl-PL" sz="3000" spc="924" dirty="0">
                <a:solidFill>
                  <a:srgbClr val="231F20"/>
                </a:solidFill>
                <a:latin typeface="Oswald Bold"/>
              </a:rPr>
              <a:t>Materiał uzupełniający dla nauczyciela-slajdy 12-16</a:t>
            </a:r>
            <a:endParaRPr lang="en-US" sz="3000" u="none" spc="924" dirty="0">
              <a:solidFill>
                <a:srgbClr val="231F20"/>
              </a:solidFill>
              <a:latin typeface="Oswald Bold"/>
            </a:endParaRPr>
          </a:p>
        </p:txBody>
      </p:sp>
      <p:grpSp>
        <p:nvGrpSpPr>
          <p:cNvPr id="21" name="Group 21">
            <a:extLst>
              <a:ext uri="{FF2B5EF4-FFF2-40B4-BE49-F238E27FC236}">
                <a16:creationId xmlns:a16="http://schemas.microsoft.com/office/drawing/2014/main" id="{A6492EEB-ECB6-FE32-E5AD-927FF64B4AFF}"/>
              </a:ext>
            </a:extLst>
          </p:cNvPr>
          <p:cNvGrpSpPr/>
          <p:nvPr/>
        </p:nvGrpSpPr>
        <p:grpSpPr>
          <a:xfrm>
            <a:off x="16333169" y="8069439"/>
            <a:ext cx="2094695" cy="2377721"/>
            <a:chOff x="0" y="0"/>
            <a:chExt cx="551689" cy="626231"/>
          </a:xfrm>
        </p:grpSpPr>
        <p:sp>
          <p:nvSpPr>
            <p:cNvPr id="22" name="Freeform 22">
              <a:extLst>
                <a:ext uri="{FF2B5EF4-FFF2-40B4-BE49-F238E27FC236}">
                  <a16:creationId xmlns:a16="http://schemas.microsoft.com/office/drawing/2014/main" id="{E02D86F2-7CFB-10E0-CAE7-B35E771049A2}"/>
                </a:ext>
              </a:extLst>
            </p:cNvPr>
            <p:cNvSpPr/>
            <p:nvPr/>
          </p:nvSpPr>
          <p:spPr>
            <a:xfrm>
              <a:off x="0" y="0"/>
              <a:ext cx="551689" cy="626231"/>
            </a:xfrm>
            <a:custGeom>
              <a:avLst/>
              <a:gdLst/>
              <a:ahLst/>
              <a:cxnLst/>
              <a:rect l="l" t="t" r="r" b="b"/>
              <a:pathLst>
                <a:path w="551689" h="626231">
                  <a:moveTo>
                    <a:pt x="0" y="0"/>
                  </a:moveTo>
                  <a:lnTo>
                    <a:pt x="551689" y="0"/>
                  </a:lnTo>
                  <a:lnTo>
                    <a:pt x="551689" y="626231"/>
                  </a:lnTo>
                  <a:lnTo>
                    <a:pt x="0" y="626231"/>
                  </a:lnTo>
                  <a:close/>
                </a:path>
              </a:pathLst>
            </a:custGeom>
            <a:solidFill>
              <a:srgbClr val="CCCCCC"/>
            </a:solidFill>
          </p:spPr>
          <p:txBody>
            <a:bodyPr/>
            <a:lstStyle/>
            <a:p>
              <a:endParaRPr lang="pl-PL"/>
            </a:p>
          </p:txBody>
        </p:sp>
        <p:sp>
          <p:nvSpPr>
            <p:cNvPr id="23" name="TextBox 23">
              <a:extLst>
                <a:ext uri="{FF2B5EF4-FFF2-40B4-BE49-F238E27FC236}">
                  <a16:creationId xmlns:a16="http://schemas.microsoft.com/office/drawing/2014/main" id="{341B2D13-C296-BA29-BD91-760A4CEFE93F}"/>
                </a:ext>
              </a:extLst>
            </p:cNvPr>
            <p:cNvSpPr txBox="1"/>
            <p:nvPr/>
          </p:nvSpPr>
          <p:spPr>
            <a:xfrm>
              <a:off x="0" y="-19050"/>
              <a:ext cx="551689" cy="645281"/>
            </a:xfrm>
            <a:prstGeom prst="rect">
              <a:avLst/>
            </a:prstGeom>
          </p:spPr>
          <p:txBody>
            <a:bodyPr lIns="50800" tIns="50800" rIns="50800" bIns="50800" rtlCol="0" anchor="ctr"/>
            <a:lstStyle/>
            <a:p>
              <a:pPr algn="ctr">
                <a:lnSpc>
                  <a:spcPts val="2859"/>
                </a:lnSpc>
              </a:pPr>
              <a:endParaRPr/>
            </a:p>
          </p:txBody>
        </p:sp>
      </p:grpSp>
      <p:grpSp>
        <p:nvGrpSpPr>
          <p:cNvPr id="24" name="Group 24">
            <a:extLst>
              <a:ext uri="{FF2B5EF4-FFF2-40B4-BE49-F238E27FC236}">
                <a16:creationId xmlns:a16="http://schemas.microsoft.com/office/drawing/2014/main" id="{B95857A4-FA42-1408-BBAC-B95E49558E06}"/>
              </a:ext>
            </a:extLst>
          </p:cNvPr>
          <p:cNvGrpSpPr/>
          <p:nvPr/>
        </p:nvGrpSpPr>
        <p:grpSpPr>
          <a:xfrm>
            <a:off x="-224419" y="-1349021"/>
            <a:ext cx="2094695" cy="2377721"/>
            <a:chOff x="0" y="0"/>
            <a:chExt cx="551689" cy="626231"/>
          </a:xfrm>
        </p:grpSpPr>
        <p:sp>
          <p:nvSpPr>
            <p:cNvPr id="25" name="Freeform 25">
              <a:extLst>
                <a:ext uri="{FF2B5EF4-FFF2-40B4-BE49-F238E27FC236}">
                  <a16:creationId xmlns:a16="http://schemas.microsoft.com/office/drawing/2014/main" id="{BCD63E8B-EC2C-A9B3-A244-66334199E184}"/>
                </a:ext>
              </a:extLst>
            </p:cNvPr>
            <p:cNvSpPr/>
            <p:nvPr/>
          </p:nvSpPr>
          <p:spPr>
            <a:xfrm>
              <a:off x="0" y="0"/>
              <a:ext cx="551689" cy="626231"/>
            </a:xfrm>
            <a:custGeom>
              <a:avLst/>
              <a:gdLst/>
              <a:ahLst/>
              <a:cxnLst/>
              <a:rect l="l" t="t" r="r" b="b"/>
              <a:pathLst>
                <a:path w="551689" h="626231">
                  <a:moveTo>
                    <a:pt x="0" y="0"/>
                  </a:moveTo>
                  <a:lnTo>
                    <a:pt x="551689" y="0"/>
                  </a:lnTo>
                  <a:lnTo>
                    <a:pt x="551689" y="626231"/>
                  </a:lnTo>
                  <a:lnTo>
                    <a:pt x="0" y="626231"/>
                  </a:lnTo>
                  <a:close/>
                </a:path>
              </a:pathLst>
            </a:custGeom>
            <a:solidFill>
              <a:srgbClr val="CCCCCC"/>
            </a:solidFill>
          </p:spPr>
          <p:txBody>
            <a:bodyPr/>
            <a:lstStyle/>
            <a:p>
              <a:endParaRPr lang="pl-PL"/>
            </a:p>
          </p:txBody>
        </p:sp>
        <p:sp>
          <p:nvSpPr>
            <p:cNvPr id="26" name="TextBox 26">
              <a:extLst>
                <a:ext uri="{FF2B5EF4-FFF2-40B4-BE49-F238E27FC236}">
                  <a16:creationId xmlns:a16="http://schemas.microsoft.com/office/drawing/2014/main" id="{0394CD32-F29A-2841-4C09-583842DE36F4}"/>
                </a:ext>
              </a:extLst>
            </p:cNvPr>
            <p:cNvSpPr txBox="1"/>
            <p:nvPr/>
          </p:nvSpPr>
          <p:spPr>
            <a:xfrm>
              <a:off x="0" y="-19050"/>
              <a:ext cx="551689" cy="645281"/>
            </a:xfrm>
            <a:prstGeom prst="rect">
              <a:avLst/>
            </a:prstGeom>
          </p:spPr>
          <p:txBody>
            <a:bodyPr lIns="50800" tIns="50800" rIns="50800" bIns="50800" rtlCol="0" anchor="ctr"/>
            <a:lstStyle/>
            <a:p>
              <a:pPr algn="ctr">
                <a:lnSpc>
                  <a:spcPts val="2859"/>
                </a:lnSpc>
              </a:pPr>
              <a:endParaRPr/>
            </a:p>
          </p:txBody>
        </p:sp>
      </p:grpSp>
      <p:sp>
        <p:nvSpPr>
          <p:cNvPr id="12" name="TextBox 11">
            <a:extLst>
              <a:ext uri="{FF2B5EF4-FFF2-40B4-BE49-F238E27FC236}">
                <a16:creationId xmlns:a16="http://schemas.microsoft.com/office/drawing/2014/main" id="{724EDE00-A3A4-4C17-8EC3-9CC154D64A88}"/>
              </a:ext>
            </a:extLst>
          </p:cNvPr>
          <p:cNvSpPr txBox="1"/>
          <p:nvPr/>
        </p:nvSpPr>
        <p:spPr>
          <a:xfrm>
            <a:off x="591058" y="2507010"/>
            <a:ext cx="14496542" cy="7628435"/>
          </a:xfrm>
          <a:prstGeom prst="rect">
            <a:avLst/>
          </a:prstGeom>
        </p:spPr>
        <p:txBody>
          <a:bodyPr wrap="square" lIns="0" tIns="0" rIns="0" bIns="0" rtlCol="0" anchor="t">
            <a:spAutoFit/>
          </a:bodyPr>
          <a:lstStyle/>
          <a:p>
            <a:pPr algn="just">
              <a:lnSpc>
                <a:spcPts val="3992"/>
              </a:lnSpc>
            </a:pPr>
            <a:r>
              <a:rPr lang="pl-PL" sz="1700" spc="283" dirty="0">
                <a:latin typeface="DM Sans"/>
              </a:rPr>
              <a:t>3. Funkcja regulacyjna (stymulacyjna)Podatki mogą również służyć jako narzędzie wpływu na zachowania gospodarcze i społeczne obywateli oraz przedsiębiorstw. Państwo, ustalając wysokość podatków lub wprowadzając ulgi i zwolnienia podatkowe, może zachęcać lub zniechęcać do określonych działań. Na przykład poprzez: zmniejszenie opodatkowania inwestycji można pobudzać rozwój gospodarczy, wprowadzenie ulg dla rodzin z dziećmi może wspierać politykę prorodzinną, nałożenie wyższych podatków (np. akcyzy) na alkohol, papierosy czy słodkie napoje ma na celu ograniczenie ich konsumpcji ze względów zdrowotnych. W ten sposób podatki stają się narzędziem polityki gospodarczej, ekologicznej i zdrowotnej.</a:t>
            </a:r>
          </a:p>
          <a:p>
            <a:pPr algn="just">
              <a:lnSpc>
                <a:spcPts val="3992"/>
              </a:lnSpc>
            </a:pPr>
            <a:endParaRPr lang="pl-PL" sz="1700" spc="283" dirty="0">
              <a:latin typeface="DM Sans"/>
            </a:endParaRPr>
          </a:p>
          <a:p>
            <a:pPr algn="just">
              <a:lnSpc>
                <a:spcPts val="3992"/>
              </a:lnSpc>
            </a:pPr>
            <a:r>
              <a:rPr lang="pl-PL" sz="1700" spc="283" dirty="0">
                <a:latin typeface="DM Sans"/>
              </a:rPr>
              <a:t>4. Funkcja stabilizacyjna (antycykliczna)Funkcja ta polega na wykorzystywaniu systemu podatkowego do stabilizowania gospodarki w różnych fazach cyklu koniunkturalnego. W okresie recesji państwo może obniżać podatki, aby zwiększyć dochody rozporządzalne ludności i pobudzić konsumpcję oraz inwestycje. Z kolei w okresie przegrzania gospodarki (nadmiernej inflacji) może podnosić podatki, aby ograniczyć popyt. Dzięki temu podatki pełnią rolę automatycznych stabilizatorów koniunktury – bez potrzeby częstych interwencji państwo może łagodzić wahania gospodarcze i dbać o stabilność ekonomiczną kraju.</a:t>
            </a:r>
          </a:p>
          <a:p>
            <a:pPr marL="342900" indent="-342900" algn="just">
              <a:lnSpc>
                <a:spcPts val="3992"/>
              </a:lnSpc>
              <a:buAutoNum type="arabicPeriod"/>
            </a:pPr>
            <a:endParaRPr lang="en-US" sz="1700" spc="283" dirty="0">
              <a:latin typeface="DM Sans"/>
            </a:endParaRPr>
          </a:p>
        </p:txBody>
      </p:sp>
    </p:spTree>
    <p:extLst>
      <p:ext uri="{BB962C8B-B14F-4D97-AF65-F5344CB8AC3E}">
        <p14:creationId xmlns:p14="http://schemas.microsoft.com/office/powerpoint/2010/main" val="36551708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
          <a:extLst>
            <a:ext uri="{FF2B5EF4-FFF2-40B4-BE49-F238E27FC236}">
              <a16:creationId xmlns:a16="http://schemas.microsoft.com/office/drawing/2014/main" id="{D7B7A9A3-E049-63B9-16CD-F46819F21E7A}"/>
            </a:ext>
          </a:extLst>
        </p:cNvPr>
        <p:cNvGrpSpPr/>
        <p:nvPr/>
      </p:nvGrpSpPr>
      <p:grpSpPr>
        <a:xfrm>
          <a:off x="0" y="0"/>
          <a:ext cx="0" cy="0"/>
          <a:chOff x="0" y="0"/>
          <a:chExt cx="0" cy="0"/>
        </a:xfrm>
      </p:grpSpPr>
      <p:sp>
        <p:nvSpPr>
          <p:cNvPr id="19" name="Freeform 19">
            <a:extLst>
              <a:ext uri="{FF2B5EF4-FFF2-40B4-BE49-F238E27FC236}">
                <a16:creationId xmlns:a16="http://schemas.microsoft.com/office/drawing/2014/main" id="{B5388A59-4872-D39B-6AD8-4CA19F4EF6AD}"/>
              </a:ext>
            </a:extLst>
          </p:cNvPr>
          <p:cNvSpPr/>
          <p:nvPr/>
        </p:nvSpPr>
        <p:spPr>
          <a:xfrm rot="887923">
            <a:off x="13578382" y="-4328600"/>
            <a:ext cx="7032580" cy="7216267"/>
          </a:xfrm>
          <a:custGeom>
            <a:avLst/>
            <a:gdLst/>
            <a:ahLst/>
            <a:cxnLst/>
            <a:rect l="l" t="t" r="r" b="b"/>
            <a:pathLst>
              <a:path w="7032580" h="7216267">
                <a:moveTo>
                  <a:pt x="0" y="0"/>
                </a:moveTo>
                <a:lnTo>
                  <a:pt x="7032580" y="0"/>
                </a:lnTo>
                <a:lnTo>
                  <a:pt x="7032580" y="7216267"/>
                </a:lnTo>
                <a:lnTo>
                  <a:pt x="0" y="72162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l-PL"/>
          </a:p>
        </p:txBody>
      </p:sp>
      <p:sp>
        <p:nvSpPr>
          <p:cNvPr id="20" name="TextBox 20">
            <a:extLst>
              <a:ext uri="{FF2B5EF4-FFF2-40B4-BE49-F238E27FC236}">
                <a16:creationId xmlns:a16="http://schemas.microsoft.com/office/drawing/2014/main" id="{F59658D6-BD2D-6F35-61A4-FC0EFD076D58}"/>
              </a:ext>
            </a:extLst>
          </p:cNvPr>
          <p:cNvSpPr txBox="1"/>
          <p:nvPr/>
        </p:nvSpPr>
        <p:spPr>
          <a:xfrm>
            <a:off x="285146" y="1248002"/>
            <a:ext cx="14802454" cy="923330"/>
          </a:xfrm>
          <a:prstGeom prst="rect">
            <a:avLst/>
          </a:prstGeom>
        </p:spPr>
        <p:txBody>
          <a:bodyPr wrap="square" lIns="0" tIns="0" rIns="0" bIns="0" rtlCol="0" anchor="t">
            <a:spAutoFit/>
          </a:bodyPr>
          <a:lstStyle/>
          <a:p>
            <a:pPr marL="0" lvl="0" indent="0">
              <a:spcBef>
                <a:spcPct val="0"/>
              </a:spcBef>
            </a:pPr>
            <a:r>
              <a:rPr lang="pl-PL" sz="3000" u="none" spc="924" dirty="0">
                <a:solidFill>
                  <a:srgbClr val="231F20"/>
                </a:solidFill>
                <a:latin typeface="Oswald Bold"/>
              </a:rPr>
              <a:t>Funkcje podatków</a:t>
            </a:r>
          </a:p>
          <a:p>
            <a:pPr marL="0" lvl="0" indent="0">
              <a:spcBef>
                <a:spcPct val="0"/>
              </a:spcBef>
            </a:pPr>
            <a:r>
              <a:rPr lang="pl-PL" sz="3000" spc="924" dirty="0">
                <a:solidFill>
                  <a:srgbClr val="231F20"/>
                </a:solidFill>
                <a:latin typeface="Oswald Bold"/>
              </a:rPr>
              <a:t>Materiał uzupełniający dla nauczyciela-slajdy 12-16</a:t>
            </a:r>
            <a:endParaRPr lang="en-US" sz="3000" u="none" spc="924" dirty="0">
              <a:solidFill>
                <a:srgbClr val="231F20"/>
              </a:solidFill>
              <a:latin typeface="Oswald Bold"/>
            </a:endParaRPr>
          </a:p>
        </p:txBody>
      </p:sp>
      <p:grpSp>
        <p:nvGrpSpPr>
          <p:cNvPr id="21" name="Group 21">
            <a:extLst>
              <a:ext uri="{FF2B5EF4-FFF2-40B4-BE49-F238E27FC236}">
                <a16:creationId xmlns:a16="http://schemas.microsoft.com/office/drawing/2014/main" id="{A1EA75B3-0D57-0E63-7702-10F9E2648D8C}"/>
              </a:ext>
            </a:extLst>
          </p:cNvPr>
          <p:cNvGrpSpPr/>
          <p:nvPr/>
        </p:nvGrpSpPr>
        <p:grpSpPr>
          <a:xfrm>
            <a:off x="16333169" y="8069439"/>
            <a:ext cx="2094695" cy="2377721"/>
            <a:chOff x="0" y="0"/>
            <a:chExt cx="551689" cy="626231"/>
          </a:xfrm>
        </p:grpSpPr>
        <p:sp>
          <p:nvSpPr>
            <p:cNvPr id="22" name="Freeform 22">
              <a:extLst>
                <a:ext uri="{FF2B5EF4-FFF2-40B4-BE49-F238E27FC236}">
                  <a16:creationId xmlns:a16="http://schemas.microsoft.com/office/drawing/2014/main" id="{D7E1E773-66F7-1A9F-C984-1F8E739E3F30}"/>
                </a:ext>
              </a:extLst>
            </p:cNvPr>
            <p:cNvSpPr/>
            <p:nvPr/>
          </p:nvSpPr>
          <p:spPr>
            <a:xfrm>
              <a:off x="0" y="0"/>
              <a:ext cx="551689" cy="626231"/>
            </a:xfrm>
            <a:custGeom>
              <a:avLst/>
              <a:gdLst/>
              <a:ahLst/>
              <a:cxnLst/>
              <a:rect l="l" t="t" r="r" b="b"/>
              <a:pathLst>
                <a:path w="551689" h="626231">
                  <a:moveTo>
                    <a:pt x="0" y="0"/>
                  </a:moveTo>
                  <a:lnTo>
                    <a:pt x="551689" y="0"/>
                  </a:lnTo>
                  <a:lnTo>
                    <a:pt x="551689" y="626231"/>
                  </a:lnTo>
                  <a:lnTo>
                    <a:pt x="0" y="626231"/>
                  </a:lnTo>
                  <a:close/>
                </a:path>
              </a:pathLst>
            </a:custGeom>
            <a:solidFill>
              <a:srgbClr val="CCCCCC"/>
            </a:solidFill>
          </p:spPr>
          <p:txBody>
            <a:bodyPr/>
            <a:lstStyle/>
            <a:p>
              <a:endParaRPr lang="pl-PL"/>
            </a:p>
          </p:txBody>
        </p:sp>
        <p:sp>
          <p:nvSpPr>
            <p:cNvPr id="23" name="TextBox 23">
              <a:extLst>
                <a:ext uri="{FF2B5EF4-FFF2-40B4-BE49-F238E27FC236}">
                  <a16:creationId xmlns:a16="http://schemas.microsoft.com/office/drawing/2014/main" id="{24A86210-0D51-2542-8ABC-B0AFF2729485}"/>
                </a:ext>
              </a:extLst>
            </p:cNvPr>
            <p:cNvSpPr txBox="1"/>
            <p:nvPr/>
          </p:nvSpPr>
          <p:spPr>
            <a:xfrm>
              <a:off x="0" y="-19050"/>
              <a:ext cx="551689" cy="645281"/>
            </a:xfrm>
            <a:prstGeom prst="rect">
              <a:avLst/>
            </a:prstGeom>
          </p:spPr>
          <p:txBody>
            <a:bodyPr lIns="50800" tIns="50800" rIns="50800" bIns="50800" rtlCol="0" anchor="ctr"/>
            <a:lstStyle/>
            <a:p>
              <a:pPr algn="ctr">
                <a:lnSpc>
                  <a:spcPts val="2859"/>
                </a:lnSpc>
              </a:pPr>
              <a:endParaRPr/>
            </a:p>
          </p:txBody>
        </p:sp>
      </p:grpSp>
      <p:grpSp>
        <p:nvGrpSpPr>
          <p:cNvPr id="24" name="Group 24">
            <a:extLst>
              <a:ext uri="{FF2B5EF4-FFF2-40B4-BE49-F238E27FC236}">
                <a16:creationId xmlns:a16="http://schemas.microsoft.com/office/drawing/2014/main" id="{6DA1EA40-1360-7C16-AA84-61D373D6A632}"/>
              </a:ext>
            </a:extLst>
          </p:cNvPr>
          <p:cNvGrpSpPr/>
          <p:nvPr/>
        </p:nvGrpSpPr>
        <p:grpSpPr>
          <a:xfrm>
            <a:off x="-224419" y="-1349021"/>
            <a:ext cx="2094695" cy="2377721"/>
            <a:chOff x="0" y="0"/>
            <a:chExt cx="551689" cy="626231"/>
          </a:xfrm>
        </p:grpSpPr>
        <p:sp>
          <p:nvSpPr>
            <p:cNvPr id="25" name="Freeform 25">
              <a:extLst>
                <a:ext uri="{FF2B5EF4-FFF2-40B4-BE49-F238E27FC236}">
                  <a16:creationId xmlns:a16="http://schemas.microsoft.com/office/drawing/2014/main" id="{E27F2164-555A-3CDB-5B4A-90C7E22517B0}"/>
                </a:ext>
              </a:extLst>
            </p:cNvPr>
            <p:cNvSpPr/>
            <p:nvPr/>
          </p:nvSpPr>
          <p:spPr>
            <a:xfrm>
              <a:off x="0" y="0"/>
              <a:ext cx="551689" cy="626231"/>
            </a:xfrm>
            <a:custGeom>
              <a:avLst/>
              <a:gdLst/>
              <a:ahLst/>
              <a:cxnLst/>
              <a:rect l="l" t="t" r="r" b="b"/>
              <a:pathLst>
                <a:path w="551689" h="626231">
                  <a:moveTo>
                    <a:pt x="0" y="0"/>
                  </a:moveTo>
                  <a:lnTo>
                    <a:pt x="551689" y="0"/>
                  </a:lnTo>
                  <a:lnTo>
                    <a:pt x="551689" y="626231"/>
                  </a:lnTo>
                  <a:lnTo>
                    <a:pt x="0" y="626231"/>
                  </a:lnTo>
                  <a:close/>
                </a:path>
              </a:pathLst>
            </a:custGeom>
            <a:solidFill>
              <a:srgbClr val="CCCCCC"/>
            </a:solidFill>
          </p:spPr>
          <p:txBody>
            <a:bodyPr/>
            <a:lstStyle/>
            <a:p>
              <a:endParaRPr lang="pl-PL"/>
            </a:p>
          </p:txBody>
        </p:sp>
        <p:sp>
          <p:nvSpPr>
            <p:cNvPr id="26" name="TextBox 26">
              <a:extLst>
                <a:ext uri="{FF2B5EF4-FFF2-40B4-BE49-F238E27FC236}">
                  <a16:creationId xmlns:a16="http://schemas.microsoft.com/office/drawing/2014/main" id="{D65FCC9F-1598-6BE3-E3C1-AB9A64398F9E}"/>
                </a:ext>
              </a:extLst>
            </p:cNvPr>
            <p:cNvSpPr txBox="1"/>
            <p:nvPr/>
          </p:nvSpPr>
          <p:spPr>
            <a:xfrm>
              <a:off x="0" y="-19050"/>
              <a:ext cx="551689" cy="645281"/>
            </a:xfrm>
            <a:prstGeom prst="rect">
              <a:avLst/>
            </a:prstGeom>
          </p:spPr>
          <p:txBody>
            <a:bodyPr lIns="50800" tIns="50800" rIns="50800" bIns="50800" rtlCol="0" anchor="ctr"/>
            <a:lstStyle/>
            <a:p>
              <a:pPr algn="ctr">
                <a:lnSpc>
                  <a:spcPts val="2859"/>
                </a:lnSpc>
              </a:pPr>
              <a:endParaRPr/>
            </a:p>
          </p:txBody>
        </p:sp>
      </p:grpSp>
      <p:sp>
        <p:nvSpPr>
          <p:cNvPr id="12" name="TextBox 11">
            <a:extLst>
              <a:ext uri="{FF2B5EF4-FFF2-40B4-BE49-F238E27FC236}">
                <a16:creationId xmlns:a16="http://schemas.microsoft.com/office/drawing/2014/main" id="{19A21F1D-96A3-7466-C271-E2B1CDD5B999}"/>
              </a:ext>
            </a:extLst>
          </p:cNvPr>
          <p:cNvSpPr txBox="1"/>
          <p:nvPr/>
        </p:nvSpPr>
        <p:spPr>
          <a:xfrm>
            <a:off x="591058" y="2507010"/>
            <a:ext cx="14496542" cy="3524747"/>
          </a:xfrm>
          <a:prstGeom prst="rect">
            <a:avLst/>
          </a:prstGeom>
        </p:spPr>
        <p:txBody>
          <a:bodyPr wrap="square" lIns="0" tIns="0" rIns="0" bIns="0" rtlCol="0" anchor="t">
            <a:spAutoFit/>
          </a:bodyPr>
          <a:lstStyle/>
          <a:p>
            <a:pPr algn="just">
              <a:lnSpc>
                <a:spcPts val="3992"/>
              </a:lnSpc>
            </a:pPr>
            <a:r>
              <a:rPr lang="pl-PL" sz="1700" spc="283" dirty="0">
                <a:latin typeface="DM Sans"/>
              </a:rPr>
              <a:t>5. Funkcja informacyjna (kontrolna)Podatki, a dokładnie system sprawozdawczości podatkowej, dostarczają państwu ważnych danych o sytuacji finansowej obywateli i przedsiębiorstw. Dzięki analizie deklaracji podatkowych rząd może uzyskać informacje o:strukturze dochodów społeczeństwa, poziomie konsumpcji i inwestycji, tendencjach gospodarczych w różnych sektorach. Na podstawie tych danych możliwe jest planowanie budżetu, ustalanie polityki społeczno-gospodarczej oraz wprowadzanie odpowiednich zmian w prawie podatkowym. Ponadto funkcja ta ma też charakter kontrolny – pozwala na przeciwdziałanie nadużyciom podatkowym, unikaniu opodatkowania i praniu pieniędzy.</a:t>
            </a:r>
            <a:endParaRPr lang="en-US" sz="1700" spc="283" dirty="0">
              <a:latin typeface="DM Sans"/>
            </a:endParaRPr>
          </a:p>
        </p:txBody>
      </p:sp>
    </p:spTree>
    <p:extLst>
      <p:ext uri="{BB962C8B-B14F-4D97-AF65-F5344CB8AC3E}">
        <p14:creationId xmlns:p14="http://schemas.microsoft.com/office/powerpoint/2010/main" val="23590850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19"/>
          <p:cNvSpPr/>
          <p:nvPr/>
        </p:nvSpPr>
        <p:spPr>
          <a:xfrm rot="887923">
            <a:off x="14911573" y="5159961"/>
            <a:ext cx="7032580" cy="7216267"/>
          </a:xfrm>
          <a:custGeom>
            <a:avLst/>
            <a:gdLst/>
            <a:ahLst/>
            <a:cxnLst/>
            <a:rect l="l" t="t" r="r" b="b"/>
            <a:pathLst>
              <a:path w="7032580" h="7216267">
                <a:moveTo>
                  <a:pt x="0" y="0"/>
                </a:moveTo>
                <a:lnTo>
                  <a:pt x="7032580" y="0"/>
                </a:lnTo>
                <a:lnTo>
                  <a:pt x="7032580" y="7216267"/>
                </a:lnTo>
                <a:lnTo>
                  <a:pt x="0" y="72162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l-PL"/>
          </a:p>
        </p:txBody>
      </p:sp>
      <p:grpSp>
        <p:nvGrpSpPr>
          <p:cNvPr id="24" name="Group 24"/>
          <p:cNvGrpSpPr/>
          <p:nvPr/>
        </p:nvGrpSpPr>
        <p:grpSpPr>
          <a:xfrm>
            <a:off x="-224419" y="-1349021"/>
            <a:ext cx="2094695" cy="2377721"/>
            <a:chOff x="0" y="0"/>
            <a:chExt cx="551689" cy="626231"/>
          </a:xfrm>
        </p:grpSpPr>
        <p:sp>
          <p:nvSpPr>
            <p:cNvPr id="25" name="Freeform 25"/>
            <p:cNvSpPr/>
            <p:nvPr/>
          </p:nvSpPr>
          <p:spPr>
            <a:xfrm>
              <a:off x="0" y="0"/>
              <a:ext cx="551689" cy="626231"/>
            </a:xfrm>
            <a:custGeom>
              <a:avLst/>
              <a:gdLst/>
              <a:ahLst/>
              <a:cxnLst/>
              <a:rect l="l" t="t" r="r" b="b"/>
              <a:pathLst>
                <a:path w="551689" h="626231">
                  <a:moveTo>
                    <a:pt x="0" y="0"/>
                  </a:moveTo>
                  <a:lnTo>
                    <a:pt x="551689" y="0"/>
                  </a:lnTo>
                  <a:lnTo>
                    <a:pt x="551689" y="626231"/>
                  </a:lnTo>
                  <a:lnTo>
                    <a:pt x="0" y="626231"/>
                  </a:lnTo>
                  <a:close/>
                </a:path>
              </a:pathLst>
            </a:custGeom>
            <a:solidFill>
              <a:srgbClr val="CCCCCC"/>
            </a:solidFill>
          </p:spPr>
          <p:txBody>
            <a:bodyPr/>
            <a:lstStyle/>
            <a:p>
              <a:endParaRPr lang="pl-PL"/>
            </a:p>
          </p:txBody>
        </p:sp>
        <p:sp>
          <p:nvSpPr>
            <p:cNvPr id="26" name="TextBox 26"/>
            <p:cNvSpPr txBox="1"/>
            <p:nvPr/>
          </p:nvSpPr>
          <p:spPr>
            <a:xfrm>
              <a:off x="0" y="-19050"/>
              <a:ext cx="551689" cy="645281"/>
            </a:xfrm>
            <a:prstGeom prst="rect">
              <a:avLst/>
            </a:prstGeom>
          </p:spPr>
          <p:txBody>
            <a:bodyPr lIns="50800" tIns="50800" rIns="50800" bIns="50800" rtlCol="0" anchor="ctr"/>
            <a:lstStyle/>
            <a:p>
              <a:pPr algn="ctr">
                <a:lnSpc>
                  <a:spcPts val="2859"/>
                </a:lnSpc>
              </a:pPr>
              <a:endParaRPr/>
            </a:p>
          </p:txBody>
        </p:sp>
      </p:grpSp>
      <p:pic>
        <p:nvPicPr>
          <p:cNvPr id="6" name="Obraz 5">
            <a:extLst>
              <a:ext uri="{FF2B5EF4-FFF2-40B4-BE49-F238E27FC236}">
                <a16:creationId xmlns:a16="http://schemas.microsoft.com/office/drawing/2014/main" id="{80903FD7-E5E2-27AB-B0C8-B612B3D3402D}"/>
              </a:ext>
            </a:extLst>
          </p:cNvPr>
          <p:cNvPicPr>
            <a:picLocks noChangeAspect="1"/>
          </p:cNvPicPr>
          <p:nvPr/>
        </p:nvPicPr>
        <p:blipFill>
          <a:blip r:embed="rId4"/>
          <a:stretch>
            <a:fillRect/>
          </a:stretch>
        </p:blipFill>
        <p:spPr>
          <a:xfrm>
            <a:off x="4221889" y="1562100"/>
            <a:ext cx="10547976" cy="5348502"/>
          </a:xfrm>
          <a:prstGeom prst="rect">
            <a:avLst/>
          </a:prstGeom>
        </p:spPr>
      </p:pic>
    </p:spTree>
    <p:extLst>
      <p:ext uri="{BB962C8B-B14F-4D97-AF65-F5344CB8AC3E}">
        <p14:creationId xmlns:p14="http://schemas.microsoft.com/office/powerpoint/2010/main" val="41613390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76F8D8E-EF21-9B4A-7C6C-BA15BF9A2E19}"/>
            </a:ext>
          </a:extLst>
        </p:cNvPr>
        <p:cNvGrpSpPr/>
        <p:nvPr/>
      </p:nvGrpSpPr>
      <p:grpSpPr>
        <a:xfrm>
          <a:off x="0" y="0"/>
          <a:ext cx="0" cy="0"/>
          <a:chOff x="0" y="0"/>
          <a:chExt cx="0" cy="0"/>
        </a:xfrm>
      </p:grpSpPr>
      <p:sp>
        <p:nvSpPr>
          <p:cNvPr id="19" name="Freeform 19">
            <a:extLst>
              <a:ext uri="{FF2B5EF4-FFF2-40B4-BE49-F238E27FC236}">
                <a16:creationId xmlns:a16="http://schemas.microsoft.com/office/drawing/2014/main" id="{54BBC95F-9B6A-F720-5CCE-3431D30D9E72}"/>
              </a:ext>
            </a:extLst>
          </p:cNvPr>
          <p:cNvSpPr/>
          <p:nvPr/>
        </p:nvSpPr>
        <p:spPr>
          <a:xfrm rot="887923">
            <a:off x="14911573" y="5159961"/>
            <a:ext cx="7032580" cy="7216267"/>
          </a:xfrm>
          <a:custGeom>
            <a:avLst/>
            <a:gdLst/>
            <a:ahLst/>
            <a:cxnLst/>
            <a:rect l="l" t="t" r="r" b="b"/>
            <a:pathLst>
              <a:path w="7032580" h="7216267">
                <a:moveTo>
                  <a:pt x="0" y="0"/>
                </a:moveTo>
                <a:lnTo>
                  <a:pt x="7032580" y="0"/>
                </a:lnTo>
                <a:lnTo>
                  <a:pt x="7032580" y="7216267"/>
                </a:lnTo>
                <a:lnTo>
                  <a:pt x="0" y="72162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l-PL"/>
          </a:p>
        </p:txBody>
      </p:sp>
      <p:grpSp>
        <p:nvGrpSpPr>
          <p:cNvPr id="24" name="Group 24">
            <a:extLst>
              <a:ext uri="{FF2B5EF4-FFF2-40B4-BE49-F238E27FC236}">
                <a16:creationId xmlns:a16="http://schemas.microsoft.com/office/drawing/2014/main" id="{A0FD1D92-B6DE-4118-96E4-ABECEDBB6F41}"/>
              </a:ext>
            </a:extLst>
          </p:cNvPr>
          <p:cNvGrpSpPr/>
          <p:nvPr/>
        </p:nvGrpSpPr>
        <p:grpSpPr>
          <a:xfrm>
            <a:off x="-224419" y="-1349021"/>
            <a:ext cx="2094695" cy="2377721"/>
            <a:chOff x="0" y="0"/>
            <a:chExt cx="551689" cy="626231"/>
          </a:xfrm>
        </p:grpSpPr>
        <p:sp>
          <p:nvSpPr>
            <p:cNvPr id="25" name="Freeform 25">
              <a:extLst>
                <a:ext uri="{FF2B5EF4-FFF2-40B4-BE49-F238E27FC236}">
                  <a16:creationId xmlns:a16="http://schemas.microsoft.com/office/drawing/2014/main" id="{43204721-6F0F-5368-9F5D-BED69D07DE08}"/>
                </a:ext>
              </a:extLst>
            </p:cNvPr>
            <p:cNvSpPr/>
            <p:nvPr/>
          </p:nvSpPr>
          <p:spPr>
            <a:xfrm>
              <a:off x="0" y="0"/>
              <a:ext cx="551689" cy="626231"/>
            </a:xfrm>
            <a:custGeom>
              <a:avLst/>
              <a:gdLst/>
              <a:ahLst/>
              <a:cxnLst/>
              <a:rect l="l" t="t" r="r" b="b"/>
              <a:pathLst>
                <a:path w="551689" h="626231">
                  <a:moveTo>
                    <a:pt x="0" y="0"/>
                  </a:moveTo>
                  <a:lnTo>
                    <a:pt x="551689" y="0"/>
                  </a:lnTo>
                  <a:lnTo>
                    <a:pt x="551689" y="626231"/>
                  </a:lnTo>
                  <a:lnTo>
                    <a:pt x="0" y="626231"/>
                  </a:lnTo>
                  <a:close/>
                </a:path>
              </a:pathLst>
            </a:custGeom>
            <a:solidFill>
              <a:srgbClr val="CCCCCC"/>
            </a:solidFill>
          </p:spPr>
          <p:txBody>
            <a:bodyPr/>
            <a:lstStyle/>
            <a:p>
              <a:endParaRPr lang="pl-PL"/>
            </a:p>
          </p:txBody>
        </p:sp>
        <p:sp>
          <p:nvSpPr>
            <p:cNvPr id="26" name="TextBox 26">
              <a:extLst>
                <a:ext uri="{FF2B5EF4-FFF2-40B4-BE49-F238E27FC236}">
                  <a16:creationId xmlns:a16="http://schemas.microsoft.com/office/drawing/2014/main" id="{10771BD5-7E5A-38C5-1981-49B2AA2433F1}"/>
                </a:ext>
              </a:extLst>
            </p:cNvPr>
            <p:cNvSpPr txBox="1"/>
            <p:nvPr/>
          </p:nvSpPr>
          <p:spPr>
            <a:xfrm>
              <a:off x="0" y="-19050"/>
              <a:ext cx="551689" cy="645281"/>
            </a:xfrm>
            <a:prstGeom prst="rect">
              <a:avLst/>
            </a:prstGeom>
          </p:spPr>
          <p:txBody>
            <a:bodyPr lIns="50800" tIns="50800" rIns="50800" bIns="50800" rtlCol="0" anchor="ctr"/>
            <a:lstStyle/>
            <a:p>
              <a:pPr algn="ctr">
                <a:lnSpc>
                  <a:spcPts val="2859"/>
                </a:lnSpc>
              </a:pPr>
              <a:endParaRPr/>
            </a:p>
          </p:txBody>
        </p:sp>
      </p:grpSp>
      <p:pic>
        <p:nvPicPr>
          <p:cNvPr id="4" name="Obraz 3">
            <a:extLst>
              <a:ext uri="{FF2B5EF4-FFF2-40B4-BE49-F238E27FC236}">
                <a16:creationId xmlns:a16="http://schemas.microsoft.com/office/drawing/2014/main" id="{39E5B1E6-5F11-894B-0AD8-C5CD84F7D828}"/>
              </a:ext>
            </a:extLst>
          </p:cNvPr>
          <p:cNvPicPr>
            <a:picLocks noChangeAspect="1"/>
          </p:cNvPicPr>
          <p:nvPr/>
        </p:nvPicPr>
        <p:blipFill>
          <a:blip r:embed="rId4"/>
          <a:stretch>
            <a:fillRect/>
          </a:stretch>
        </p:blipFill>
        <p:spPr>
          <a:xfrm>
            <a:off x="4800600" y="647700"/>
            <a:ext cx="10035063" cy="7999980"/>
          </a:xfrm>
          <a:prstGeom prst="rect">
            <a:avLst/>
          </a:prstGeom>
        </p:spPr>
      </p:pic>
    </p:spTree>
    <p:extLst>
      <p:ext uri="{BB962C8B-B14F-4D97-AF65-F5344CB8AC3E}">
        <p14:creationId xmlns:p14="http://schemas.microsoft.com/office/powerpoint/2010/main" val="3073819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129540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pl-PL" b="1"/>
          </a:p>
        </p:txBody>
      </p:sp>
      <p:sp>
        <p:nvSpPr>
          <p:cNvPr id="3" name="Freeform 3"/>
          <p:cNvSpPr/>
          <p:nvPr/>
        </p:nvSpPr>
        <p:spPr>
          <a:xfrm rot="3407869">
            <a:off x="12052165" y="1118883"/>
            <a:ext cx="12471670" cy="5351480"/>
          </a:xfrm>
          <a:custGeom>
            <a:avLst/>
            <a:gdLst/>
            <a:ahLst/>
            <a:cxnLst/>
            <a:rect l="l" t="t" r="r" b="b"/>
            <a:pathLst>
              <a:path w="12471670" h="5351480">
                <a:moveTo>
                  <a:pt x="0" y="0"/>
                </a:moveTo>
                <a:lnTo>
                  <a:pt x="12471670" y="0"/>
                </a:lnTo>
                <a:lnTo>
                  <a:pt x="12471670" y="5351480"/>
                </a:lnTo>
                <a:lnTo>
                  <a:pt x="0" y="535148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pl-PL" b="1"/>
          </a:p>
        </p:txBody>
      </p:sp>
      <p:sp>
        <p:nvSpPr>
          <p:cNvPr id="9" name="Freeform 9"/>
          <p:cNvSpPr/>
          <p:nvPr/>
        </p:nvSpPr>
        <p:spPr>
          <a:xfrm rot="3407869">
            <a:off x="-4696947" y="10150458"/>
            <a:ext cx="12471670" cy="5351480"/>
          </a:xfrm>
          <a:custGeom>
            <a:avLst/>
            <a:gdLst/>
            <a:ahLst/>
            <a:cxnLst/>
            <a:rect l="l" t="t" r="r" b="b"/>
            <a:pathLst>
              <a:path w="12471670" h="5351480">
                <a:moveTo>
                  <a:pt x="0" y="0"/>
                </a:moveTo>
                <a:lnTo>
                  <a:pt x="12471670" y="0"/>
                </a:lnTo>
                <a:lnTo>
                  <a:pt x="12471670" y="5351480"/>
                </a:lnTo>
                <a:lnTo>
                  <a:pt x="0" y="535148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pl-PL" b="1"/>
          </a:p>
        </p:txBody>
      </p:sp>
      <p:sp>
        <p:nvSpPr>
          <p:cNvPr id="11" name="TextBox 11"/>
          <p:cNvSpPr txBox="1"/>
          <p:nvPr/>
        </p:nvSpPr>
        <p:spPr>
          <a:xfrm>
            <a:off x="381000" y="1808330"/>
            <a:ext cx="15396987" cy="3231654"/>
          </a:xfrm>
          <a:prstGeom prst="rect">
            <a:avLst/>
          </a:prstGeom>
        </p:spPr>
        <p:txBody>
          <a:bodyPr wrap="square" lIns="0" tIns="0" rIns="0" bIns="0" rtlCol="0" anchor="t">
            <a:spAutoFit/>
          </a:bodyPr>
          <a:lstStyle/>
          <a:p>
            <a:pPr lvl="0" algn="ctr"/>
            <a:r>
              <a:rPr lang="pl-PL" sz="3000" b="1" dirty="0">
                <a:solidFill>
                  <a:srgbClr val="231F20"/>
                </a:solidFill>
                <a:latin typeface="Oswald Bold"/>
              </a:rPr>
              <a:t>Z punktu widzenia gospodarstwa domowego, najbardziej znaczące są te podatki, które:</a:t>
            </a:r>
          </a:p>
          <a:p>
            <a:pPr lvl="0" algn="ctr"/>
            <a:endParaRPr lang="pl-PL" sz="3000" b="1" dirty="0">
              <a:solidFill>
                <a:srgbClr val="231F20"/>
              </a:solidFill>
              <a:latin typeface="Oswald Bold"/>
            </a:endParaRPr>
          </a:p>
          <a:p>
            <a:pPr marL="457200" lvl="0" indent="-457200" algn="ctr">
              <a:buFont typeface="Wingdings" panose="05000000000000000000" pitchFamily="2" charset="2"/>
              <a:buChar char="q"/>
            </a:pPr>
            <a:r>
              <a:rPr lang="pl-PL" sz="3000" b="1" dirty="0">
                <a:solidFill>
                  <a:srgbClr val="231F20"/>
                </a:solidFill>
                <a:latin typeface="Oswald Bold"/>
              </a:rPr>
              <a:t>są często płacone na co dzień,</a:t>
            </a:r>
          </a:p>
          <a:p>
            <a:pPr marL="457200" lvl="0" indent="-457200" algn="ctr">
              <a:buFont typeface="Wingdings" panose="05000000000000000000" pitchFamily="2" charset="2"/>
              <a:buChar char="q"/>
            </a:pPr>
            <a:endParaRPr lang="pl-PL" sz="3000" b="1" dirty="0">
              <a:solidFill>
                <a:srgbClr val="231F20"/>
              </a:solidFill>
              <a:latin typeface="Oswald Bold"/>
            </a:endParaRPr>
          </a:p>
          <a:p>
            <a:pPr marL="457200" lvl="0" indent="-457200" algn="ctr">
              <a:buFont typeface="Wingdings" panose="05000000000000000000" pitchFamily="2" charset="2"/>
              <a:buChar char="q"/>
            </a:pPr>
            <a:r>
              <a:rPr lang="pl-PL" sz="3000" b="1" dirty="0">
                <a:solidFill>
                  <a:srgbClr val="231F20"/>
                </a:solidFill>
                <a:latin typeface="Oswald Bold"/>
              </a:rPr>
              <a:t>stanowią dużą część domowych wydatków lub dochodów,</a:t>
            </a:r>
          </a:p>
          <a:p>
            <a:pPr marL="457200" lvl="0" indent="-457200" algn="ctr">
              <a:buFont typeface="Wingdings" panose="05000000000000000000" pitchFamily="2" charset="2"/>
              <a:buChar char="q"/>
            </a:pPr>
            <a:r>
              <a:rPr lang="pl-PL" sz="3000" b="1" dirty="0">
                <a:solidFill>
                  <a:srgbClr val="231F20"/>
                </a:solidFill>
                <a:latin typeface="Oswald Bold"/>
              </a:rPr>
              <a:t> </a:t>
            </a:r>
          </a:p>
          <a:p>
            <a:pPr marL="457200" lvl="0" indent="-457200" algn="ctr">
              <a:buFont typeface="Wingdings" panose="05000000000000000000" pitchFamily="2" charset="2"/>
              <a:buChar char="q"/>
            </a:pPr>
            <a:r>
              <a:rPr lang="pl-PL" sz="3000" b="1" dirty="0">
                <a:solidFill>
                  <a:srgbClr val="231F20"/>
                </a:solidFill>
                <a:latin typeface="Oswald Bold"/>
              </a:rPr>
              <a:t>mogą realnie wpływać na standard życia i decyzje konsumpcyjne.</a:t>
            </a:r>
            <a:endParaRPr lang="en-US" sz="3000" b="1" dirty="0">
              <a:solidFill>
                <a:srgbClr val="231F20"/>
              </a:solidFill>
              <a:latin typeface="Oswald Bold"/>
            </a:endParaRPr>
          </a:p>
        </p:txBody>
      </p:sp>
      <p:sp>
        <p:nvSpPr>
          <p:cNvPr id="8" name="TextBox 8"/>
          <p:cNvSpPr txBox="1"/>
          <p:nvPr/>
        </p:nvSpPr>
        <p:spPr>
          <a:xfrm>
            <a:off x="8220749" y="2988541"/>
            <a:ext cx="4858949" cy="5011805"/>
          </a:xfrm>
          <a:prstGeom prst="rect">
            <a:avLst/>
          </a:prstGeom>
        </p:spPr>
        <p:txBody>
          <a:bodyPr lIns="50800" tIns="50800" rIns="50800" bIns="50800" rtlCol="0" anchor="ctr"/>
          <a:lstStyle/>
          <a:p>
            <a:pPr marL="0" lvl="0" indent="0" algn="ctr">
              <a:lnSpc>
                <a:spcPts val="4114"/>
              </a:lnSpc>
              <a:spcBef>
                <a:spcPct val="0"/>
              </a:spcBef>
            </a:pPr>
            <a:endParaRPr b="1"/>
          </a:p>
        </p:txBody>
      </p:sp>
      <p:sp>
        <p:nvSpPr>
          <p:cNvPr id="10" name="Freeform 10"/>
          <p:cNvSpPr/>
          <p:nvPr/>
        </p:nvSpPr>
        <p:spPr>
          <a:xfrm>
            <a:off x="9273746" y="3520272"/>
            <a:ext cx="2551375" cy="2622909"/>
          </a:xfrm>
          <a:custGeom>
            <a:avLst/>
            <a:gdLst/>
            <a:ahLst/>
            <a:cxnLst/>
            <a:rect l="l" t="t" r="r" b="b"/>
            <a:pathLst>
              <a:path w="2551375" h="2622909">
                <a:moveTo>
                  <a:pt x="0" y="0"/>
                </a:moveTo>
                <a:lnTo>
                  <a:pt x="2551375" y="0"/>
                </a:lnTo>
                <a:lnTo>
                  <a:pt x="2551375" y="2622909"/>
                </a:lnTo>
                <a:lnTo>
                  <a:pt x="0" y="26229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l-PL" b="1"/>
          </a:p>
        </p:txBody>
      </p:sp>
      <p:sp>
        <p:nvSpPr>
          <p:cNvPr id="14" name="TextBox 14"/>
          <p:cNvSpPr txBox="1"/>
          <p:nvPr/>
        </p:nvSpPr>
        <p:spPr>
          <a:xfrm>
            <a:off x="8759574" y="6786387"/>
            <a:ext cx="4135657" cy="694164"/>
          </a:xfrm>
          <a:prstGeom prst="rect">
            <a:avLst/>
          </a:prstGeom>
        </p:spPr>
        <p:txBody>
          <a:bodyPr lIns="0" tIns="0" rIns="0" bIns="0" rtlCol="0" anchor="t">
            <a:spAutoFit/>
          </a:bodyPr>
          <a:lstStyle/>
          <a:p>
            <a:pPr algn="ctr">
              <a:lnSpc>
                <a:spcPts val="5632"/>
              </a:lnSpc>
            </a:pPr>
            <a:r>
              <a:rPr lang="pl-PL" sz="4081" b="1" spc="399" dirty="0">
                <a:solidFill>
                  <a:srgbClr val="FDFBFB"/>
                </a:solidFill>
                <a:latin typeface="DM Sans Bold"/>
              </a:rPr>
              <a:t>Pieniądz</a:t>
            </a:r>
            <a:endParaRPr lang="en-US" sz="4081" b="1" spc="399" dirty="0">
              <a:solidFill>
                <a:srgbClr val="FDFBFB"/>
              </a:solidFill>
              <a:latin typeface="DM Sans Bold"/>
            </a:endParaRPr>
          </a:p>
        </p:txBody>
      </p:sp>
      <p:sp>
        <p:nvSpPr>
          <p:cNvPr id="16" name="TextBox 20"/>
          <p:cNvSpPr txBox="1"/>
          <p:nvPr/>
        </p:nvSpPr>
        <p:spPr>
          <a:xfrm>
            <a:off x="-24782" y="-206199"/>
            <a:ext cx="12191999" cy="1400383"/>
          </a:xfrm>
          <a:prstGeom prst="rect">
            <a:avLst/>
          </a:prstGeom>
        </p:spPr>
        <p:txBody>
          <a:bodyPr wrap="square" lIns="0" tIns="0" rIns="0" bIns="0" rtlCol="0" anchor="t">
            <a:spAutoFit/>
          </a:bodyPr>
          <a:lstStyle/>
          <a:p>
            <a:pPr marL="0" lvl="0" indent="0">
              <a:lnSpc>
                <a:spcPts val="13015"/>
              </a:lnSpc>
              <a:spcBef>
                <a:spcPct val="0"/>
              </a:spcBef>
            </a:pPr>
            <a:r>
              <a:rPr lang="pl-PL" sz="5000" b="1" spc="924" dirty="0">
                <a:solidFill>
                  <a:srgbClr val="231F20"/>
                </a:solidFill>
                <a:latin typeface="Oswald Bold"/>
              </a:rPr>
              <a:t>SLAJD 17</a:t>
            </a:r>
            <a:endParaRPr lang="en-US" sz="5000" b="1" u="none" spc="924" dirty="0">
              <a:solidFill>
                <a:srgbClr val="231F20"/>
              </a:solidFill>
              <a:latin typeface="Oswald Bo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E810D-DB98-363E-676C-AA290F27226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D92CD24-5BD9-813C-F544-05C8D30D89E1}"/>
              </a:ext>
            </a:extLst>
          </p:cNvPr>
          <p:cNvSpPr/>
          <p:nvPr/>
        </p:nvSpPr>
        <p:spPr>
          <a:xfrm flipH="1" flipV="1">
            <a:off x="-129540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pl-PL" b="1"/>
          </a:p>
        </p:txBody>
      </p:sp>
      <p:sp>
        <p:nvSpPr>
          <p:cNvPr id="3" name="Freeform 3">
            <a:extLst>
              <a:ext uri="{FF2B5EF4-FFF2-40B4-BE49-F238E27FC236}">
                <a16:creationId xmlns:a16="http://schemas.microsoft.com/office/drawing/2014/main" id="{1BCB57B3-AF24-395B-7AE1-D6E396586B76}"/>
              </a:ext>
            </a:extLst>
          </p:cNvPr>
          <p:cNvSpPr/>
          <p:nvPr/>
        </p:nvSpPr>
        <p:spPr>
          <a:xfrm rot="3407869">
            <a:off x="12052165" y="1118883"/>
            <a:ext cx="12471670" cy="5351480"/>
          </a:xfrm>
          <a:custGeom>
            <a:avLst/>
            <a:gdLst/>
            <a:ahLst/>
            <a:cxnLst/>
            <a:rect l="l" t="t" r="r" b="b"/>
            <a:pathLst>
              <a:path w="12471670" h="5351480">
                <a:moveTo>
                  <a:pt x="0" y="0"/>
                </a:moveTo>
                <a:lnTo>
                  <a:pt x="12471670" y="0"/>
                </a:lnTo>
                <a:lnTo>
                  <a:pt x="12471670" y="5351480"/>
                </a:lnTo>
                <a:lnTo>
                  <a:pt x="0" y="535148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pl-PL" b="1"/>
          </a:p>
        </p:txBody>
      </p:sp>
      <p:sp>
        <p:nvSpPr>
          <p:cNvPr id="9" name="Freeform 9">
            <a:extLst>
              <a:ext uri="{FF2B5EF4-FFF2-40B4-BE49-F238E27FC236}">
                <a16:creationId xmlns:a16="http://schemas.microsoft.com/office/drawing/2014/main" id="{0616D100-4D11-0E18-4AC5-22D33F46FF26}"/>
              </a:ext>
            </a:extLst>
          </p:cNvPr>
          <p:cNvSpPr/>
          <p:nvPr/>
        </p:nvSpPr>
        <p:spPr>
          <a:xfrm rot="3407869">
            <a:off x="-4696947" y="10150458"/>
            <a:ext cx="12471670" cy="5351480"/>
          </a:xfrm>
          <a:custGeom>
            <a:avLst/>
            <a:gdLst/>
            <a:ahLst/>
            <a:cxnLst/>
            <a:rect l="l" t="t" r="r" b="b"/>
            <a:pathLst>
              <a:path w="12471670" h="5351480">
                <a:moveTo>
                  <a:pt x="0" y="0"/>
                </a:moveTo>
                <a:lnTo>
                  <a:pt x="12471670" y="0"/>
                </a:lnTo>
                <a:lnTo>
                  <a:pt x="12471670" y="5351480"/>
                </a:lnTo>
                <a:lnTo>
                  <a:pt x="0" y="535148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pl-PL" b="1"/>
          </a:p>
        </p:txBody>
      </p:sp>
      <p:sp>
        <p:nvSpPr>
          <p:cNvPr id="8" name="TextBox 8">
            <a:extLst>
              <a:ext uri="{FF2B5EF4-FFF2-40B4-BE49-F238E27FC236}">
                <a16:creationId xmlns:a16="http://schemas.microsoft.com/office/drawing/2014/main" id="{7FA04240-4B09-30C4-0AEB-49BE50FDAA78}"/>
              </a:ext>
            </a:extLst>
          </p:cNvPr>
          <p:cNvSpPr txBox="1"/>
          <p:nvPr/>
        </p:nvSpPr>
        <p:spPr>
          <a:xfrm>
            <a:off x="8220749" y="2988541"/>
            <a:ext cx="4858949" cy="5011805"/>
          </a:xfrm>
          <a:prstGeom prst="rect">
            <a:avLst/>
          </a:prstGeom>
        </p:spPr>
        <p:txBody>
          <a:bodyPr lIns="50800" tIns="50800" rIns="50800" bIns="50800" rtlCol="0" anchor="ctr"/>
          <a:lstStyle/>
          <a:p>
            <a:pPr marL="0" lvl="0" indent="0" algn="ctr">
              <a:lnSpc>
                <a:spcPts val="4114"/>
              </a:lnSpc>
              <a:spcBef>
                <a:spcPct val="0"/>
              </a:spcBef>
            </a:pPr>
            <a:endParaRPr b="1"/>
          </a:p>
        </p:txBody>
      </p:sp>
      <p:sp>
        <p:nvSpPr>
          <p:cNvPr id="10" name="Freeform 10">
            <a:extLst>
              <a:ext uri="{FF2B5EF4-FFF2-40B4-BE49-F238E27FC236}">
                <a16:creationId xmlns:a16="http://schemas.microsoft.com/office/drawing/2014/main" id="{30D06D85-4C8F-34C8-F74D-C25D77CB89F2}"/>
              </a:ext>
            </a:extLst>
          </p:cNvPr>
          <p:cNvSpPr/>
          <p:nvPr/>
        </p:nvSpPr>
        <p:spPr>
          <a:xfrm>
            <a:off x="9273746" y="3520272"/>
            <a:ext cx="2551375" cy="2622909"/>
          </a:xfrm>
          <a:custGeom>
            <a:avLst/>
            <a:gdLst/>
            <a:ahLst/>
            <a:cxnLst/>
            <a:rect l="l" t="t" r="r" b="b"/>
            <a:pathLst>
              <a:path w="2551375" h="2622909">
                <a:moveTo>
                  <a:pt x="0" y="0"/>
                </a:moveTo>
                <a:lnTo>
                  <a:pt x="2551375" y="0"/>
                </a:lnTo>
                <a:lnTo>
                  <a:pt x="2551375" y="2622909"/>
                </a:lnTo>
                <a:lnTo>
                  <a:pt x="0" y="26229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l-PL" b="1"/>
          </a:p>
        </p:txBody>
      </p:sp>
      <p:sp>
        <p:nvSpPr>
          <p:cNvPr id="14" name="TextBox 14">
            <a:extLst>
              <a:ext uri="{FF2B5EF4-FFF2-40B4-BE49-F238E27FC236}">
                <a16:creationId xmlns:a16="http://schemas.microsoft.com/office/drawing/2014/main" id="{F62A19E1-515B-0AD8-27F5-0A030D3512EA}"/>
              </a:ext>
            </a:extLst>
          </p:cNvPr>
          <p:cNvSpPr txBox="1"/>
          <p:nvPr/>
        </p:nvSpPr>
        <p:spPr>
          <a:xfrm>
            <a:off x="8759574" y="6786387"/>
            <a:ext cx="4135657" cy="694164"/>
          </a:xfrm>
          <a:prstGeom prst="rect">
            <a:avLst/>
          </a:prstGeom>
        </p:spPr>
        <p:txBody>
          <a:bodyPr lIns="0" tIns="0" rIns="0" bIns="0" rtlCol="0" anchor="t">
            <a:spAutoFit/>
          </a:bodyPr>
          <a:lstStyle/>
          <a:p>
            <a:pPr algn="ctr">
              <a:lnSpc>
                <a:spcPts val="5632"/>
              </a:lnSpc>
            </a:pPr>
            <a:r>
              <a:rPr lang="pl-PL" sz="4081" b="1" spc="399" dirty="0">
                <a:solidFill>
                  <a:srgbClr val="FDFBFB"/>
                </a:solidFill>
                <a:latin typeface="DM Sans Bold"/>
              </a:rPr>
              <a:t>Pieniądz</a:t>
            </a:r>
            <a:endParaRPr lang="en-US" sz="4081" b="1" spc="399" dirty="0">
              <a:solidFill>
                <a:srgbClr val="FDFBFB"/>
              </a:solidFill>
              <a:latin typeface="DM Sans Bold"/>
            </a:endParaRPr>
          </a:p>
        </p:txBody>
      </p:sp>
      <p:sp>
        <p:nvSpPr>
          <p:cNvPr id="16" name="TextBox 20">
            <a:extLst>
              <a:ext uri="{FF2B5EF4-FFF2-40B4-BE49-F238E27FC236}">
                <a16:creationId xmlns:a16="http://schemas.microsoft.com/office/drawing/2014/main" id="{302C9F2E-E24E-3219-D66D-9C2B1B2DCC20}"/>
              </a:ext>
            </a:extLst>
          </p:cNvPr>
          <p:cNvSpPr txBox="1"/>
          <p:nvPr/>
        </p:nvSpPr>
        <p:spPr>
          <a:xfrm>
            <a:off x="-24782" y="-206199"/>
            <a:ext cx="12191999" cy="1400383"/>
          </a:xfrm>
          <a:prstGeom prst="rect">
            <a:avLst/>
          </a:prstGeom>
        </p:spPr>
        <p:txBody>
          <a:bodyPr wrap="square" lIns="0" tIns="0" rIns="0" bIns="0" rtlCol="0" anchor="t">
            <a:spAutoFit/>
          </a:bodyPr>
          <a:lstStyle/>
          <a:p>
            <a:pPr marL="0" lvl="0" indent="0">
              <a:lnSpc>
                <a:spcPts val="13015"/>
              </a:lnSpc>
              <a:spcBef>
                <a:spcPct val="0"/>
              </a:spcBef>
            </a:pPr>
            <a:r>
              <a:rPr lang="pl-PL" sz="5000" b="1" spc="924" dirty="0">
                <a:solidFill>
                  <a:srgbClr val="231F20"/>
                </a:solidFill>
                <a:latin typeface="Oswald Bold"/>
              </a:rPr>
              <a:t>SLAJD 18</a:t>
            </a:r>
            <a:endParaRPr lang="en-US" sz="5000" b="1" u="none" spc="924" dirty="0">
              <a:solidFill>
                <a:srgbClr val="231F20"/>
              </a:solidFill>
              <a:latin typeface="Oswald Bold"/>
            </a:endParaRPr>
          </a:p>
        </p:txBody>
      </p:sp>
      <p:graphicFrame>
        <p:nvGraphicFramePr>
          <p:cNvPr id="6" name="Tabela 5">
            <a:extLst>
              <a:ext uri="{FF2B5EF4-FFF2-40B4-BE49-F238E27FC236}">
                <a16:creationId xmlns:a16="http://schemas.microsoft.com/office/drawing/2014/main" id="{4C7BE3EC-4B33-A458-E28C-7363F2D28979}"/>
              </a:ext>
            </a:extLst>
          </p:cNvPr>
          <p:cNvGraphicFramePr>
            <a:graphicFrameLocks noGrp="1"/>
          </p:cNvGraphicFramePr>
          <p:nvPr>
            <p:extLst>
              <p:ext uri="{D42A27DB-BD31-4B8C-83A1-F6EECF244321}">
                <p14:modId xmlns:p14="http://schemas.microsoft.com/office/powerpoint/2010/main" val="2633098748"/>
              </p:ext>
            </p:extLst>
          </p:nvPr>
        </p:nvGraphicFramePr>
        <p:xfrm>
          <a:off x="611171" y="1296208"/>
          <a:ext cx="14097000" cy="6057408"/>
        </p:xfrm>
        <a:graphic>
          <a:graphicData uri="http://schemas.openxmlformats.org/drawingml/2006/table">
            <a:tbl>
              <a:tblPr/>
              <a:tblGrid>
                <a:gridCol w="4699000">
                  <a:extLst>
                    <a:ext uri="{9D8B030D-6E8A-4147-A177-3AD203B41FA5}">
                      <a16:colId xmlns:a16="http://schemas.microsoft.com/office/drawing/2014/main" val="2944295378"/>
                    </a:ext>
                  </a:extLst>
                </a:gridCol>
                <a:gridCol w="4699000">
                  <a:extLst>
                    <a:ext uri="{9D8B030D-6E8A-4147-A177-3AD203B41FA5}">
                      <a16:colId xmlns:a16="http://schemas.microsoft.com/office/drawing/2014/main" val="2946393931"/>
                    </a:ext>
                  </a:extLst>
                </a:gridCol>
                <a:gridCol w="4699000">
                  <a:extLst>
                    <a:ext uri="{9D8B030D-6E8A-4147-A177-3AD203B41FA5}">
                      <a16:colId xmlns:a16="http://schemas.microsoft.com/office/drawing/2014/main" val="1077737758"/>
                    </a:ext>
                  </a:extLst>
                </a:gridCol>
              </a:tblGrid>
              <a:tr h="1009568">
                <a:tc>
                  <a:txBody>
                    <a:bodyPr/>
                    <a:lstStyle/>
                    <a:p>
                      <a:r>
                        <a:rPr lang="pl-PL" sz="2500" b="1"/>
                        <a:t>Podatek</a:t>
                      </a:r>
                    </a:p>
                  </a:txBody>
                  <a:tcPr anchor="ctr">
                    <a:lnL>
                      <a:noFill/>
                    </a:lnL>
                    <a:lnR>
                      <a:noFill/>
                    </a:lnR>
                    <a:lnT>
                      <a:noFill/>
                    </a:lnT>
                    <a:lnB>
                      <a:noFill/>
                    </a:lnB>
                    <a:noFill/>
                  </a:tcPr>
                </a:tc>
                <a:tc>
                  <a:txBody>
                    <a:bodyPr/>
                    <a:lstStyle/>
                    <a:p>
                      <a:r>
                        <a:rPr lang="pl-PL" sz="2500" b="1" dirty="0"/>
                        <a:t>Typ</a:t>
                      </a:r>
                    </a:p>
                  </a:txBody>
                  <a:tcPr anchor="ctr">
                    <a:lnL>
                      <a:noFill/>
                    </a:lnL>
                    <a:lnR>
                      <a:noFill/>
                    </a:lnR>
                    <a:lnT>
                      <a:noFill/>
                    </a:lnT>
                    <a:lnB>
                      <a:noFill/>
                    </a:lnB>
                    <a:noFill/>
                  </a:tcPr>
                </a:tc>
                <a:tc>
                  <a:txBody>
                    <a:bodyPr/>
                    <a:lstStyle/>
                    <a:p>
                      <a:r>
                        <a:rPr lang="pl-PL" sz="2500" b="1" dirty="0"/>
                        <a:t>Znaczenie dla gospodarstwa domowego</a:t>
                      </a:r>
                    </a:p>
                  </a:txBody>
                  <a:tcPr anchor="ctr">
                    <a:lnL>
                      <a:noFill/>
                    </a:lnL>
                    <a:lnR>
                      <a:noFill/>
                    </a:lnR>
                    <a:lnT>
                      <a:noFill/>
                    </a:lnT>
                    <a:lnB>
                      <a:noFill/>
                    </a:lnB>
                    <a:noFill/>
                  </a:tcPr>
                </a:tc>
                <a:extLst>
                  <a:ext uri="{0D108BD9-81ED-4DB2-BD59-A6C34878D82A}">
                    <a16:rowId xmlns:a16="http://schemas.microsoft.com/office/drawing/2014/main" val="382731486"/>
                  </a:ext>
                </a:extLst>
              </a:tr>
              <a:tr h="1009568">
                <a:tc>
                  <a:txBody>
                    <a:bodyPr/>
                    <a:lstStyle/>
                    <a:p>
                      <a:r>
                        <a:rPr lang="pl-PL"/>
                        <a:t>VAT</a:t>
                      </a:r>
                    </a:p>
                  </a:txBody>
                  <a:tcPr anchor="ctr">
                    <a:lnL>
                      <a:noFill/>
                    </a:lnL>
                    <a:lnR>
                      <a:noFill/>
                    </a:lnR>
                    <a:lnT>
                      <a:noFill/>
                    </a:lnT>
                    <a:lnB>
                      <a:noFill/>
                    </a:lnB>
                    <a:noFill/>
                  </a:tcPr>
                </a:tc>
                <a:tc>
                  <a:txBody>
                    <a:bodyPr/>
                    <a:lstStyle/>
                    <a:p>
                      <a:r>
                        <a:rPr lang="pl-PL"/>
                        <a:t>Pośredni</a:t>
                      </a:r>
                    </a:p>
                  </a:txBody>
                  <a:tcPr anchor="ctr">
                    <a:lnL>
                      <a:noFill/>
                    </a:lnL>
                    <a:lnR>
                      <a:noFill/>
                    </a:lnR>
                    <a:lnT>
                      <a:noFill/>
                    </a:lnT>
                    <a:lnB>
                      <a:noFill/>
                    </a:lnB>
                    <a:noFill/>
                  </a:tcPr>
                </a:tc>
                <a:tc>
                  <a:txBody>
                    <a:bodyPr/>
                    <a:lstStyle/>
                    <a:p>
                      <a:r>
                        <a:rPr lang="pl-PL"/>
                        <a:t>Bardzo wysokie – codzienne zakupy</a:t>
                      </a:r>
                    </a:p>
                  </a:txBody>
                  <a:tcPr anchor="ctr">
                    <a:lnL>
                      <a:noFill/>
                    </a:lnL>
                    <a:lnR>
                      <a:noFill/>
                    </a:lnR>
                    <a:lnT>
                      <a:noFill/>
                    </a:lnT>
                    <a:lnB>
                      <a:noFill/>
                    </a:lnB>
                    <a:noFill/>
                  </a:tcPr>
                </a:tc>
                <a:extLst>
                  <a:ext uri="{0D108BD9-81ED-4DB2-BD59-A6C34878D82A}">
                    <a16:rowId xmlns:a16="http://schemas.microsoft.com/office/drawing/2014/main" val="906251892"/>
                  </a:ext>
                </a:extLst>
              </a:tr>
              <a:tr h="1009568">
                <a:tc>
                  <a:txBody>
                    <a:bodyPr/>
                    <a:lstStyle/>
                    <a:p>
                      <a:r>
                        <a:rPr lang="pl-PL"/>
                        <a:t>PIT</a:t>
                      </a:r>
                    </a:p>
                  </a:txBody>
                  <a:tcPr anchor="ctr">
                    <a:lnL>
                      <a:noFill/>
                    </a:lnL>
                    <a:lnR>
                      <a:noFill/>
                    </a:lnR>
                    <a:lnT>
                      <a:noFill/>
                    </a:lnT>
                    <a:lnB>
                      <a:noFill/>
                    </a:lnB>
                    <a:noFill/>
                  </a:tcPr>
                </a:tc>
                <a:tc>
                  <a:txBody>
                    <a:bodyPr/>
                    <a:lstStyle/>
                    <a:p>
                      <a:r>
                        <a:rPr lang="pl-PL"/>
                        <a:t>Bezpośredni</a:t>
                      </a:r>
                    </a:p>
                  </a:txBody>
                  <a:tcPr anchor="ctr">
                    <a:lnL>
                      <a:noFill/>
                    </a:lnL>
                    <a:lnR>
                      <a:noFill/>
                    </a:lnR>
                    <a:lnT>
                      <a:noFill/>
                    </a:lnT>
                    <a:lnB>
                      <a:noFill/>
                    </a:lnB>
                    <a:noFill/>
                  </a:tcPr>
                </a:tc>
                <a:tc>
                  <a:txBody>
                    <a:bodyPr/>
                    <a:lstStyle/>
                    <a:p>
                      <a:r>
                        <a:rPr lang="pl-PL" dirty="0"/>
                        <a:t>Bardzo wysokie – wpływa na wynagrodzenie netto</a:t>
                      </a:r>
                    </a:p>
                  </a:txBody>
                  <a:tcPr anchor="ctr">
                    <a:lnL>
                      <a:noFill/>
                    </a:lnL>
                    <a:lnR>
                      <a:noFill/>
                    </a:lnR>
                    <a:lnT>
                      <a:noFill/>
                    </a:lnT>
                    <a:lnB>
                      <a:noFill/>
                    </a:lnB>
                    <a:noFill/>
                  </a:tcPr>
                </a:tc>
                <a:extLst>
                  <a:ext uri="{0D108BD9-81ED-4DB2-BD59-A6C34878D82A}">
                    <a16:rowId xmlns:a16="http://schemas.microsoft.com/office/drawing/2014/main" val="1409162509"/>
                  </a:ext>
                </a:extLst>
              </a:tr>
              <a:tr h="1009568">
                <a:tc>
                  <a:txBody>
                    <a:bodyPr/>
                    <a:lstStyle/>
                    <a:p>
                      <a:r>
                        <a:rPr lang="pl-PL"/>
                        <a:t>Akcyza</a:t>
                      </a:r>
                    </a:p>
                  </a:txBody>
                  <a:tcPr anchor="ctr">
                    <a:lnL>
                      <a:noFill/>
                    </a:lnL>
                    <a:lnR>
                      <a:noFill/>
                    </a:lnR>
                    <a:lnT>
                      <a:noFill/>
                    </a:lnT>
                    <a:lnB>
                      <a:noFill/>
                    </a:lnB>
                    <a:noFill/>
                  </a:tcPr>
                </a:tc>
                <a:tc>
                  <a:txBody>
                    <a:bodyPr/>
                    <a:lstStyle/>
                    <a:p>
                      <a:r>
                        <a:rPr lang="pl-PL"/>
                        <a:t>Pośredni</a:t>
                      </a:r>
                    </a:p>
                  </a:txBody>
                  <a:tcPr anchor="ctr">
                    <a:lnL>
                      <a:noFill/>
                    </a:lnL>
                    <a:lnR>
                      <a:noFill/>
                    </a:lnR>
                    <a:lnT>
                      <a:noFill/>
                    </a:lnT>
                    <a:lnB>
                      <a:noFill/>
                    </a:lnB>
                    <a:noFill/>
                  </a:tcPr>
                </a:tc>
                <a:tc>
                  <a:txBody>
                    <a:bodyPr/>
                    <a:lstStyle/>
                    <a:p>
                      <a:r>
                        <a:rPr lang="pl-PL"/>
                        <a:t>Wysokie – paliwo, prąd, alkohol</a:t>
                      </a:r>
                    </a:p>
                  </a:txBody>
                  <a:tcPr anchor="ctr">
                    <a:lnL>
                      <a:noFill/>
                    </a:lnL>
                    <a:lnR>
                      <a:noFill/>
                    </a:lnR>
                    <a:lnT>
                      <a:noFill/>
                    </a:lnT>
                    <a:lnB>
                      <a:noFill/>
                    </a:lnB>
                    <a:noFill/>
                  </a:tcPr>
                </a:tc>
                <a:extLst>
                  <a:ext uri="{0D108BD9-81ED-4DB2-BD59-A6C34878D82A}">
                    <a16:rowId xmlns:a16="http://schemas.microsoft.com/office/drawing/2014/main" val="1405867142"/>
                  </a:ext>
                </a:extLst>
              </a:tr>
              <a:tr h="1009568">
                <a:tc>
                  <a:txBody>
                    <a:bodyPr/>
                    <a:lstStyle/>
                    <a:p>
                      <a:r>
                        <a:rPr lang="pl-PL"/>
                        <a:t>Podatek od nieruchomości</a:t>
                      </a:r>
                    </a:p>
                  </a:txBody>
                  <a:tcPr anchor="ctr">
                    <a:lnL>
                      <a:noFill/>
                    </a:lnL>
                    <a:lnR>
                      <a:noFill/>
                    </a:lnR>
                    <a:lnT>
                      <a:noFill/>
                    </a:lnT>
                    <a:lnB>
                      <a:noFill/>
                    </a:lnB>
                    <a:noFill/>
                  </a:tcPr>
                </a:tc>
                <a:tc>
                  <a:txBody>
                    <a:bodyPr/>
                    <a:lstStyle/>
                    <a:p>
                      <a:r>
                        <a:rPr lang="pl-PL"/>
                        <a:t>Bezpośredni</a:t>
                      </a:r>
                    </a:p>
                  </a:txBody>
                  <a:tcPr anchor="ctr">
                    <a:lnL>
                      <a:noFill/>
                    </a:lnL>
                    <a:lnR>
                      <a:noFill/>
                    </a:lnR>
                    <a:lnT>
                      <a:noFill/>
                    </a:lnT>
                    <a:lnB>
                      <a:noFill/>
                    </a:lnB>
                    <a:noFill/>
                  </a:tcPr>
                </a:tc>
                <a:tc>
                  <a:txBody>
                    <a:bodyPr/>
                    <a:lstStyle/>
                    <a:p>
                      <a:r>
                        <a:rPr lang="pl-PL"/>
                        <a:t>Umiarkowane – ważne dla właścicieli</a:t>
                      </a:r>
                    </a:p>
                  </a:txBody>
                  <a:tcPr anchor="ctr">
                    <a:lnL>
                      <a:noFill/>
                    </a:lnL>
                    <a:lnR>
                      <a:noFill/>
                    </a:lnR>
                    <a:lnT>
                      <a:noFill/>
                    </a:lnT>
                    <a:lnB>
                      <a:noFill/>
                    </a:lnB>
                    <a:noFill/>
                  </a:tcPr>
                </a:tc>
                <a:extLst>
                  <a:ext uri="{0D108BD9-81ED-4DB2-BD59-A6C34878D82A}">
                    <a16:rowId xmlns:a16="http://schemas.microsoft.com/office/drawing/2014/main" val="2274731215"/>
                  </a:ext>
                </a:extLst>
              </a:tr>
              <a:tr h="1009568">
                <a:tc>
                  <a:txBody>
                    <a:bodyPr/>
                    <a:lstStyle/>
                    <a:p>
                      <a:r>
                        <a:rPr lang="pl-PL" dirty="0"/>
                        <a:t>PCC (np. przy zakupie samochodu)</a:t>
                      </a:r>
                    </a:p>
                  </a:txBody>
                  <a:tcPr anchor="ctr">
                    <a:lnL>
                      <a:noFill/>
                    </a:lnL>
                    <a:lnR>
                      <a:noFill/>
                    </a:lnR>
                    <a:lnT>
                      <a:noFill/>
                    </a:lnT>
                    <a:lnB>
                      <a:noFill/>
                    </a:lnB>
                    <a:noFill/>
                  </a:tcPr>
                </a:tc>
                <a:tc>
                  <a:txBody>
                    <a:bodyPr/>
                    <a:lstStyle/>
                    <a:p>
                      <a:r>
                        <a:rPr lang="pl-PL"/>
                        <a:t>Pośredni</a:t>
                      </a:r>
                    </a:p>
                  </a:txBody>
                  <a:tcPr anchor="ctr">
                    <a:lnL>
                      <a:noFill/>
                    </a:lnL>
                    <a:lnR>
                      <a:noFill/>
                    </a:lnR>
                    <a:lnT>
                      <a:noFill/>
                    </a:lnT>
                    <a:lnB>
                      <a:noFill/>
                    </a:lnB>
                    <a:noFill/>
                  </a:tcPr>
                </a:tc>
                <a:tc>
                  <a:txBody>
                    <a:bodyPr/>
                    <a:lstStyle/>
                    <a:p>
                      <a:r>
                        <a:rPr lang="pl-PL" dirty="0"/>
                        <a:t>Sporadyczne, ale duże jednorazowe koszty</a:t>
                      </a:r>
                    </a:p>
                  </a:txBody>
                  <a:tcPr anchor="ctr">
                    <a:lnL>
                      <a:noFill/>
                    </a:lnL>
                    <a:lnR>
                      <a:noFill/>
                    </a:lnR>
                    <a:lnT>
                      <a:noFill/>
                    </a:lnT>
                    <a:lnB>
                      <a:noFill/>
                    </a:lnB>
                    <a:noFill/>
                  </a:tcPr>
                </a:tc>
                <a:extLst>
                  <a:ext uri="{0D108BD9-81ED-4DB2-BD59-A6C34878D82A}">
                    <a16:rowId xmlns:a16="http://schemas.microsoft.com/office/drawing/2014/main" val="1491523799"/>
                  </a:ext>
                </a:extLst>
              </a:tr>
            </a:tbl>
          </a:graphicData>
        </a:graphic>
      </p:graphicFrame>
    </p:spTree>
    <p:extLst>
      <p:ext uri="{BB962C8B-B14F-4D97-AF65-F5344CB8AC3E}">
        <p14:creationId xmlns:p14="http://schemas.microsoft.com/office/powerpoint/2010/main" val="33355505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1A1A1A"/>
        </a:solidFill>
        <a:effectLst/>
      </p:bgPr>
    </p:bg>
    <p:spTree>
      <p:nvGrpSpPr>
        <p:cNvPr id="1" name=""/>
        <p:cNvGrpSpPr/>
        <p:nvPr/>
      </p:nvGrpSpPr>
      <p:grpSpPr>
        <a:xfrm>
          <a:off x="0" y="0"/>
          <a:ext cx="0" cy="0"/>
          <a:chOff x="0" y="0"/>
          <a:chExt cx="0" cy="0"/>
        </a:xfrm>
      </p:grpSpPr>
      <p:sp>
        <p:nvSpPr>
          <p:cNvPr id="2" name="Freeform 2"/>
          <p:cNvSpPr/>
          <p:nvPr/>
        </p:nvSpPr>
        <p:spPr>
          <a:xfrm>
            <a:off x="-8169367" y="-10264537"/>
            <a:ext cx="15841853" cy="16255633"/>
          </a:xfrm>
          <a:custGeom>
            <a:avLst/>
            <a:gdLst/>
            <a:ahLst/>
            <a:cxnLst/>
            <a:rect l="l" t="t" r="r" b="b"/>
            <a:pathLst>
              <a:path w="15841853" h="16255633">
                <a:moveTo>
                  <a:pt x="0" y="0"/>
                </a:moveTo>
                <a:lnTo>
                  <a:pt x="15841853" y="0"/>
                </a:lnTo>
                <a:lnTo>
                  <a:pt x="15841853" y="16255632"/>
                </a:lnTo>
                <a:lnTo>
                  <a:pt x="0" y="162556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l-PL"/>
          </a:p>
        </p:txBody>
      </p:sp>
      <p:sp>
        <p:nvSpPr>
          <p:cNvPr id="3" name="TextBox 3"/>
          <p:cNvSpPr txBox="1"/>
          <p:nvPr/>
        </p:nvSpPr>
        <p:spPr>
          <a:xfrm>
            <a:off x="5943600" y="370583"/>
            <a:ext cx="12057353" cy="1702517"/>
          </a:xfrm>
          <a:prstGeom prst="rect">
            <a:avLst/>
          </a:prstGeom>
        </p:spPr>
        <p:txBody>
          <a:bodyPr lIns="0" tIns="0" rIns="0" bIns="0" rtlCol="0" anchor="t">
            <a:spAutoFit/>
          </a:bodyPr>
          <a:lstStyle/>
          <a:p>
            <a:pPr>
              <a:lnSpc>
                <a:spcPts val="13948"/>
              </a:lnSpc>
            </a:pPr>
            <a:r>
              <a:rPr lang="pl-PL" sz="10107" spc="990" dirty="0">
                <a:solidFill>
                  <a:srgbClr val="FFFFFF"/>
                </a:solidFill>
                <a:latin typeface="Oswald Bold"/>
              </a:rPr>
              <a:t>Ćwiczenie</a:t>
            </a:r>
            <a:endParaRPr lang="en-US" sz="10107" spc="990" dirty="0">
              <a:solidFill>
                <a:srgbClr val="FFFFFF"/>
              </a:solidFill>
              <a:latin typeface="Oswald Bold"/>
            </a:endParaRPr>
          </a:p>
        </p:txBody>
      </p:sp>
      <p:sp>
        <p:nvSpPr>
          <p:cNvPr id="4" name="Freeform 4"/>
          <p:cNvSpPr/>
          <p:nvPr/>
        </p:nvSpPr>
        <p:spPr>
          <a:xfrm>
            <a:off x="15773400" y="-3843198"/>
            <a:ext cx="13515747" cy="16255633"/>
          </a:xfrm>
          <a:custGeom>
            <a:avLst/>
            <a:gdLst/>
            <a:ahLst/>
            <a:cxnLst/>
            <a:rect l="l" t="t" r="r" b="b"/>
            <a:pathLst>
              <a:path w="15841853" h="16255633">
                <a:moveTo>
                  <a:pt x="0" y="0"/>
                </a:moveTo>
                <a:lnTo>
                  <a:pt x="15841853" y="0"/>
                </a:lnTo>
                <a:lnTo>
                  <a:pt x="15841853" y="16255632"/>
                </a:lnTo>
                <a:lnTo>
                  <a:pt x="0" y="162556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l-PL"/>
          </a:p>
        </p:txBody>
      </p:sp>
      <p:sp>
        <p:nvSpPr>
          <p:cNvPr id="5" name="TextBox 5"/>
          <p:cNvSpPr txBox="1"/>
          <p:nvPr/>
        </p:nvSpPr>
        <p:spPr>
          <a:xfrm>
            <a:off x="2514600" y="2696891"/>
            <a:ext cx="12649200" cy="6133474"/>
          </a:xfrm>
          <a:prstGeom prst="rect">
            <a:avLst/>
          </a:prstGeom>
        </p:spPr>
        <p:txBody>
          <a:bodyPr wrap="square" lIns="0" tIns="0" rIns="0" bIns="0" rtlCol="0" anchor="t">
            <a:spAutoFit/>
          </a:bodyPr>
          <a:lstStyle/>
          <a:p>
            <a:pPr algn="l">
              <a:lnSpc>
                <a:spcPts val="3999"/>
              </a:lnSpc>
            </a:pPr>
            <a:r>
              <a:rPr lang="pl-PL" sz="2898" spc="284" dirty="0">
                <a:solidFill>
                  <a:srgbClr val="F5FFF5"/>
                </a:solidFill>
                <a:latin typeface="DM Sans"/>
              </a:rPr>
              <a:t>Na podstawie wiedzy zdobytej na dzisiejszej lekcji  podzielcie się na grupy 3-4 osobowe. </a:t>
            </a:r>
          </a:p>
          <a:p>
            <a:pPr algn="l">
              <a:lnSpc>
                <a:spcPts val="3999"/>
              </a:lnSpc>
            </a:pPr>
            <a:r>
              <a:rPr lang="pl-PL" sz="2898" spc="284" dirty="0">
                <a:solidFill>
                  <a:srgbClr val="F5FFF5"/>
                </a:solidFill>
                <a:latin typeface="DM Sans"/>
              </a:rPr>
              <a:t>Każda grupa otrzymuje fikcyjny profil gospodarstwa domowego oraz listę miesięcznych wydatków i dochodów. Zadaniem grupy jest:</a:t>
            </a:r>
          </a:p>
          <a:p>
            <a:pPr marL="457200" indent="-457200" algn="l">
              <a:lnSpc>
                <a:spcPts val="3999"/>
              </a:lnSpc>
              <a:buFont typeface="Arial" panose="020B0604020202020204" pitchFamily="34" charset="0"/>
              <a:buChar char="•"/>
            </a:pPr>
            <a:r>
              <a:rPr lang="pl-PL" sz="2898" spc="284" dirty="0">
                <a:solidFill>
                  <a:srgbClr val="F5FFF5"/>
                </a:solidFill>
                <a:latin typeface="DM Sans"/>
              </a:rPr>
              <a:t>Zidentyfikować, jakie podatki zapłaci gospodarstwo domowe (bezpośrednie i pośrednie).</a:t>
            </a:r>
          </a:p>
          <a:p>
            <a:pPr marL="457200" indent="-457200" algn="l">
              <a:lnSpc>
                <a:spcPts val="3999"/>
              </a:lnSpc>
              <a:buFont typeface="Arial" panose="020B0604020202020204" pitchFamily="34" charset="0"/>
              <a:buChar char="•"/>
            </a:pPr>
            <a:r>
              <a:rPr lang="pl-PL" sz="2898" spc="284" dirty="0">
                <a:solidFill>
                  <a:srgbClr val="F5FFF5"/>
                </a:solidFill>
                <a:latin typeface="DM Sans"/>
              </a:rPr>
              <a:t>Obliczyć przybliżoną kwotę tych podatków.</a:t>
            </a:r>
          </a:p>
          <a:p>
            <a:pPr marL="457200" indent="-457200" algn="l">
              <a:lnSpc>
                <a:spcPts val="3999"/>
              </a:lnSpc>
              <a:buFont typeface="Arial" panose="020B0604020202020204" pitchFamily="34" charset="0"/>
              <a:buChar char="•"/>
            </a:pPr>
            <a:r>
              <a:rPr lang="pl-PL" sz="2898" spc="284" dirty="0">
                <a:solidFill>
                  <a:srgbClr val="F5FFF5"/>
                </a:solidFill>
                <a:latin typeface="DM Sans"/>
              </a:rPr>
              <a:t>Zastanowić się, które podatki są najbardziej obciążające i dlaczego.</a:t>
            </a:r>
          </a:p>
          <a:p>
            <a:pPr marL="457200" indent="-457200" algn="l">
              <a:lnSpc>
                <a:spcPts val="3999"/>
              </a:lnSpc>
              <a:buFont typeface="Arial" panose="020B0604020202020204" pitchFamily="34" charset="0"/>
              <a:buChar char="•"/>
            </a:pPr>
            <a:r>
              <a:rPr lang="pl-PL" sz="2898" spc="284" dirty="0">
                <a:solidFill>
                  <a:srgbClr val="F5FFF5"/>
                </a:solidFill>
                <a:latin typeface="DM Sans"/>
              </a:rPr>
              <a:t>Zaproponować, jak gospodarstwo mogłoby zoptymalizować swój budżet lub skorzystać z ulg.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5776597" y="8652356"/>
            <a:ext cx="6046328" cy="5896883"/>
          </a:xfrm>
          <a:custGeom>
            <a:avLst/>
            <a:gdLst/>
            <a:ahLst/>
            <a:cxnLst/>
            <a:rect l="l" t="t" r="r" b="b"/>
            <a:pathLst>
              <a:path w="7673056" h="7673056">
                <a:moveTo>
                  <a:pt x="0" y="0"/>
                </a:moveTo>
                <a:lnTo>
                  <a:pt x="7673056" y="0"/>
                </a:lnTo>
                <a:lnTo>
                  <a:pt x="7673056" y="7673056"/>
                </a:lnTo>
                <a:lnTo>
                  <a:pt x="0" y="76730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l-PL"/>
          </a:p>
        </p:txBody>
      </p:sp>
      <p:sp>
        <p:nvSpPr>
          <p:cNvPr id="4" name="Freeform 4"/>
          <p:cNvSpPr/>
          <p:nvPr/>
        </p:nvSpPr>
        <p:spPr>
          <a:xfrm>
            <a:off x="7956970" y="7739590"/>
            <a:ext cx="1271434" cy="1143001"/>
          </a:xfrm>
          <a:custGeom>
            <a:avLst/>
            <a:gdLst/>
            <a:ahLst/>
            <a:cxnLst/>
            <a:rect l="l" t="t" r="r" b="b"/>
            <a:pathLst>
              <a:path w="2238367" h="2238367">
                <a:moveTo>
                  <a:pt x="0" y="0"/>
                </a:moveTo>
                <a:lnTo>
                  <a:pt x="2238368" y="0"/>
                </a:lnTo>
                <a:lnTo>
                  <a:pt x="2238368" y="2238367"/>
                </a:lnTo>
                <a:lnTo>
                  <a:pt x="0" y="22383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pl-PL"/>
          </a:p>
        </p:txBody>
      </p:sp>
      <p:sp>
        <p:nvSpPr>
          <p:cNvPr id="5" name="Freeform 5"/>
          <p:cNvSpPr/>
          <p:nvPr/>
        </p:nvSpPr>
        <p:spPr>
          <a:xfrm>
            <a:off x="8232024" y="7877876"/>
            <a:ext cx="817188" cy="774480"/>
          </a:xfrm>
          <a:custGeom>
            <a:avLst/>
            <a:gdLst/>
            <a:ahLst/>
            <a:cxnLst/>
            <a:rect l="l" t="t" r="r" b="b"/>
            <a:pathLst>
              <a:path w="960682" h="1052540">
                <a:moveTo>
                  <a:pt x="0" y="0"/>
                </a:moveTo>
                <a:lnTo>
                  <a:pt x="960682" y="0"/>
                </a:lnTo>
                <a:lnTo>
                  <a:pt x="960682" y="1052541"/>
                </a:lnTo>
                <a:lnTo>
                  <a:pt x="0" y="105254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pl-PL"/>
          </a:p>
        </p:txBody>
      </p:sp>
      <p:sp>
        <p:nvSpPr>
          <p:cNvPr id="6" name="Freeform 6"/>
          <p:cNvSpPr/>
          <p:nvPr/>
        </p:nvSpPr>
        <p:spPr>
          <a:xfrm>
            <a:off x="10311963" y="8717733"/>
            <a:ext cx="1323315" cy="1344342"/>
          </a:xfrm>
          <a:custGeom>
            <a:avLst/>
            <a:gdLst/>
            <a:ahLst/>
            <a:cxnLst/>
            <a:rect l="l" t="t" r="r" b="b"/>
            <a:pathLst>
              <a:path w="2238367" h="2238367">
                <a:moveTo>
                  <a:pt x="0" y="0"/>
                </a:moveTo>
                <a:lnTo>
                  <a:pt x="2238367" y="0"/>
                </a:lnTo>
                <a:lnTo>
                  <a:pt x="2238367" y="2238368"/>
                </a:lnTo>
                <a:lnTo>
                  <a:pt x="0" y="22383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pl-PL"/>
          </a:p>
        </p:txBody>
      </p:sp>
      <p:sp>
        <p:nvSpPr>
          <p:cNvPr id="7" name="Freeform 7"/>
          <p:cNvSpPr/>
          <p:nvPr/>
        </p:nvSpPr>
        <p:spPr>
          <a:xfrm>
            <a:off x="5543116" y="8910989"/>
            <a:ext cx="1303947" cy="1271998"/>
          </a:xfrm>
          <a:custGeom>
            <a:avLst/>
            <a:gdLst/>
            <a:ahLst/>
            <a:cxnLst/>
            <a:rect l="l" t="t" r="r" b="b"/>
            <a:pathLst>
              <a:path w="2238367" h="2238367">
                <a:moveTo>
                  <a:pt x="0" y="0"/>
                </a:moveTo>
                <a:lnTo>
                  <a:pt x="2238367" y="0"/>
                </a:lnTo>
                <a:lnTo>
                  <a:pt x="2238367" y="2238368"/>
                </a:lnTo>
                <a:lnTo>
                  <a:pt x="0" y="22383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pl-PL"/>
          </a:p>
        </p:txBody>
      </p:sp>
      <p:sp>
        <p:nvSpPr>
          <p:cNvPr id="8" name="Freeform 8"/>
          <p:cNvSpPr/>
          <p:nvPr/>
        </p:nvSpPr>
        <p:spPr>
          <a:xfrm>
            <a:off x="5847555" y="9298950"/>
            <a:ext cx="695071" cy="620329"/>
          </a:xfrm>
          <a:custGeom>
            <a:avLst/>
            <a:gdLst/>
            <a:ahLst/>
            <a:cxnLst/>
            <a:rect l="l" t="t" r="r" b="b"/>
            <a:pathLst>
              <a:path w="1268693" h="1211025">
                <a:moveTo>
                  <a:pt x="0" y="0"/>
                </a:moveTo>
                <a:lnTo>
                  <a:pt x="1268693" y="0"/>
                </a:lnTo>
                <a:lnTo>
                  <a:pt x="1268693" y="1211025"/>
                </a:lnTo>
                <a:lnTo>
                  <a:pt x="0" y="121102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pl-PL"/>
          </a:p>
        </p:txBody>
      </p:sp>
      <p:sp>
        <p:nvSpPr>
          <p:cNvPr id="9" name="Freeform 9"/>
          <p:cNvSpPr/>
          <p:nvPr/>
        </p:nvSpPr>
        <p:spPr>
          <a:xfrm>
            <a:off x="10591076" y="9023432"/>
            <a:ext cx="754910" cy="732944"/>
          </a:xfrm>
          <a:custGeom>
            <a:avLst/>
            <a:gdLst/>
            <a:ahLst/>
            <a:cxnLst/>
            <a:rect l="l" t="t" r="r" b="b"/>
            <a:pathLst>
              <a:path w="1104804" h="1121111">
                <a:moveTo>
                  <a:pt x="0" y="0"/>
                </a:moveTo>
                <a:lnTo>
                  <a:pt x="1104805" y="0"/>
                </a:lnTo>
                <a:lnTo>
                  <a:pt x="1104805" y="1121111"/>
                </a:lnTo>
                <a:lnTo>
                  <a:pt x="0" y="112111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pl-PL"/>
          </a:p>
        </p:txBody>
      </p:sp>
      <p:grpSp>
        <p:nvGrpSpPr>
          <p:cNvPr id="10" name="Group 10"/>
          <p:cNvGrpSpPr/>
          <p:nvPr/>
        </p:nvGrpSpPr>
        <p:grpSpPr>
          <a:xfrm>
            <a:off x="1454654" y="647700"/>
            <a:ext cx="13872469" cy="7957590"/>
            <a:chOff x="13611" y="-28575"/>
            <a:chExt cx="915685" cy="227743"/>
          </a:xfrm>
        </p:grpSpPr>
        <p:sp>
          <p:nvSpPr>
            <p:cNvPr id="11" name="Freeform 11"/>
            <p:cNvSpPr/>
            <p:nvPr/>
          </p:nvSpPr>
          <p:spPr>
            <a:xfrm>
              <a:off x="14332" y="-2340"/>
              <a:ext cx="914964" cy="170593"/>
            </a:xfrm>
            <a:custGeom>
              <a:avLst/>
              <a:gdLst/>
              <a:ahLst/>
              <a:cxnLst/>
              <a:rect l="l" t="t" r="r" b="b"/>
              <a:pathLst>
                <a:path w="914964" h="170593">
                  <a:moveTo>
                    <a:pt x="0" y="0"/>
                  </a:moveTo>
                  <a:lnTo>
                    <a:pt x="914964" y="0"/>
                  </a:lnTo>
                  <a:lnTo>
                    <a:pt x="914964" y="170593"/>
                  </a:lnTo>
                  <a:lnTo>
                    <a:pt x="0" y="170593"/>
                  </a:lnTo>
                  <a:close/>
                </a:path>
              </a:pathLst>
            </a:custGeom>
            <a:solidFill>
              <a:srgbClr val="1A1A1A"/>
            </a:solidFill>
          </p:spPr>
          <p:txBody>
            <a:bodyPr/>
            <a:lstStyle/>
            <a:p>
              <a:endParaRPr lang="pl-PL" dirty="0"/>
            </a:p>
          </p:txBody>
        </p:sp>
        <p:sp>
          <p:nvSpPr>
            <p:cNvPr id="12" name="TextBox 12"/>
            <p:cNvSpPr txBox="1"/>
            <p:nvPr/>
          </p:nvSpPr>
          <p:spPr>
            <a:xfrm>
              <a:off x="13611" y="-28575"/>
              <a:ext cx="914964" cy="227743"/>
            </a:xfrm>
            <a:prstGeom prst="rect">
              <a:avLst/>
            </a:prstGeom>
          </p:spPr>
          <p:txBody>
            <a:bodyPr lIns="50800" tIns="50800" rIns="50800" bIns="50800" rtlCol="0" anchor="ctr"/>
            <a:lstStyle/>
            <a:p>
              <a:pPr marL="571500" lvl="0" indent="-571500" algn="ctr">
                <a:lnSpc>
                  <a:spcPct val="150000"/>
                </a:lnSpc>
                <a:spcBef>
                  <a:spcPct val="0"/>
                </a:spcBef>
                <a:buFont typeface="Wingdings" panose="05000000000000000000" pitchFamily="2" charset="2"/>
                <a:buChar char="q"/>
              </a:pPr>
              <a:r>
                <a:rPr lang="pl-PL" sz="3600" spc="197" dirty="0">
                  <a:solidFill>
                    <a:schemeClr val="bg1"/>
                  </a:solidFill>
                  <a:latin typeface="DM Sans"/>
                </a:rPr>
                <a:t>Zarys historyczny podatków</a:t>
              </a:r>
            </a:p>
            <a:p>
              <a:pPr marL="571500" lvl="0" indent="-571500" algn="ctr">
                <a:lnSpc>
                  <a:spcPct val="150000"/>
                </a:lnSpc>
                <a:spcBef>
                  <a:spcPct val="0"/>
                </a:spcBef>
                <a:buFont typeface="Wingdings" panose="05000000000000000000" pitchFamily="2" charset="2"/>
                <a:buChar char="q"/>
              </a:pPr>
              <a:r>
                <a:rPr lang="pl-PL" sz="3600" spc="197" dirty="0">
                  <a:solidFill>
                    <a:schemeClr val="bg1"/>
                  </a:solidFill>
                  <a:latin typeface="DM Sans"/>
                </a:rPr>
                <a:t>Definicja i funkcje podatków</a:t>
              </a:r>
            </a:p>
            <a:p>
              <a:pPr marL="571500" lvl="0" indent="-571500" algn="ctr">
                <a:lnSpc>
                  <a:spcPct val="150000"/>
                </a:lnSpc>
                <a:spcBef>
                  <a:spcPct val="0"/>
                </a:spcBef>
                <a:buFont typeface="Wingdings" panose="05000000000000000000" pitchFamily="2" charset="2"/>
                <a:buChar char="q"/>
              </a:pPr>
              <a:r>
                <a:rPr lang="pl-PL" sz="3600" spc="197" dirty="0">
                  <a:solidFill>
                    <a:schemeClr val="bg1"/>
                  </a:solidFill>
                  <a:latin typeface="DM Sans"/>
                </a:rPr>
                <a:t>Rodzaje podatków</a:t>
              </a:r>
            </a:p>
            <a:p>
              <a:pPr lvl="0" algn="ctr">
                <a:lnSpc>
                  <a:spcPts val="2774"/>
                </a:lnSpc>
                <a:spcBef>
                  <a:spcPct val="0"/>
                </a:spcBef>
              </a:pPr>
              <a:endParaRPr lang="pl-PL" sz="3600" spc="197" dirty="0">
                <a:solidFill>
                  <a:schemeClr val="bg1"/>
                </a:solidFill>
                <a:latin typeface="DM Sans"/>
              </a:endParaRPr>
            </a:p>
            <a:p>
              <a:pPr marL="571500" lvl="0" indent="-571500" algn="ctr">
                <a:lnSpc>
                  <a:spcPts val="2774"/>
                </a:lnSpc>
                <a:spcBef>
                  <a:spcPct val="0"/>
                </a:spcBef>
                <a:buFont typeface="Wingdings" panose="05000000000000000000" pitchFamily="2" charset="2"/>
                <a:buChar char="q"/>
              </a:pPr>
              <a:r>
                <a:rPr lang="pl-PL" sz="3600" spc="197" dirty="0">
                  <a:solidFill>
                    <a:schemeClr val="bg1"/>
                  </a:solidFill>
                  <a:latin typeface="DM Sans"/>
                </a:rPr>
                <a:t>Podatki, których podatnikami są członkowie gospodarstwa domowego</a:t>
              </a:r>
            </a:p>
          </p:txBody>
        </p:sp>
      </p:grpSp>
      <p:sp>
        <p:nvSpPr>
          <p:cNvPr id="13" name="TextBox 13"/>
          <p:cNvSpPr txBox="1"/>
          <p:nvPr/>
        </p:nvSpPr>
        <p:spPr>
          <a:xfrm>
            <a:off x="2819400" y="296854"/>
            <a:ext cx="11552977" cy="1166783"/>
          </a:xfrm>
          <a:prstGeom prst="rect">
            <a:avLst/>
          </a:prstGeom>
        </p:spPr>
        <p:txBody>
          <a:bodyPr lIns="0" tIns="0" rIns="0" bIns="0" rtlCol="0" anchor="t">
            <a:spAutoFit/>
          </a:bodyPr>
          <a:lstStyle/>
          <a:p>
            <a:pPr algn="ctr">
              <a:lnSpc>
                <a:spcPts val="9587"/>
              </a:lnSpc>
            </a:pPr>
            <a:r>
              <a:rPr lang="pl-PL" sz="6947" spc="368" dirty="0">
                <a:solidFill>
                  <a:srgbClr val="231F20"/>
                </a:solidFill>
                <a:latin typeface="Oswald Bold"/>
              </a:rPr>
              <a:t>ZAGADNIENIA LEKCJI</a:t>
            </a:r>
            <a:endParaRPr lang="en-US" sz="6947" spc="368" dirty="0">
              <a:solidFill>
                <a:srgbClr val="231F20"/>
              </a:solidFill>
              <a:latin typeface="Oswald Bold"/>
            </a:endParaRPr>
          </a:p>
        </p:txBody>
      </p:sp>
      <p:sp>
        <p:nvSpPr>
          <p:cNvPr id="23" name="Freeform 23"/>
          <p:cNvSpPr/>
          <p:nvPr/>
        </p:nvSpPr>
        <p:spPr>
          <a:xfrm>
            <a:off x="14489660" y="-4795674"/>
            <a:ext cx="7616557" cy="7815497"/>
          </a:xfrm>
          <a:custGeom>
            <a:avLst/>
            <a:gdLst/>
            <a:ahLst/>
            <a:cxnLst/>
            <a:rect l="l" t="t" r="r" b="b"/>
            <a:pathLst>
              <a:path w="7616557" h="7815497">
                <a:moveTo>
                  <a:pt x="0" y="0"/>
                </a:moveTo>
                <a:lnTo>
                  <a:pt x="7616556" y="0"/>
                </a:lnTo>
                <a:lnTo>
                  <a:pt x="7616556" y="7815497"/>
                </a:lnTo>
                <a:lnTo>
                  <a:pt x="0" y="781549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pl-PL"/>
          </a:p>
        </p:txBody>
      </p:sp>
      <p:sp>
        <p:nvSpPr>
          <p:cNvPr id="24" name="Freeform 24"/>
          <p:cNvSpPr/>
          <p:nvPr/>
        </p:nvSpPr>
        <p:spPr>
          <a:xfrm rot="-4176364">
            <a:off x="-2202295" y="8172077"/>
            <a:ext cx="6453526" cy="6086360"/>
          </a:xfrm>
          <a:custGeom>
            <a:avLst/>
            <a:gdLst/>
            <a:ahLst/>
            <a:cxnLst/>
            <a:rect l="l" t="t" r="r" b="b"/>
            <a:pathLst>
              <a:path w="7616557" h="7815497">
                <a:moveTo>
                  <a:pt x="0" y="0"/>
                </a:moveTo>
                <a:lnTo>
                  <a:pt x="7616556" y="0"/>
                </a:lnTo>
                <a:lnTo>
                  <a:pt x="7616556" y="7815496"/>
                </a:lnTo>
                <a:lnTo>
                  <a:pt x="0" y="781549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pl-PL"/>
          </a:p>
        </p:txBody>
      </p:sp>
    </p:spTree>
    <p:extLst>
      <p:ext uri="{BB962C8B-B14F-4D97-AF65-F5344CB8AC3E}">
        <p14:creationId xmlns:p14="http://schemas.microsoft.com/office/powerpoint/2010/main" val="12806111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pl-PL"/>
          </a:p>
        </p:txBody>
      </p:sp>
      <p:sp>
        <p:nvSpPr>
          <p:cNvPr id="3" name="Freeform 3"/>
          <p:cNvSpPr/>
          <p:nvPr/>
        </p:nvSpPr>
        <p:spPr>
          <a:xfrm rot="-10580377">
            <a:off x="15273243" y="-9122520"/>
            <a:ext cx="18164289" cy="24664199"/>
          </a:xfrm>
          <a:custGeom>
            <a:avLst/>
            <a:gdLst/>
            <a:ahLst/>
            <a:cxnLst/>
            <a:rect l="l" t="t" r="r" b="b"/>
            <a:pathLst>
              <a:path w="24036383" h="24664199">
                <a:moveTo>
                  <a:pt x="0" y="0"/>
                </a:moveTo>
                <a:lnTo>
                  <a:pt x="24036383" y="0"/>
                </a:lnTo>
                <a:lnTo>
                  <a:pt x="24036383" y="24664198"/>
                </a:lnTo>
                <a:lnTo>
                  <a:pt x="0" y="246641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pl-PL"/>
          </a:p>
        </p:txBody>
      </p:sp>
      <p:sp>
        <p:nvSpPr>
          <p:cNvPr id="4" name="TextBox 4"/>
          <p:cNvSpPr txBox="1"/>
          <p:nvPr/>
        </p:nvSpPr>
        <p:spPr>
          <a:xfrm>
            <a:off x="304800" y="1666713"/>
            <a:ext cx="14630400" cy="3562770"/>
          </a:xfrm>
          <a:prstGeom prst="rect">
            <a:avLst/>
          </a:prstGeom>
        </p:spPr>
        <p:txBody>
          <a:bodyPr wrap="square" lIns="0" tIns="0" rIns="0" bIns="0" rtlCol="0" anchor="t">
            <a:spAutoFit/>
          </a:bodyPr>
          <a:lstStyle/>
          <a:p>
            <a:pPr lvl="0" algn="just">
              <a:lnSpc>
                <a:spcPts val="2774"/>
              </a:lnSpc>
              <a:spcBef>
                <a:spcPct val="0"/>
              </a:spcBef>
            </a:pPr>
            <a:r>
              <a:rPr lang="pl-PL" b="1" i="1" dirty="0"/>
              <a:t>Polskie prawo podatkowe </a:t>
            </a:r>
            <a:r>
              <a:rPr lang="pl-PL" dirty="0"/>
              <a:t>/ redakcja naukowa Bogumił Brzeziński, Agnieszka Franczak, Agnieszka Olesińska; [autorzy] Bogumił Brzeziński, Agnieszka Franczak, Marek Kalinowski, Paweł Kryczko, Andrzej </a:t>
            </a:r>
            <a:r>
              <a:rPr lang="pl-PL" dirty="0" err="1"/>
              <a:t>Ladziński</a:t>
            </a:r>
            <a:r>
              <a:rPr lang="pl-PL" dirty="0"/>
              <a:t>, Krzysztof Lasiński-</a:t>
            </a:r>
            <a:r>
              <a:rPr lang="pl-PL" dirty="0" err="1"/>
              <a:t>Sulecki</a:t>
            </a:r>
            <a:r>
              <a:rPr lang="pl-PL" dirty="0"/>
              <a:t>, Paweł Majka, Marian Masternak, Wojciech Morawski, Adam Nita, Tomasz Oczkowski, Agnieszka Olesińska, Janusz Orłowski, Ewa </a:t>
            </a:r>
            <a:r>
              <a:rPr lang="pl-PL" dirty="0" err="1"/>
              <a:t>Prejs</a:t>
            </a:r>
            <a:r>
              <a:rPr lang="pl-PL" dirty="0"/>
              <a:t>, Jowita </a:t>
            </a:r>
            <a:r>
              <a:rPr lang="pl-PL" dirty="0" err="1"/>
              <a:t>Pustuł</a:t>
            </a:r>
            <a:r>
              <a:rPr lang="pl-PL" dirty="0"/>
              <a:t>, Adam </a:t>
            </a:r>
            <a:r>
              <a:rPr lang="pl-PL" dirty="0" err="1"/>
              <a:t>Zalasiński</a:t>
            </a:r>
            <a:r>
              <a:rPr lang="pl-PL" dirty="0"/>
              <a:t>, Warszawa; C. H. Beck, 2023.</a:t>
            </a:r>
          </a:p>
          <a:p>
            <a:pPr lvl="0" algn="just">
              <a:lnSpc>
                <a:spcPts val="2774"/>
              </a:lnSpc>
              <a:spcBef>
                <a:spcPct val="0"/>
              </a:spcBef>
            </a:pPr>
            <a:endParaRPr lang="pl-PL" sz="1400" spc="197" dirty="0">
              <a:solidFill>
                <a:srgbClr val="231F20"/>
              </a:solidFill>
              <a:latin typeface="DM Sans"/>
            </a:endParaRPr>
          </a:p>
          <a:p>
            <a:pPr lvl="0" algn="just">
              <a:lnSpc>
                <a:spcPts val="2774"/>
              </a:lnSpc>
              <a:spcBef>
                <a:spcPct val="0"/>
              </a:spcBef>
            </a:pPr>
            <a:r>
              <a:rPr lang="pl-PL" b="1" i="1" dirty="0"/>
              <a:t>Prawo podatkowe </a:t>
            </a:r>
            <a:r>
              <a:rPr lang="pl-PL" dirty="0"/>
              <a:t>/ prof. dr hab. Ryszard Mastalski, Warszawa; C. H. Beck, 2023.</a:t>
            </a:r>
          </a:p>
          <a:p>
            <a:pPr lvl="0" algn="just">
              <a:lnSpc>
                <a:spcPts val="2774"/>
              </a:lnSpc>
              <a:spcBef>
                <a:spcPct val="0"/>
              </a:spcBef>
            </a:pPr>
            <a:endParaRPr lang="pl-PL" sz="1400" spc="197" dirty="0">
              <a:solidFill>
                <a:srgbClr val="231F20"/>
              </a:solidFill>
              <a:latin typeface="DM Sans"/>
            </a:endParaRPr>
          </a:p>
          <a:p>
            <a:pPr lvl="0" algn="just">
              <a:lnSpc>
                <a:spcPts val="2774"/>
              </a:lnSpc>
              <a:spcBef>
                <a:spcPct val="0"/>
              </a:spcBef>
            </a:pPr>
            <a:r>
              <a:rPr lang="pl-PL" b="1" i="1" dirty="0"/>
              <a:t>Prawo podatkowe </a:t>
            </a:r>
            <a:r>
              <a:rPr lang="pl-PL" dirty="0"/>
              <a:t>/ redaktorzy prof. dr hab. Paweł Smoleń profesor Katolickiego Uniwersytetu Lubelskiego Jana Pawła II, prof. dr hab. Wanda Wójtowicz emerytowany profesor zwyczajny Uniwersytetu Marii Curie-Skłodowskiej; autorzy dr Marcin Burzec, dr hab. Michalina Duda-Hyz prof. UO, dr hab. Andrzej Gorgol prof. UZ, dr hab. Beata Kucia-</a:t>
            </a:r>
            <a:r>
              <a:rPr lang="pl-PL" dirty="0" err="1"/>
              <a:t>Guściora</a:t>
            </a:r>
            <a:r>
              <a:rPr lang="pl-PL" dirty="0"/>
              <a:t> prof. KUL, dr hab. Monika </a:t>
            </a:r>
            <a:r>
              <a:rPr lang="pl-PL" dirty="0" err="1"/>
              <a:t>Münnich</a:t>
            </a:r>
            <a:r>
              <a:rPr lang="pl-PL" dirty="0"/>
              <a:t> prof. KUL, dr Piotr Pomorski, prof. dr hab. Paweł Smoleń, prof. dr hab. Wanda Wójtowicz, Warszawa; Wydawnictwo C. H. Beck, 2023.</a:t>
            </a:r>
            <a:endParaRPr lang="pl-PL" sz="1400" spc="197" dirty="0">
              <a:solidFill>
                <a:srgbClr val="231F20"/>
              </a:solidFill>
              <a:latin typeface="DM Sans"/>
            </a:endParaRPr>
          </a:p>
        </p:txBody>
      </p:sp>
      <p:sp>
        <p:nvSpPr>
          <p:cNvPr id="5" name="TextBox 5"/>
          <p:cNvSpPr txBox="1"/>
          <p:nvPr/>
        </p:nvSpPr>
        <p:spPr>
          <a:xfrm>
            <a:off x="457200" y="266700"/>
            <a:ext cx="9202220" cy="1667123"/>
          </a:xfrm>
          <a:prstGeom prst="rect">
            <a:avLst/>
          </a:prstGeom>
        </p:spPr>
        <p:txBody>
          <a:bodyPr wrap="square" lIns="0" tIns="0" rIns="0" bIns="0" rtlCol="0" anchor="t">
            <a:spAutoFit/>
          </a:bodyPr>
          <a:lstStyle/>
          <a:p>
            <a:pPr marL="0" lvl="0" indent="0">
              <a:lnSpc>
                <a:spcPts val="13015"/>
              </a:lnSpc>
              <a:spcBef>
                <a:spcPct val="0"/>
              </a:spcBef>
            </a:pPr>
            <a:r>
              <a:rPr lang="pl-PL" sz="9431" spc="924" dirty="0">
                <a:solidFill>
                  <a:srgbClr val="231F20"/>
                </a:solidFill>
                <a:latin typeface="Oswald Bold"/>
              </a:rPr>
              <a:t>BIBLIOGRAFIA</a:t>
            </a:r>
            <a:endParaRPr lang="en-US" sz="9431" spc="924" dirty="0">
              <a:solidFill>
                <a:srgbClr val="231F20"/>
              </a:solidFill>
              <a:latin typeface="Oswald Bold"/>
            </a:endParaRPr>
          </a:p>
        </p:txBody>
      </p:sp>
      <p:sp>
        <p:nvSpPr>
          <p:cNvPr id="6" name="Freeform 6"/>
          <p:cNvSpPr/>
          <p:nvPr/>
        </p:nvSpPr>
        <p:spPr>
          <a:xfrm flipH="1">
            <a:off x="-4254153" y="7476061"/>
            <a:ext cx="11881594" cy="3564478"/>
          </a:xfrm>
          <a:custGeom>
            <a:avLst/>
            <a:gdLst/>
            <a:ahLst/>
            <a:cxnLst/>
            <a:rect l="l" t="t" r="r" b="b"/>
            <a:pathLst>
              <a:path w="11881594" h="3564478">
                <a:moveTo>
                  <a:pt x="11881594" y="0"/>
                </a:moveTo>
                <a:lnTo>
                  <a:pt x="0" y="0"/>
                </a:lnTo>
                <a:lnTo>
                  <a:pt x="0" y="3564478"/>
                </a:lnTo>
                <a:lnTo>
                  <a:pt x="11881594" y="3564478"/>
                </a:lnTo>
                <a:lnTo>
                  <a:pt x="11881594"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l-PL"/>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1447800" y="-142326"/>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pl-PL"/>
          </a:p>
        </p:txBody>
      </p:sp>
      <p:sp>
        <p:nvSpPr>
          <p:cNvPr id="3" name="Freeform 3"/>
          <p:cNvSpPr/>
          <p:nvPr/>
        </p:nvSpPr>
        <p:spPr>
          <a:xfrm>
            <a:off x="2779206" y="1920649"/>
            <a:ext cx="2027545" cy="3080525"/>
          </a:xfrm>
          <a:custGeom>
            <a:avLst/>
            <a:gdLst/>
            <a:ahLst/>
            <a:cxnLst/>
            <a:rect l="l" t="t" r="r" b="b"/>
            <a:pathLst>
              <a:path w="2027545" h="3080525">
                <a:moveTo>
                  <a:pt x="0" y="0"/>
                </a:moveTo>
                <a:lnTo>
                  <a:pt x="2027545" y="0"/>
                </a:lnTo>
                <a:lnTo>
                  <a:pt x="2027545" y="3080525"/>
                </a:lnTo>
                <a:lnTo>
                  <a:pt x="0" y="30805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pl-PL"/>
          </a:p>
        </p:txBody>
      </p:sp>
      <p:sp>
        <p:nvSpPr>
          <p:cNvPr id="4" name="Freeform 4"/>
          <p:cNvSpPr/>
          <p:nvPr/>
        </p:nvSpPr>
        <p:spPr>
          <a:xfrm rot="2035253">
            <a:off x="15331117" y="4817487"/>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l-PL"/>
          </a:p>
        </p:txBody>
      </p:sp>
      <p:sp>
        <p:nvSpPr>
          <p:cNvPr id="5" name="AutoShape 5"/>
          <p:cNvSpPr/>
          <p:nvPr/>
        </p:nvSpPr>
        <p:spPr>
          <a:xfrm>
            <a:off x="1589541" y="5472067"/>
            <a:ext cx="15108918" cy="0"/>
          </a:xfrm>
          <a:prstGeom prst="line">
            <a:avLst/>
          </a:prstGeom>
          <a:ln w="38100" cap="flat">
            <a:solidFill>
              <a:srgbClr val="000000"/>
            </a:solidFill>
            <a:prstDash val="solid"/>
            <a:headEnd type="none" w="sm" len="sm"/>
            <a:tailEnd type="none" w="sm" len="sm"/>
          </a:ln>
        </p:spPr>
        <p:txBody>
          <a:bodyPr/>
          <a:lstStyle/>
          <a:p>
            <a:endParaRPr lang="pl-PL"/>
          </a:p>
        </p:txBody>
      </p:sp>
      <p:grpSp>
        <p:nvGrpSpPr>
          <p:cNvPr id="6" name="Group 6"/>
          <p:cNvGrpSpPr/>
          <p:nvPr/>
        </p:nvGrpSpPr>
        <p:grpSpPr>
          <a:xfrm>
            <a:off x="3542437" y="5240576"/>
            <a:ext cx="501082" cy="501082"/>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1211"/>
            </a:solidFill>
          </p:spPr>
          <p:txBody>
            <a:bodyPr/>
            <a:lstStyle/>
            <a:p>
              <a:endParaRPr lang="pl-PL"/>
            </a:p>
          </p:txBody>
        </p:sp>
        <p:sp>
          <p:nvSpPr>
            <p:cNvPr id="8" name="TextBox 8"/>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9" name="TextBox 9"/>
          <p:cNvSpPr txBox="1"/>
          <p:nvPr/>
        </p:nvSpPr>
        <p:spPr>
          <a:xfrm>
            <a:off x="2059451" y="6503141"/>
            <a:ext cx="3204526" cy="1282402"/>
          </a:xfrm>
          <a:prstGeom prst="rect">
            <a:avLst/>
          </a:prstGeom>
        </p:spPr>
        <p:txBody>
          <a:bodyPr lIns="0" tIns="0" rIns="0" bIns="0" rtlCol="0" anchor="t">
            <a:spAutoFit/>
          </a:bodyPr>
          <a:lstStyle/>
          <a:p>
            <a:pPr marL="342900" indent="-342900" algn="ctr">
              <a:lnSpc>
                <a:spcPts val="2545"/>
              </a:lnSpc>
              <a:buFont typeface="Arial" panose="020B0604020202020204" pitchFamily="34" charset="0"/>
              <a:buChar char="•"/>
            </a:pPr>
            <a:r>
              <a:rPr lang="pl-PL" sz="1844" spc="180" dirty="0">
                <a:solidFill>
                  <a:srgbClr val="231F20"/>
                </a:solidFill>
                <a:latin typeface="DM Sans"/>
              </a:rPr>
              <a:t>Zapoznanie uczniów z tematyką lekcji</a:t>
            </a:r>
          </a:p>
          <a:p>
            <a:pPr marL="342900" indent="-342900" algn="ctr">
              <a:lnSpc>
                <a:spcPts val="2545"/>
              </a:lnSpc>
              <a:buFont typeface="Arial" panose="020B0604020202020204" pitchFamily="34" charset="0"/>
              <a:buChar char="•"/>
            </a:pPr>
            <a:r>
              <a:rPr lang="pl-PL" sz="1844" spc="180" dirty="0">
                <a:solidFill>
                  <a:srgbClr val="231F20"/>
                </a:solidFill>
                <a:latin typeface="DM Sans"/>
              </a:rPr>
              <a:t>Przedstawienie zagadnień</a:t>
            </a:r>
            <a:endParaRPr lang="en-US" sz="1844" spc="180" dirty="0">
              <a:solidFill>
                <a:srgbClr val="231F20"/>
              </a:solidFill>
              <a:latin typeface="DM Sans"/>
            </a:endParaRPr>
          </a:p>
        </p:txBody>
      </p:sp>
      <p:sp>
        <p:nvSpPr>
          <p:cNvPr id="10" name="TextBox 10"/>
          <p:cNvSpPr txBox="1"/>
          <p:nvPr/>
        </p:nvSpPr>
        <p:spPr>
          <a:xfrm>
            <a:off x="2779206" y="2339199"/>
            <a:ext cx="2027545" cy="1121713"/>
          </a:xfrm>
          <a:prstGeom prst="rect">
            <a:avLst/>
          </a:prstGeom>
        </p:spPr>
        <p:txBody>
          <a:bodyPr lIns="0" tIns="0" rIns="0" bIns="0" rtlCol="0" anchor="t">
            <a:spAutoFit/>
          </a:bodyPr>
          <a:lstStyle/>
          <a:p>
            <a:pPr algn="ctr">
              <a:lnSpc>
                <a:spcPts val="9141"/>
              </a:lnSpc>
            </a:pPr>
            <a:r>
              <a:rPr lang="en-US" sz="6624" spc="649">
                <a:solidFill>
                  <a:srgbClr val="FFFBFB"/>
                </a:solidFill>
                <a:latin typeface="DM Sans Bold"/>
              </a:rPr>
              <a:t>01</a:t>
            </a:r>
          </a:p>
        </p:txBody>
      </p:sp>
      <p:sp>
        <p:nvSpPr>
          <p:cNvPr id="11" name="TextBox 11"/>
          <p:cNvSpPr txBox="1"/>
          <p:nvPr/>
        </p:nvSpPr>
        <p:spPr>
          <a:xfrm>
            <a:off x="2059451" y="5941547"/>
            <a:ext cx="3467055" cy="352044"/>
          </a:xfrm>
          <a:prstGeom prst="rect">
            <a:avLst/>
          </a:prstGeom>
        </p:spPr>
        <p:txBody>
          <a:bodyPr lIns="0" tIns="0" rIns="0" bIns="0" rtlCol="0" anchor="t">
            <a:spAutoFit/>
          </a:bodyPr>
          <a:lstStyle/>
          <a:p>
            <a:pPr algn="ctr">
              <a:lnSpc>
                <a:spcPts val="2897"/>
              </a:lnSpc>
            </a:pPr>
            <a:r>
              <a:rPr lang="en-US" sz="2100" spc="205" dirty="0">
                <a:solidFill>
                  <a:srgbClr val="231F20"/>
                </a:solidFill>
                <a:latin typeface="DM Sans Bold"/>
              </a:rPr>
              <a:t>1-5 MINUTA LEKCJI</a:t>
            </a:r>
          </a:p>
        </p:txBody>
      </p:sp>
      <p:sp>
        <p:nvSpPr>
          <p:cNvPr id="12" name="Freeform 12"/>
          <p:cNvSpPr/>
          <p:nvPr/>
        </p:nvSpPr>
        <p:spPr>
          <a:xfrm>
            <a:off x="6267505" y="1920649"/>
            <a:ext cx="2027545" cy="3080525"/>
          </a:xfrm>
          <a:custGeom>
            <a:avLst/>
            <a:gdLst/>
            <a:ahLst/>
            <a:cxnLst/>
            <a:rect l="l" t="t" r="r" b="b"/>
            <a:pathLst>
              <a:path w="2027545" h="3080525">
                <a:moveTo>
                  <a:pt x="0" y="0"/>
                </a:moveTo>
                <a:lnTo>
                  <a:pt x="2027546" y="0"/>
                </a:lnTo>
                <a:lnTo>
                  <a:pt x="2027546" y="3080525"/>
                </a:lnTo>
                <a:lnTo>
                  <a:pt x="0" y="30805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pl-PL"/>
          </a:p>
        </p:txBody>
      </p:sp>
      <p:grpSp>
        <p:nvGrpSpPr>
          <p:cNvPr id="13" name="Group 13"/>
          <p:cNvGrpSpPr/>
          <p:nvPr/>
        </p:nvGrpSpPr>
        <p:grpSpPr>
          <a:xfrm>
            <a:off x="7030737" y="5240576"/>
            <a:ext cx="501082" cy="501082"/>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1211"/>
            </a:solidFill>
          </p:spPr>
          <p:txBody>
            <a:bodyPr/>
            <a:lstStyle/>
            <a:p>
              <a:endParaRPr lang="pl-PL"/>
            </a:p>
          </p:txBody>
        </p:sp>
        <p:sp>
          <p:nvSpPr>
            <p:cNvPr id="15" name="TextBox 15"/>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16" name="TextBox 16"/>
          <p:cNvSpPr txBox="1"/>
          <p:nvPr/>
        </p:nvSpPr>
        <p:spPr>
          <a:xfrm>
            <a:off x="6267505" y="2339199"/>
            <a:ext cx="2027545" cy="1121713"/>
          </a:xfrm>
          <a:prstGeom prst="rect">
            <a:avLst/>
          </a:prstGeom>
        </p:spPr>
        <p:txBody>
          <a:bodyPr lIns="0" tIns="0" rIns="0" bIns="0" rtlCol="0" anchor="t">
            <a:spAutoFit/>
          </a:bodyPr>
          <a:lstStyle/>
          <a:p>
            <a:pPr algn="ctr">
              <a:lnSpc>
                <a:spcPts val="9141"/>
              </a:lnSpc>
            </a:pPr>
            <a:r>
              <a:rPr lang="en-US" sz="6624" spc="649">
                <a:solidFill>
                  <a:srgbClr val="FFFBFB"/>
                </a:solidFill>
                <a:latin typeface="DM Sans Bold"/>
              </a:rPr>
              <a:t>02</a:t>
            </a:r>
          </a:p>
        </p:txBody>
      </p:sp>
      <p:sp>
        <p:nvSpPr>
          <p:cNvPr id="17" name="Freeform 17"/>
          <p:cNvSpPr/>
          <p:nvPr/>
        </p:nvSpPr>
        <p:spPr>
          <a:xfrm>
            <a:off x="9758062" y="1920649"/>
            <a:ext cx="2027545" cy="3080525"/>
          </a:xfrm>
          <a:custGeom>
            <a:avLst/>
            <a:gdLst/>
            <a:ahLst/>
            <a:cxnLst/>
            <a:rect l="l" t="t" r="r" b="b"/>
            <a:pathLst>
              <a:path w="2027545" h="3080525">
                <a:moveTo>
                  <a:pt x="0" y="0"/>
                </a:moveTo>
                <a:lnTo>
                  <a:pt x="2027546" y="0"/>
                </a:lnTo>
                <a:lnTo>
                  <a:pt x="2027546" y="3080525"/>
                </a:lnTo>
                <a:lnTo>
                  <a:pt x="0" y="30805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pl-PL"/>
          </a:p>
        </p:txBody>
      </p:sp>
      <p:grpSp>
        <p:nvGrpSpPr>
          <p:cNvPr id="18" name="Group 18"/>
          <p:cNvGrpSpPr/>
          <p:nvPr/>
        </p:nvGrpSpPr>
        <p:grpSpPr>
          <a:xfrm>
            <a:off x="10521294" y="5240576"/>
            <a:ext cx="501082" cy="501082"/>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1211"/>
            </a:solidFill>
          </p:spPr>
          <p:txBody>
            <a:bodyPr/>
            <a:lstStyle/>
            <a:p>
              <a:endParaRPr lang="pl-PL"/>
            </a:p>
          </p:txBody>
        </p:sp>
        <p:sp>
          <p:nvSpPr>
            <p:cNvPr id="20" name="TextBox 20"/>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21" name="TextBox 21"/>
          <p:cNvSpPr txBox="1"/>
          <p:nvPr/>
        </p:nvSpPr>
        <p:spPr>
          <a:xfrm>
            <a:off x="9758062" y="2339199"/>
            <a:ext cx="2027545" cy="1121713"/>
          </a:xfrm>
          <a:prstGeom prst="rect">
            <a:avLst/>
          </a:prstGeom>
        </p:spPr>
        <p:txBody>
          <a:bodyPr lIns="0" tIns="0" rIns="0" bIns="0" rtlCol="0" anchor="t">
            <a:spAutoFit/>
          </a:bodyPr>
          <a:lstStyle/>
          <a:p>
            <a:pPr algn="ctr">
              <a:lnSpc>
                <a:spcPts val="9141"/>
              </a:lnSpc>
            </a:pPr>
            <a:r>
              <a:rPr lang="en-US" sz="6624" spc="649">
                <a:solidFill>
                  <a:srgbClr val="FFFBFB"/>
                </a:solidFill>
                <a:latin typeface="DM Sans Bold"/>
              </a:rPr>
              <a:t>03</a:t>
            </a:r>
          </a:p>
        </p:txBody>
      </p:sp>
      <p:sp>
        <p:nvSpPr>
          <p:cNvPr id="22" name="Freeform 22"/>
          <p:cNvSpPr/>
          <p:nvPr/>
        </p:nvSpPr>
        <p:spPr>
          <a:xfrm>
            <a:off x="13248619" y="1920649"/>
            <a:ext cx="2027545" cy="3080525"/>
          </a:xfrm>
          <a:custGeom>
            <a:avLst/>
            <a:gdLst/>
            <a:ahLst/>
            <a:cxnLst/>
            <a:rect l="l" t="t" r="r" b="b"/>
            <a:pathLst>
              <a:path w="2027545" h="3080525">
                <a:moveTo>
                  <a:pt x="0" y="0"/>
                </a:moveTo>
                <a:lnTo>
                  <a:pt x="2027546" y="0"/>
                </a:lnTo>
                <a:lnTo>
                  <a:pt x="2027546" y="3080525"/>
                </a:lnTo>
                <a:lnTo>
                  <a:pt x="0" y="30805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pl-PL"/>
          </a:p>
        </p:txBody>
      </p:sp>
      <p:grpSp>
        <p:nvGrpSpPr>
          <p:cNvPr id="23" name="Group 23"/>
          <p:cNvGrpSpPr/>
          <p:nvPr/>
        </p:nvGrpSpPr>
        <p:grpSpPr>
          <a:xfrm>
            <a:off x="14011851" y="5240576"/>
            <a:ext cx="501082" cy="501082"/>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1211"/>
            </a:solidFill>
          </p:spPr>
          <p:txBody>
            <a:bodyPr/>
            <a:lstStyle/>
            <a:p>
              <a:endParaRPr lang="pl-PL"/>
            </a:p>
          </p:txBody>
        </p:sp>
        <p:sp>
          <p:nvSpPr>
            <p:cNvPr id="25" name="TextBox 25"/>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26" name="TextBox 26"/>
          <p:cNvSpPr txBox="1"/>
          <p:nvPr/>
        </p:nvSpPr>
        <p:spPr>
          <a:xfrm>
            <a:off x="13248619" y="2339199"/>
            <a:ext cx="2027545" cy="1121713"/>
          </a:xfrm>
          <a:prstGeom prst="rect">
            <a:avLst/>
          </a:prstGeom>
        </p:spPr>
        <p:txBody>
          <a:bodyPr lIns="0" tIns="0" rIns="0" bIns="0" rtlCol="0" anchor="t">
            <a:spAutoFit/>
          </a:bodyPr>
          <a:lstStyle/>
          <a:p>
            <a:pPr algn="ctr">
              <a:lnSpc>
                <a:spcPts val="9141"/>
              </a:lnSpc>
            </a:pPr>
            <a:r>
              <a:rPr lang="en-US" sz="6624" spc="649" dirty="0">
                <a:solidFill>
                  <a:srgbClr val="FFFBFB"/>
                </a:solidFill>
                <a:latin typeface="DM Sans Bold"/>
              </a:rPr>
              <a:t>04</a:t>
            </a:r>
          </a:p>
        </p:txBody>
      </p:sp>
      <p:sp>
        <p:nvSpPr>
          <p:cNvPr id="27" name="TextBox 27"/>
          <p:cNvSpPr txBox="1"/>
          <p:nvPr/>
        </p:nvSpPr>
        <p:spPr>
          <a:xfrm>
            <a:off x="5416939" y="6735906"/>
            <a:ext cx="3466602" cy="628634"/>
          </a:xfrm>
          <a:prstGeom prst="rect">
            <a:avLst/>
          </a:prstGeom>
        </p:spPr>
        <p:txBody>
          <a:bodyPr wrap="square" lIns="0" tIns="0" rIns="0" bIns="0" rtlCol="0" anchor="t">
            <a:spAutoFit/>
          </a:bodyPr>
          <a:lstStyle/>
          <a:p>
            <a:pPr marL="342900" indent="-342900" algn="ctr">
              <a:lnSpc>
                <a:spcPts val="2545"/>
              </a:lnSpc>
              <a:buFont typeface="Arial" panose="020B0604020202020204" pitchFamily="34" charset="0"/>
              <a:buChar char="•"/>
            </a:pPr>
            <a:r>
              <a:rPr lang="pl-PL" sz="1844" spc="180" dirty="0">
                <a:solidFill>
                  <a:srgbClr val="231F20"/>
                </a:solidFill>
                <a:latin typeface="DM Sans"/>
              </a:rPr>
              <a:t>Zarys historyczny podatków</a:t>
            </a:r>
          </a:p>
        </p:txBody>
      </p:sp>
      <p:sp>
        <p:nvSpPr>
          <p:cNvPr id="28" name="TextBox 28"/>
          <p:cNvSpPr txBox="1"/>
          <p:nvPr/>
        </p:nvSpPr>
        <p:spPr>
          <a:xfrm>
            <a:off x="5889722" y="5941547"/>
            <a:ext cx="2709833" cy="1218611"/>
          </a:xfrm>
          <a:prstGeom prst="rect">
            <a:avLst/>
          </a:prstGeom>
        </p:spPr>
        <p:txBody>
          <a:bodyPr lIns="0" tIns="0" rIns="0" bIns="0" rtlCol="0" anchor="t">
            <a:spAutoFit/>
          </a:bodyPr>
          <a:lstStyle/>
          <a:p>
            <a:pPr algn="ctr">
              <a:lnSpc>
                <a:spcPts val="2897"/>
              </a:lnSpc>
            </a:pPr>
            <a:r>
              <a:rPr lang="en-US" sz="2100" spc="205" dirty="0">
                <a:solidFill>
                  <a:srgbClr val="231F20"/>
                </a:solidFill>
                <a:latin typeface="DM Sans Bold"/>
              </a:rPr>
              <a:t>6-15 MINUTA LEKCJI</a:t>
            </a:r>
          </a:p>
          <a:p>
            <a:pPr algn="ctr">
              <a:lnSpc>
                <a:spcPts val="4073"/>
              </a:lnSpc>
            </a:pPr>
            <a:endParaRPr lang="en-US" sz="2100" spc="205" dirty="0">
              <a:solidFill>
                <a:srgbClr val="231F20"/>
              </a:solidFill>
              <a:latin typeface="DM Sans Bold"/>
            </a:endParaRPr>
          </a:p>
        </p:txBody>
      </p:sp>
      <p:sp>
        <p:nvSpPr>
          <p:cNvPr id="29" name="TextBox 29"/>
          <p:cNvSpPr txBox="1"/>
          <p:nvPr/>
        </p:nvSpPr>
        <p:spPr>
          <a:xfrm>
            <a:off x="8771228" y="6735906"/>
            <a:ext cx="3735939" cy="2231637"/>
          </a:xfrm>
          <a:prstGeom prst="rect">
            <a:avLst/>
          </a:prstGeom>
        </p:spPr>
        <p:txBody>
          <a:bodyPr wrap="square" lIns="0" tIns="0" rIns="0" bIns="0" rtlCol="0" anchor="t">
            <a:spAutoFit/>
          </a:bodyPr>
          <a:lstStyle/>
          <a:p>
            <a:pPr marL="342900" indent="-342900" algn="ctr">
              <a:lnSpc>
                <a:spcPts val="2545"/>
              </a:lnSpc>
              <a:buFont typeface="Arial" panose="020B0604020202020204" pitchFamily="34" charset="0"/>
              <a:buChar char="•"/>
            </a:pPr>
            <a:r>
              <a:rPr lang="pl-PL" sz="1844" spc="180" dirty="0">
                <a:solidFill>
                  <a:srgbClr val="231F20"/>
                </a:solidFill>
                <a:latin typeface="DM Sans"/>
              </a:rPr>
              <a:t>Definicja podatków i ich rodzaje</a:t>
            </a:r>
          </a:p>
          <a:p>
            <a:pPr marL="342900" indent="-342900" algn="ctr">
              <a:lnSpc>
                <a:spcPts val="2545"/>
              </a:lnSpc>
              <a:buFont typeface="Arial" panose="020B0604020202020204" pitchFamily="34" charset="0"/>
              <a:buChar char="•"/>
            </a:pPr>
            <a:r>
              <a:rPr lang="pl-PL" sz="1844" spc="180" dirty="0">
                <a:solidFill>
                  <a:srgbClr val="231F20"/>
                </a:solidFill>
                <a:latin typeface="DM Sans"/>
              </a:rPr>
              <a:t>Podatki, których podatnikami są członkowie gospodarstwa domowego</a:t>
            </a:r>
          </a:p>
          <a:p>
            <a:pPr algn="ctr">
              <a:lnSpc>
                <a:spcPts val="2545"/>
              </a:lnSpc>
            </a:pPr>
            <a:endParaRPr lang="en-US" sz="1844" spc="180" dirty="0">
              <a:solidFill>
                <a:srgbClr val="231F20"/>
              </a:solidFill>
              <a:latin typeface="DM Sans"/>
            </a:endParaRPr>
          </a:p>
        </p:txBody>
      </p:sp>
      <p:sp>
        <p:nvSpPr>
          <p:cNvPr id="30" name="TextBox 30"/>
          <p:cNvSpPr txBox="1"/>
          <p:nvPr/>
        </p:nvSpPr>
        <p:spPr>
          <a:xfrm>
            <a:off x="9581007" y="5966030"/>
            <a:ext cx="2709833" cy="713994"/>
          </a:xfrm>
          <a:prstGeom prst="rect">
            <a:avLst/>
          </a:prstGeom>
        </p:spPr>
        <p:txBody>
          <a:bodyPr lIns="0" tIns="0" rIns="0" bIns="0" rtlCol="0" anchor="t">
            <a:spAutoFit/>
          </a:bodyPr>
          <a:lstStyle/>
          <a:p>
            <a:pPr algn="ctr">
              <a:lnSpc>
                <a:spcPts val="2897"/>
              </a:lnSpc>
            </a:pPr>
            <a:r>
              <a:rPr lang="en-US" sz="2100" spc="205" dirty="0">
                <a:solidFill>
                  <a:srgbClr val="231F20"/>
                </a:solidFill>
                <a:latin typeface="DM Sans Bold"/>
              </a:rPr>
              <a:t>15-30 MINUTA LEKCJI</a:t>
            </a:r>
          </a:p>
        </p:txBody>
      </p:sp>
      <p:sp>
        <p:nvSpPr>
          <p:cNvPr id="31" name="TextBox 31"/>
          <p:cNvSpPr txBox="1"/>
          <p:nvPr/>
        </p:nvSpPr>
        <p:spPr>
          <a:xfrm>
            <a:off x="12660129" y="6735906"/>
            <a:ext cx="3204526" cy="641201"/>
          </a:xfrm>
          <a:prstGeom prst="rect">
            <a:avLst/>
          </a:prstGeom>
        </p:spPr>
        <p:txBody>
          <a:bodyPr lIns="0" tIns="0" rIns="0" bIns="0" rtlCol="0" anchor="t">
            <a:spAutoFit/>
          </a:bodyPr>
          <a:lstStyle/>
          <a:p>
            <a:pPr algn="ctr">
              <a:lnSpc>
                <a:spcPts val="2545"/>
              </a:lnSpc>
            </a:pPr>
            <a:r>
              <a:rPr lang="pl-PL" sz="1844" spc="180" dirty="0">
                <a:solidFill>
                  <a:srgbClr val="231F20"/>
                </a:solidFill>
                <a:latin typeface="DM Sans"/>
              </a:rPr>
              <a:t>Ćwiczenie – praca w grupach</a:t>
            </a:r>
            <a:endParaRPr lang="en-US" sz="1844" spc="180" dirty="0">
              <a:solidFill>
                <a:srgbClr val="231F20"/>
              </a:solidFill>
              <a:latin typeface="DM Sans"/>
            </a:endParaRPr>
          </a:p>
        </p:txBody>
      </p:sp>
      <p:sp>
        <p:nvSpPr>
          <p:cNvPr id="32" name="TextBox 32"/>
          <p:cNvSpPr txBox="1"/>
          <p:nvPr/>
        </p:nvSpPr>
        <p:spPr>
          <a:xfrm>
            <a:off x="12870836" y="5942960"/>
            <a:ext cx="2709833" cy="713994"/>
          </a:xfrm>
          <a:prstGeom prst="rect">
            <a:avLst/>
          </a:prstGeom>
        </p:spPr>
        <p:txBody>
          <a:bodyPr lIns="0" tIns="0" rIns="0" bIns="0" rtlCol="0" anchor="t">
            <a:spAutoFit/>
          </a:bodyPr>
          <a:lstStyle/>
          <a:p>
            <a:pPr algn="ctr">
              <a:lnSpc>
                <a:spcPts val="2897"/>
              </a:lnSpc>
            </a:pPr>
            <a:r>
              <a:rPr lang="en-US" sz="2100" spc="205" dirty="0">
                <a:solidFill>
                  <a:srgbClr val="231F20"/>
                </a:solidFill>
                <a:latin typeface="DM Sans Bold"/>
              </a:rPr>
              <a:t>31-45 MINUTA LEKCJI</a:t>
            </a:r>
          </a:p>
        </p:txBody>
      </p:sp>
      <p:sp>
        <p:nvSpPr>
          <p:cNvPr id="33" name="Freeform 33"/>
          <p:cNvSpPr/>
          <p:nvPr/>
        </p:nvSpPr>
        <p:spPr>
          <a:xfrm rot="-10799999">
            <a:off x="-2729621" y="-7074240"/>
            <a:ext cx="7835077" cy="10939025"/>
          </a:xfrm>
          <a:custGeom>
            <a:avLst/>
            <a:gdLst/>
            <a:ahLst/>
            <a:cxnLst/>
            <a:rect l="l" t="t" r="r" b="b"/>
            <a:pathLst>
              <a:path w="7835077" h="10939025">
                <a:moveTo>
                  <a:pt x="0" y="0"/>
                </a:moveTo>
                <a:lnTo>
                  <a:pt x="7835076" y="0"/>
                </a:lnTo>
                <a:lnTo>
                  <a:pt x="7835076" y="10939026"/>
                </a:lnTo>
                <a:lnTo>
                  <a:pt x="0" y="1093902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l-PL"/>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pl-PL"/>
          </a:p>
        </p:txBody>
      </p:sp>
      <p:sp>
        <p:nvSpPr>
          <p:cNvPr id="3" name="Freeform 3"/>
          <p:cNvSpPr/>
          <p:nvPr/>
        </p:nvSpPr>
        <p:spPr>
          <a:xfrm rot="-10580377">
            <a:off x="9407140" y="-9309963"/>
            <a:ext cx="24036383" cy="24664199"/>
          </a:xfrm>
          <a:custGeom>
            <a:avLst/>
            <a:gdLst/>
            <a:ahLst/>
            <a:cxnLst/>
            <a:rect l="l" t="t" r="r" b="b"/>
            <a:pathLst>
              <a:path w="24036383" h="24664199">
                <a:moveTo>
                  <a:pt x="0" y="0"/>
                </a:moveTo>
                <a:lnTo>
                  <a:pt x="24036383" y="0"/>
                </a:lnTo>
                <a:lnTo>
                  <a:pt x="24036383" y="24664198"/>
                </a:lnTo>
                <a:lnTo>
                  <a:pt x="0" y="246641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pl-PL"/>
          </a:p>
        </p:txBody>
      </p:sp>
      <p:sp>
        <p:nvSpPr>
          <p:cNvPr id="4" name="TextBox 4"/>
          <p:cNvSpPr txBox="1"/>
          <p:nvPr/>
        </p:nvSpPr>
        <p:spPr>
          <a:xfrm>
            <a:off x="197435" y="1933823"/>
            <a:ext cx="8686800" cy="5386090"/>
          </a:xfrm>
          <a:prstGeom prst="rect">
            <a:avLst/>
          </a:prstGeom>
        </p:spPr>
        <p:txBody>
          <a:bodyPr wrap="square" lIns="0" tIns="0" rIns="0" bIns="0" rtlCol="0" anchor="t">
            <a:spAutoFit/>
          </a:bodyPr>
          <a:lstStyle/>
          <a:p>
            <a:pPr lvl="0" algn="just">
              <a:lnSpc>
                <a:spcPts val="2774"/>
              </a:lnSpc>
              <a:spcBef>
                <a:spcPct val="0"/>
              </a:spcBef>
            </a:pPr>
            <a:r>
              <a:rPr lang="pl-PL" sz="1400" b="1" spc="197" dirty="0">
                <a:solidFill>
                  <a:srgbClr val="231F20"/>
                </a:solidFill>
                <a:latin typeface="DM Sans"/>
              </a:rPr>
              <a:t>Metody i forma pracy: </a:t>
            </a:r>
            <a:r>
              <a:rPr lang="pl-PL" sz="1400" spc="197" dirty="0">
                <a:solidFill>
                  <a:srgbClr val="231F20"/>
                </a:solidFill>
                <a:latin typeface="DM Sans"/>
              </a:rPr>
              <a:t>wykład z użyciem prezentacji multimedialnej, burza mózgów, dyskusja</a:t>
            </a:r>
          </a:p>
          <a:p>
            <a:pPr lvl="0" algn="just">
              <a:lnSpc>
                <a:spcPts val="2774"/>
              </a:lnSpc>
              <a:spcBef>
                <a:spcPct val="0"/>
              </a:spcBef>
            </a:pPr>
            <a:r>
              <a:rPr lang="pl-PL" sz="1400" b="1" spc="197" dirty="0">
                <a:solidFill>
                  <a:srgbClr val="231F20"/>
                </a:solidFill>
                <a:latin typeface="DM Sans"/>
              </a:rPr>
              <a:t>Niezbędne materiały dydaktyczne: </a:t>
            </a:r>
            <a:r>
              <a:rPr lang="pl-PL" sz="1400" spc="197" dirty="0">
                <a:solidFill>
                  <a:srgbClr val="231F20"/>
                </a:solidFill>
                <a:latin typeface="DM Sans"/>
              </a:rPr>
              <a:t>laptop/komputer, rzutnik/projektor, prezentacja multimedialna, karta pracy</a:t>
            </a:r>
          </a:p>
          <a:p>
            <a:pPr lvl="0" algn="just">
              <a:lnSpc>
                <a:spcPts val="2774"/>
              </a:lnSpc>
              <a:spcBef>
                <a:spcPct val="0"/>
              </a:spcBef>
            </a:pPr>
            <a:r>
              <a:rPr lang="pl-PL" sz="1400" b="1" spc="197" dirty="0">
                <a:solidFill>
                  <a:srgbClr val="231F20"/>
                </a:solidFill>
                <a:latin typeface="DM Sans"/>
              </a:rPr>
              <a:t>Czas trwania zajęć: </a:t>
            </a:r>
            <a:r>
              <a:rPr lang="pl-PL" sz="1400" spc="197" dirty="0">
                <a:solidFill>
                  <a:srgbClr val="231F20"/>
                </a:solidFill>
                <a:latin typeface="DM Sans"/>
              </a:rPr>
              <a:t>45 minut</a:t>
            </a:r>
          </a:p>
          <a:p>
            <a:pPr lvl="0" algn="just">
              <a:lnSpc>
                <a:spcPts val="2774"/>
              </a:lnSpc>
              <a:spcBef>
                <a:spcPct val="0"/>
              </a:spcBef>
            </a:pPr>
            <a:r>
              <a:rPr lang="pl-PL" sz="1400" b="1" spc="197" dirty="0">
                <a:solidFill>
                  <a:srgbClr val="231F20"/>
                </a:solidFill>
                <a:latin typeface="DM Sans"/>
              </a:rPr>
              <a:t>Przydatne informacje: </a:t>
            </a:r>
            <a:r>
              <a:rPr lang="pl-PL" sz="1400" spc="197" dirty="0">
                <a:solidFill>
                  <a:srgbClr val="231F20"/>
                </a:solidFill>
                <a:latin typeface="DM Sans"/>
              </a:rPr>
              <a:t>Niniejszy scenariusz opracowany został w taki sposób, że nauczyciel może samodzielnie dostosować fragmenty tekstów stanowiących uzupełnienie prezentacji multimedialnej, dostosowując tempo pracy do klasy, wiedzy uczniów biorących udział w lekcji.</a:t>
            </a:r>
          </a:p>
          <a:p>
            <a:pPr lvl="0" algn="just">
              <a:lnSpc>
                <a:spcPts val="2774"/>
              </a:lnSpc>
              <a:spcBef>
                <a:spcPct val="0"/>
              </a:spcBef>
            </a:pPr>
            <a:r>
              <a:rPr lang="pl-PL" sz="1400" spc="197" dirty="0">
                <a:solidFill>
                  <a:srgbClr val="231F20"/>
                </a:solidFill>
                <a:latin typeface="DM Sans"/>
              </a:rPr>
              <a:t>Każdy slajd opatrzony jest tekstem uzupełniającym, który stanowi materiał pomocniczy dla nauczyciela. Nauczyciel może przeczytać tekst uzupełniający, po czym sprawdza nabycie określonej wiedzy przez uczniów, bądź może przekazywać całość treści lub jej wybrane części przy użyciu haseł, naprowadzając uczniów na samodzielne odnalezienie wiedzy.</a:t>
            </a:r>
          </a:p>
          <a:p>
            <a:pPr lvl="0" algn="just">
              <a:lnSpc>
                <a:spcPts val="2774"/>
              </a:lnSpc>
              <a:spcBef>
                <a:spcPct val="0"/>
              </a:spcBef>
            </a:pPr>
            <a:endParaRPr lang="pl-PL" sz="1400" b="1" spc="197" dirty="0">
              <a:solidFill>
                <a:srgbClr val="231F20"/>
              </a:solidFill>
              <a:latin typeface="DM Sans"/>
            </a:endParaRPr>
          </a:p>
        </p:txBody>
      </p:sp>
      <p:sp>
        <p:nvSpPr>
          <p:cNvPr id="5" name="TextBox 5"/>
          <p:cNvSpPr txBox="1"/>
          <p:nvPr/>
        </p:nvSpPr>
        <p:spPr>
          <a:xfrm>
            <a:off x="457200" y="266700"/>
            <a:ext cx="9202220" cy="1400383"/>
          </a:xfrm>
          <a:prstGeom prst="rect">
            <a:avLst/>
          </a:prstGeom>
        </p:spPr>
        <p:txBody>
          <a:bodyPr wrap="square" lIns="0" tIns="0" rIns="0" bIns="0" rtlCol="0" anchor="t">
            <a:spAutoFit/>
          </a:bodyPr>
          <a:lstStyle/>
          <a:p>
            <a:pPr marL="0" lvl="0" indent="0">
              <a:lnSpc>
                <a:spcPts val="13015"/>
              </a:lnSpc>
              <a:spcBef>
                <a:spcPct val="0"/>
              </a:spcBef>
            </a:pPr>
            <a:r>
              <a:rPr lang="pl-PL" sz="5000" spc="924" dirty="0">
                <a:solidFill>
                  <a:srgbClr val="231F20"/>
                </a:solidFill>
                <a:latin typeface="Oswald Bold"/>
              </a:rPr>
              <a:t>DLA NAUCZYCIELA</a:t>
            </a:r>
            <a:endParaRPr lang="en-US" sz="5000" spc="924" dirty="0">
              <a:solidFill>
                <a:srgbClr val="231F20"/>
              </a:solidFill>
              <a:latin typeface="Oswald Bold"/>
            </a:endParaRPr>
          </a:p>
        </p:txBody>
      </p:sp>
      <p:sp>
        <p:nvSpPr>
          <p:cNvPr id="6" name="Freeform 6"/>
          <p:cNvSpPr/>
          <p:nvPr/>
        </p:nvSpPr>
        <p:spPr>
          <a:xfrm flipH="1">
            <a:off x="-4254153" y="7476061"/>
            <a:ext cx="11881594" cy="3564478"/>
          </a:xfrm>
          <a:custGeom>
            <a:avLst/>
            <a:gdLst/>
            <a:ahLst/>
            <a:cxnLst/>
            <a:rect l="l" t="t" r="r" b="b"/>
            <a:pathLst>
              <a:path w="11881594" h="3564478">
                <a:moveTo>
                  <a:pt x="11881594" y="0"/>
                </a:moveTo>
                <a:lnTo>
                  <a:pt x="0" y="0"/>
                </a:lnTo>
                <a:lnTo>
                  <a:pt x="0" y="3564478"/>
                </a:lnTo>
                <a:lnTo>
                  <a:pt x="11881594" y="3564478"/>
                </a:lnTo>
                <a:lnTo>
                  <a:pt x="11881594"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l-PL"/>
          </a:p>
        </p:txBody>
      </p:sp>
    </p:spTree>
    <p:extLst>
      <p:ext uri="{BB962C8B-B14F-4D97-AF65-F5344CB8AC3E}">
        <p14:creationId xmlns:p14="http://schemas.microsoft.com/office/powerpoint/2010/main" val="1200536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
        <p:cNvGrpSpPr/>
        <p:nvPr/>
      </p:nvGrpSpPr>
      <p:grpSpPr>
        <a:xfrm>
          <a:off x="0" y="0"/>
          <a:ext cx="0" cy="0"/>
          <a:chOff x="0" y="0"/>
          <a:chExt cx="0" cy="0"/>
        </a:xfrm>
      </p:grpSpPr>
      <p:sp>
        <p:nvSpPr>
          <p:cNvPr id="18" name="Freeform 18"/>
          <p:cNvSpPr/>
          <p:nvPr/>
        </p:nvSpPr>
        <p:spPr>
          <a:xfrm rot="887923">
            <a:off x="-2577860" y="8277205"/>
            <a:ext cx="13776632" cy="13622586"/>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l-PL"/>
          </a:p>
        </p:txBody>
      </p:sp>
      <p:sp>
        <p:nvSpPr>
          <p:cNvPr id="19" name="Freeform 19"/>
          <p:cNvSpPr/>
          <p:nvPr/>
        </p:nvSpPr>
        <p:spPr>
          <a:xfrm rot="887923">
            <a:off x="12076940" y="-3354783"/>
            <a:ext cx="7032580" cy="7216267"/>
          </a:xfrm>
          <a:custGeom>
            <a:avLst/>
            <a:gdLst/>
            <a:ahLst/>
            <a:cxnLst/>
            <a:rect l="l" t="t" r="r" b="b"/>
            <a:pathLst>
              <a:path w="7032580" h="7216267">
                <a:moveTo>
                  <a:pt x="0" y="0"/>
                </a:moveTo>
                <a:lnTo>
                  <a:pt x="7032580" y="0"/>
                </a:lnTo>
                <a:lnTo>
                  <a:pt x="7032580" y="7216267"/>
                </a:lnTo>
                <a:lnTo>
                  <a:pt x="0" y="72162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l-PL"/>
          </a:p>
        </p:txBody>
      </p:sp>
      <p:sp>
        <p:nvSpPr>
          <p:cNvPr id="20" name="TextBox 20"/>
          <p:cNvSpPr txBox="1"/>
          <p:nvPr/>
        </p:nvSpPr>
        <p:spPr>
          <a:xfrm>
            <a:off x="1219200" y="980243"/>
            <a:ext cx="12191999" cy="1430392"/>
          </a:xfrm>
          <a:prstGeom prst="rect">
            <a:avLst/>
          </a:prstGeom>
        </p:spPr>
        <p:txBody>
          <a:bodyPr wrap="square" lIns="0" tIns="0" rIns="0" bIns="0" rtlCol="0" anchor="t">
            <a:spAutoFit/>
          </a:bodyPr>
          <a:lstStyle/>
          <a:p>
            <a:pPr marL="0" lvl="0" indent="0">
              <a:lnSpc>
                <a:spcPts val="13015"/>
              </a:lnSpc>
              <a:spcBef>
                <a:spcPct val="0"/>
              </a:spcBef>
            </a:pPr>
            <a:r>
              <a:rPr lang="pl-PL" sz="6000" u="none" spc="924" dirty="0">
                <a:solidFill>
                  <a:srgbClr val="231F20"/>
                </a:solidFill>
                <a:latin typeface="Oswald Bold"/>
              </a:rPr>
              <a:t>1-5 MINUTA LEKCJI</a:t>
            </a:r>
            <a:endParaRPr lang="en-US" sz="6000" u="none" spc="924" dirty="0">
              <a:solidFill>
                <a:srgbClr val="231F20"/>
              </a:solidFill>
              <a:latin typeface="Oswald Bold"/>
            </a:endParaRPr>
          </a:p>
        </p:txBody>
      </p:sp>
      <p:grpSp>
        <p:nvGrpSpPr>
          <p:cNvPr id="21" name="Group 21"/>
          <p:cNvGrpSpPr/>
          <p:nvPr/>
        </p:nvGrpSpPr>
        <p:grpSpPr>
          <a:xfrm>
            <a:off x="16333169" y="8069439"/>
            <a:ext cx="2094695" cy="2377721"/>
            <a:chOff x="0" y="0"/>
            <a:chExt cx="551689" cy="626231"/>
          </a:xfrm>
        </p:grpSpPr>
        <p:sp>
          <p:nvSpPr>
            <p:cNvPr id="22" name="Freeform 22"/>
            <p:cNvSpPr/>
            <p:nvPr/>
          </p:nvSpPr>
          <p:spPr>
            <a:xfrm>
              <a:off x="0" y="0"/>
              <a:ext cx="551689" cy="626231"/>
            </a:xfrm>
            <a:custGeom>
              <a:avLst/>
              <a:gdLst/>
              <a:ahLst/>
              <a:cxnLst/>
              <a:rect l="l" t="t" r="r" b="b"/>
              <a:pathLst>
                <a:path w="551689" h="626231">
                  <a:moveTo>
                    <a:pt x="0" y="0"/>
                  </a:moveTo>
                  <a:lnTo>
                    <a:pt x="551689" y="0"/>
                  </a:lnTo>
                  <a:lnTo>
                    <a:pt x="551689" y="626231"/>
                  </a:lnTo>
                  <a:lnTo>
                    <a:pt x="0" y="626231"/>
                  </a:lnTo>
                  <a:close/>
                </a:path>
              </a:pathLst>
            </a:custGeom>
            <a:solidFill>
              <a:srgbClr val="CCCCCC"/>
            </a:solidFill>
          </p:spPr>
          <p:txBody>
            <a:bodyPr/>
            <a:lstStyle/>
            <a:p>
              <a:endParaRPr lang="pl-PL"/>
            </a:p>
          </p:txBody>
        </p:sp>
        <p:sp>
          <p:nvSpPr>
            <p:cNvPr id="23" name="TextBox 23"/>
            <p:cNvSpPr txBox="1"/>
            <p:nvPr/>
          </p:nvSpPr>
          <p:spPr>
            <a:xfrm>
              <a:off x="0" y="-19050"/>
              <a:ext cx="551689" cy="645281"/>
            </a:xfrm>
            <a:prstGeom prst="rect">
              <a:avLst/>
            </a:prstGeom>
          </p:spPr>
          <p:txBody>
            <a:bodyPr lIns="50800" tIns="50800" rIns="50800" bIns="50800" rtlCol="0" anchor="ctr"/>
            <a:lstStyle/>
            <a:p>
              <a:pPr algn="ctr">
                <a:lnSpc>
                  <a:spcPts val="2859"/>
                </a:lnSpc>
              </a:pPr>
              <a:endParaRPr/>
            </a:p>
          </p:txBody>
        </p:sp>
      </p:grpSp>
      <p:grpSp>
        <p:nvGrpSpPr>
          <p:cNvPr id="24" name="Group 24"/>
          <p:cNvGrpSpPr/>
          <p:nvPr/>
        </p:nvGrpSpPr>
        <p:grpSpPr>
          <a:xfrm>
            <a:off x="-224419" y="-1349021"/>
            <a:ext cx="2094695" cy="2377721"/>
            <a:chOff x="0" y="0"/>
            <a:chExt cx="551689" cy="626231"/>
          </a:xfrm>
        </p:grpSpPr>
        <p:sp>
          <p:nvSpPr>
            <p:cNvPr id="25" name="Freeform 25"/>
            <p:cNvSpPr/>
            <p:nvPr/>
          </p:nvSpPr>
          <p:spPr>
            <a:xfrm>
              <a:off x="0" y="0"/>
              <a:ext cx="551689" cy="626231"/>
            </a:xfrm>
            <a:custGeom>
              <a:avLst/>
              <a:gdLst/>
              <a:ahLst/>
              <a:cxnLst/>
              <a:rect l="l" t="t" r="r" b="b"/>
              <a:pathLst>
                <a:path w="551689" h="626231">
                  <a:moveTo>
                    <a:pt x="0" y="0"/>
                  </a:moveTo>
                  <a:lnTo>
                    <a:pt x="551689" y="0"/>
                  </a:lnTo>
                  <a:lnTo>
                    <a:pt x="551689" y="626231"/>
                  </a:lnTo>
                  <a:lnTo>
                    <a:pt x="0" y="626231"/>
                  </a:lnTo>
                  <a:close/>
                </a:path>
              </a:pathLst>
            </a:custGeom>
            <a:solidFill>
              <a:srgbClr val="CCCCCC"/>
            </a:solidFill>
          </p:spPr>
          <p:txBody>
            <a:bodyPr/>
            <a:lstStyle/>
            <a:p>
              <a:endParaRPr lang="pl-PL"/>
            </a:p>
          </p:txBody>
        </p:sp>
        <p:sp>
          <p:nvSpPr>
            <p:cNvPr id="26" name="TextBox 26"/>
            <p:cNvSpPr txBox="1"/>
            <p:nvPr/>
          </p:nvSpPr>
          <p:spPr>
            <a:xfrm>
              <a:off x="0" y="-19050"/>
              <a:ext cx="551689" cy="645281"/>
            </a:xfrm>
            <a:prstGeom prst="rect">
              <a:avLst/>
            </a:prstGeom>
          </p:spPr>
          <p:txBody>
            <a:bodyPr lIns="50800" tIns="50800" rIns="50800" bIns="50800" rtlCol="0" anchor="ctr"/>
            <a:lstStyle/>
            <a:p>
              <a:pPr algn="ctr">
                <a:lnSpc>
                  <a:spcPts val="2859"/>
                </a:lnSpc>
              </a:pPr>
              <a:endParaRPr/>
            </a:p>
          </p:txBody>
        </p:sp>
      </p:grpSp>
      <p:sp>
        <p:nvSpPr>
          <p:cNvPr id="32" name="TextBox 4"/>
          <p:cNvSpPr txBox="1"/>
          <p:nvPr/>
        </p:nvSpPr>
        <p:spPr>
          <a:xfrm>
            <a:off x="1186070" y="2450941"/>
            <a:ext cx="11996530" cy="5079083"/>
          </a:xfrm>
          <a:prstGeom prst="rect">
            <a:avLst/>
          </a:prstGeom>
        </p:spPr>
        <p:txBody>
          <a:bodyPr wrap="square" lIns="0" tIns="0" rIns="0" bIns="0" rtlCol="0" anchor="t">
            <a:spAutoFit/>
          </a:bodyPr>
          <a:lstStyle/>
          <a:p>
            <a:pPr marL="0" lvl="0" indent="0">
              <a:lnSpc>
                <a:spcPts val="3842"/>
              </a:lnSpc>
              <a:spcBef>
                <a:spcPct val="0"/>
              </a:spcBef>
            </a:pPr>
            <a:r>
              <a:rPr lang="pl-PL" sz="2744" dirty="0">
                <a:solidFill>
                  <a:srgbClr val="000000"/>
                </a:solidFill>
                <a:latin typeface="DM Sans Italics"/>
              </a:rPr>
              <a:t>Nauczyciel wita się ze studentami i sprawdza obecność w formie przewidzianej przez regulacje wewnętrzne szkoły.</a:t>
            </a:r>
          </a:p>
          <a:p>
            <a:pPr>
              <a:lnSpc>
                <a:spcPct val="200000"/>
              </a:lnSpc>
            </a:pPr>
            <a:r>
              <a:rPr lang="pl-PL" sz="2744" dirty="0">
                <a:solidFill>
                  <a:srgbClr val="000000"/>
                </a:solidFill>
                <a:latin typeface="DM Sans Italics"/>
              </a:rPr>
              <a:t>Nauczyciel objaśnia tematykę lekcji: </a:t>
            </a:r>
          </a:p>
          <a:p>
            <a:pPr algn="ctr"/>
            <a:r>
              <a:rPr lang="pl-PL" sz="2744" b="1" dirty="0">
                <a:solidFill>
                  <a:srgbClr val="000000"/>
                </a:solidFill>
                <a:latin typeface="DM Sans Italics"/>
              </a:rPr>
              <a:t>Rodzaje podatków, z uwzględnieniem podatków dotyczących gospodarstw domowych. </a:t>
            </a:r>
          </a:p>
          <a:p>
            <a:pPr marL="0" lvl="0" indent="0">
              <a:lnSpc>
                <a:spcPts val="3842"/>
              </a:lnSpc>
              <a:spcBef>
                <a:spcPct val="0"/>
              </a:spcBef>
            </a:pPr>
            <a:endParaRPr lang="pl-PL" sz="2744" dirty="0">
              <a:solidFill>
                <a:srgbClr val="000000"/>
              </a:solidFill>
              <a:latin typeface="DM Sans Italics"/>
            </a:endParaRPr>
          </a:p>
          <a:p>
            <a:pPr marL="0" lvl="0" indent="0">
              <a:lnSpc>
                <a:spcPts val="3842"/>
              </a:lnSpc>
              <a:spcBef>
                <a:spcPct val="0"/>
              </a:spcBef>
            </a:pPr>
            <a:r>
              <a:rPr lang="pl-PL" sz="2744" dirty="0">
                <a:solidFill>
                  <a:srgbClr val="000000"/>
                </a:solidFill>
                <a:latin typeface="DM Sans Italics"/>
              </a:rPr>
              <a:t>Nauczyciel wyjaśnia, że na lekcji mowa będzie o historii i definicji podatków, a także zostaną scharakteryzowane rodzaje podatków w Polsce, ze szczególnym uwzględnieniem podatków dotyczących gospodarstw domowych</a:t>
            </a:r>
            <a:endParaRPr lang="en-US" sz="2744" dirty="0">
              <a:solidFill>
                <a:srgbClr val="000000"/>
              </a:solidFill>
              <a:latin typeface="DM Sans Itali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
        <p:cNvGrpSpPr/>
        <p:nvPr/>
      </p:nvGrpSpPr>
      <p:grpSpPr>
        <a:xfrm>
          <a:off x="0" y="0"/>
          <a:ext cx="0" cy="0"/>
          <a:chOff x="0" y="0"/>
          <a:chExt cx="0" cy="0"/>
        </a:xfrm>
      </p:grpSpPr>
      <p:sp>
        <p:nvSpPr>
          <p:cNvPr id="18" name="Freeform 18"/>
          <p:cNvSpPr/>
          <p:nvPr/>
        </p:nvSpPr>
        <p:spPr>
          <a:xfrm rot="887923">
            <a:off x="-2683214" y="7543802"/>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l-PL"/>
          </a:p>
        </p:txBody>
      </p:sp>
      <p:sp>
        <p:nvSpPr>
          <p:cNvPr id="19" name="Freeform 19"/>
          <p:cNvSpPr/>
          <p:nvPr/>
        </p:nvSpPr>
        <p:spPr>
          <a:xfrm rot="887923">
            <a:off x="12652111" y="-3421882"/>
            <a:ext cx="6579291" cy="6843762"/>
          </a:xfrm>
          <a:custGeom>
            <a:avLst/>
            <a:gdLst/>
            <a:ahLst/>
            <a:cxnLst/>
            <a:rect l="l" t="t" r="r" b="b"/>
            <a:pathLst>
              <a:path w="7032580" h="7216267">
                <a:moveTo>
                  <a:pt x="0" y="0"/>
                </a:moveTo>
                <a:lnTo>
                  <a:pt x="7032580" y="0"/>
                </a:lnTo>
                <a:lnTo>
                  <a:pt x="7032580" y="7216267"/>
                </a:lnTo>
                <a:lnTo>
                  <a:pt x="0" y="72162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l-PL"/>
          </a:p>
        </p:txBody>
      </p:sp>
      <p:sp>
        <p:nvSpPr>
          <p:cNvPr id="20" name="TextBox 20"/>
          <p:cNvSpPr txBox="1"/>
          <p:nvPr/>
        </p:nvSpPr>
        <p:spPr>
          <a:xfrm>
            <a:off x="381000" y="1207516"/>
            <a:ext cx="12725400" cy="538609"/>
          </a:xfrm>
          <a:prstGeom prst="rect">
            <a:avLst/>
          </a:prstGeom>
        </p:spPr>
        <p:txBody>
          <a:bodyPr wrap="square" lIns="0" tIns="0" rIns="0" bIns="0" rtlCol="0" anchor="t">
            <a:spAutoFit/>
          </a:bodyPr>
          <a:lstStyle/>
          <a:p>
            <a:pPr marL="0" lvl="0" indent="0">
              <a:spcBef>
                <a:spcPct val="0"/>
              </a:spcBef>
            </a:pPr>
            <a:r>
              <a:rPr lang="pl-PL" sz="3500" u="none" spc="924" dirty="0">
                <a:solidFill>
                  <a:srgbClr val="231F20"/>
                </a:solidFill>
                <a:latin typeface="Oswald Bold"/>
              </a:rPr>
              <a:t>SLAJD 1: HISTORIA </a:t>
            </a:r>
            <a:r>
              <a:rPr lang="pl-PL" sz="3500" spc="924" dirty="0">
                <a:solidFill>
                  <a:srgbClr val="231F20"/>
                </a:solidFill>
                <a:latin typeface="Oswald Bold"/>
              </a:rPr>
              <a:t>I EWOLUCJA </a:t>
            </a:r>
            <a:r>
              <a:rPr lang="pl-PL" sz="3500" u="none" spc="924" dirty="0">
                <a:solidFill>
                  <a:srgbClr val="231F20"/>
                </a:solidFill>
                <a:latin typeface="Oswald Bold"/>
              </a:rPr>
              <a:t>PODATKÓW</a:t>
            </a:r>
            <a:endParaRPr lang="en-US" sz="3500" u="none" spc="924" dirty="0">
              <a:solidFill>
                <a:srgbClr val="231F20"/>
              </a:solidFill>
              <a:latin typeface="Oswald Bold"/>
            </a:endParaRPr>
          </a:p>
        </p:txBody>
      </p:sp>
      <p:grpSp>
        <p:nvGrpSpPr>
          <p:cNvPr id="21" name="Group 21"/>
          <p:cNvGrpSpPr/>
          <p:nvPr/>
        </p:nvGrpSpPr>
        <p:grpSpPr>
          <a:xfrm>
            <a:off x="16333169" y="8069439"/>
            <a:ext cx="2094695" cy="2377721"/>
            <a:chOff x="0" y="0"/>
            <a:chExt cx="551689" cy="626231"/>
          </a:xfrm>
        </p:grpSpPr>
        <p:sp>
          <p:nvSpPr>
            <p:cNvPr id="22" name="Freeform 22"/>
            <p:cNvSpPr/>
            <p:nvPr/>
          </p:nvSpPr>
          <p:spPr>
            <a:xfrm>
              <a:off x="0" y="0"/>
              <a:ext cx="551689" cy="626231"/>
            </a:xfrm>
            <a:custGeom>
              <a:avLst/>
              <a:gdLst/>
              <a:ahLst/>
              <a:cxnLst/>
              <a:rect l="l" t="t" r="r" b="b"/>
              <a:pathLst>
                <a:path w="551689" h="626231">
                  <a:moveTo>
                    <a:pt x="0" y="0"/>
                  </a:moveTo>
                  <a:lnTo>
                    <a:pt x="551689" y="0"/>
                  </a:lnTo>
                  <a:lnTo>
                    <a:pt x="551689" y="626231"/>
                  </a:lnTo>
                  <a:lnTo>
                    <a:pt x="0" y="626231"/>
                  </a:lnTo>
                  <a:close/>
                </a:path>
              </a:pathLst>
            </a:custGeom>
            <a:solidFill>
              <a:srgbClr val="CCCCCC"/>
            </a:solidFill>
          </p:spPr>
          <p:txBody>
            <a:bodyPr/>
            <a:lstStyle/>
            <a:p>
              <a:endParaRPr lang="pl-PL"/>
            </a:p>
          </p:txBody>
        </p:sp>
        <p:sp>
          <p:nvSpPr>
            <p:cNvPr id="23" name="TextBox 23"/>
            <p:cNvSpPr txBox="1"/>
            <p:nvPr/>
          </p:nvSpPr>
          <p:spPr>
            <a:xfrm>
              <a:off x="0" y="-19050"/>
              <a:ext cx="551689" cy="645281"/>
            </a:xfrm>
            <a:prstGeom prst="rect">
              <a:avLst/>
            </a:prstGeom>
          </p:spPr>
          <p:txBody>
            <a:bodyPr lIns="50800" tIns="50800" rIns="50800" bIns="50800" rtlCol="0" anchor="ctr"/>
            <a:lstStyle/>
            <a:p>
              <a:pPr algn="ctr">
                <a:lnSpc>
                  <a:spcPts val="2859"/>
                </a:lnSpc>
              </a:pPr>
              <a:endParaRPr/>
            </a:p>
          </p:txBody>
        </p:sp>
      </p:grpSp>
      <p:grpSp>
        <p:nvGrpSpPr>
          <p:cNvPr id="24" name="Group 24"/>
          <p:cNvGrpSpPr/>
          <p:nvPr/>
        </p:nvGrpSpPr>
        <p:grpSpPr>
          <a:xfrm>
            <a:off x="-224419" y="-1349021"/>
            <a:ext cx="2094695" cy="2377721"/>
            <a:chOff x="0" y="0"/>
            <a:chExt cx="551689" cy="626231"/>
          </a:xfrm>
        </p:grpSpPr>
        <p:sp>
          <p:nvSpPr>
            <p:cNvPr id="25" name="Freeform 25"/>
            <p:cNvSpPr/>
            <p:nvPr/>
          </p:nvSpPr>
          <p:spPr>
            <a:xfrm>
              <a:off x="0" y="0"/>
              <a:ext cx="551689" cy="626231"/>
            </a:xfrm>
            <a:custGeom>
              <a:avLst/>
              <a:gdLst/>
              <a:ahLst/>
              <a:cxnLst/>
              <a:rect l="l" t="t" r="r" b="b"/>
              <a:pathLst>
                <a:path w="551689" h="626231">
                  <a:moveTo>
                    <a:pt x="0" y="0"/>
                  </a:moveTo>
                  <a:lnTo>
                    <a:pt x="551689" y="0"/>
                  </a:lnTo>
                  <a:lnTo>
                    <a:pt x="551689" y="626231"/>
                  </a:lnTo>
                  <a:lnTo>
                    <a:pt x="0" y="626231"/>
                  </a:lnTo>
                  <a:close/>
                </a:path>
              </a:pathLst>
            </a:custGeom>
            <a:solidFill>
              <a:srgbClr val="CCCCCC"/>
            </a:solidFill>
          </p:spPr>
          <p:txBody>
            <a:bodyPr/>
            <a:lstStyle/>
            <a:p>
              <a:endParaRPr lang="pl-PL"/>
            </a:p>
          </p:txBody>
        </p:sp>
        <p:sp>
          <p:nvSpPr>
            <p:cNvPr id="26" name="TextBox 26"/>
            <p:cNvSpPr txBox="1"/>
            <p:nvPr/>
          </p:nvSpPr>
          <p:spPr>
            <a:xfrm>
              <a:off x="0" y="-19050"/>
              <a:ext cx="551689" cy="645281"/>
            </a:xfrm>
            <a:prstGeom prst="rect">
              <a:avLst/>
            </a:prstGeom>
          </p:spPr>
          <p:txBody>
            <a:bodyPr lIns="50800" tIns="50800" rIns="50800" bIns="50800" rtlCol="0" anchor="ctr"/>
            <a:lstStyle/>
            <a:p>
              <a:pPr algn="ctr">
                <a:lnSpc>
                  <a:spcPts val="2859"/>
                </a:lnSpc>
              </a:pPr>
              <a:endParaRPr/>
            </a:p>
          </p:txBody>
        </p:sp>
      </p:grpSp>
      <p:sp>
        <p:nvSpPr>
          <p:cNvPr id="12" name="TextBox 11"/>
          <p:cNvSpPr txBox="1"/>
          <p:nvPr/>
        </p:nvSpPr>
        <p:spPr>
          <a:xfrm>
            <a:off x="116984" y="2503429"/>
            <a:ext cx="14496542" cy="3524747"/>
          </a:xfrm>
          <a:prstGeom prst="rect">
            <a:avLst/>
          </a:prstGeom>
        </p:spPr>
        <p:txBody>
          <a:bodyPr wrap="square" lIns="0" tIns="0" rIns="0" bIns="0" rtlCol="0" anchor="t">
            <a:spAutoFit/>
          </a:bodyPr>
          <a:lstStyle/>
          <a:p>
            <a:pPr algn="just">
              <a:lnSpc>
                <a:spcPts val="3992"/>
              </a:lnSpc>
            </a:pPr>
            <a:r>
              <a:rPr lang="pl-PL" sz="1700" b="1" spc="283" dirty="0">
                <a:latin typeface="DM Sans"/>
              </a:rPr>
              <a:t>Początki podatków w starożytności</a:t>
            </a:r>
          </a:p>
          <a:p>
            <a:pPr marL="285750" indent="-285750" algn="just">
              <a:lnSpc>
                <a:spcPts val="3992"/>
              </a:lnSpc>
              <a:buFont typeface="Arial" panose="020B0604020202020204" pitchFamily="34" charset="0"/>
              <a:buChar char="•"/>
            </a:pPr>
            <a:r>
              <a:rPr lang="pl-PL" sz="1700" spc="283" dirty="0">
                <a:latin typeface="DM Sans"/>
              </a:rPr>
              <a:t>Pierwsze podatki istniały już w starożytnym Egipcie (ok. 3000 r. p.n.e.) – dotyczyły m.in. zbiorów, bydła i pracy.</a:t>
            </a:r>
          </a:p>
          <a:p>
            <a:pPr marL="285750" indent="-285750" algn="just">
              <a:lnSpc>
                <a:spcPts val="3992"/>
              </a:lnSpc>
              <a:buFont typeface="Arial" panose="020B0604020202020204" pitchFamily="34" charset="0"/>
              <a:buChar char="•"/>
            </a:pPr>
            <a:r>
              <a:rPr lang="pl-PL" sz="1700" spc="283" dirty="0">
                <a:latin typeface="DM Sans"/>
              </a:rPr>
              <a:t>W Mezopotamii obowiązywały podatki w naturze i pracy przymusowej – były zapisane w Kodeksie Hammurabiego.</a:t>
            </a:r>
          </a:p>
          <a:p>
            <a:pPr marL="285750" indent="-285750" algn="just">
              <a:lnSpc>
                <a:spcPts val="3992"/>
              </a:lnSpc>
              <a:buFont typeface="Arial" panose="020B0604020202020204" pitchFamily="34" charset="0"/>
              <a:buChar char="•"/>
            </a:pPr>
            <a:r>
              <a:rPr lang="pl-PL" sz="1700" spc="283" dirty="0">
                <a:latin typeface="DM Sans"/>
              </a:rPr>
              <a:t>W starożytnym Rzymie wprowadzono podatki dochodowe, majątkowe i konsumpcyjne – opłaty na rzecz państwa były obowiązkowe i powszechne.</a:t>
            </a:r>
            <a:endParaRPr lang="en-US" sz="2893" spc="283" dirty="0">
              <a:latin typeface="DM Sans"/>
            </a:endParaRPr>
          </a:p>
        </p:txBody>
      </p:sp>
    </p:spTree>
    <p:extLst>
      <p:ext uri="{BB962C8B-B14F-4D97-AF65-F5344CB8AC3E}">
        <p14:creationId xmlns:p14="http://schemas.microsoft.com/office/powerpoint/2010/main" val="526289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
          <a:extLst>
            <a:ext uri="{FF2B5EF4-FFF2-40B4-BE49-F238E27FC236}">
              <a16:creationId xmlns:a16="http://schemas.microsoft.com/office/drawing/2014/main" id="{518733E2-C479-8A13-008F-A5A2DBF10D48}"/>
            </a:ext>
          </a:extLst>
        </p:cNvPr>
        <p:cNvGrpSpPr/>
        <p:nvPr/>
      </p:nvGrpSpPr>
      <p:grpSpPr>
        <a:xfrm>
          <a:off x="0" y="0"/>
          <a:ext cx="0" cy="0"/>
          <a:chOff x="0" y="0"/>
          <a:chExt cx="0" cy="0"/>
        </a:xfrm>
      </p:grpSpPr>
      <p:sp>
        <p:nvSpPr>
          <p:cNvPr id="18" name="Freeform 18">
            <a:extLst>
              <a:ext uri="{FF2B5EF4-FFF2-40B4-BE49-F238E27FC236}">
                <a16:creationId xmlns:a16="http://schemas.microsoft.com/office/drawing/2014/main" id="{686D984F-EE1C-D866-EE97-2A0F8F05A11B}"/>
              </a:ext>
            </a:extLst>
          </p:cNvPr>
          <p:cNvSpPr/>
          <p:nvPr/>
        </p:nvSpPr>
        <p:spPr>
          <a:xfrm rot="887923">
            <a:off x="-2683214" y="7543802"/>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l-PL"/>
          </a:p>
        </p:txBody>
      </p:sp>
      <p:sp>
        <p:nvSpPr>
          <p:cNvPr id="19" name="Freeform 19">
            <a:extLst>
              <a:ext uri="{FF2B5EF4-FFF2-40B4-BE49-F238E27FC236}">
                <a16:creationId xmlns:a16="http://schemas.microsoft.com/office/drawing/2014/main" id="{7A94E6CF-2002-69B7-BDE0-3AAF61966BFF}"/>
              </a:ext>
            </a:extLst>
          </p:cNvPr>
          <p:cNvSpPr/>
          <p:nvPr/>
        </p:nvSpPr>
        <p:spPr>
          <a:xfrm rot="887923">
            <a:off x="12652111" y="-3421882"/>
            <a:ext cx="6579291" cy="6843762"/>
          </a:xfrm>
          <a:custGeom>
            <a:avLst/>
            <a:gdLst/>
            <a:ahLst/>
            <a:cxnLst/>
            <a:rect l="l" t="t" r="r" b="b"/>
            <a:pathLst>
              <a:path w="7032580" h="7216267">
                <a:moveTo>
                  <a:pt x="0" y="0"/>
                </a:moveTo>
                <a:lnTo>
                  <a:pt x="7032580" y="0"/>
                </a:lnTo>
                <a:lnTo>
                  <a:pt x="7032580" y="7216267"/>
                </a:lnTo>
                <a:lnTo>
                  <a:pt x="0" y="72162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l-PL"/>
          </a:p>
        </p:txBody>
      </p:sp>
      <p:sp>
        <p:nvSpPr>
          <p:cNvPr id="20" name="TextBox 20">
            <a:extLst>
              <a:ext uri="{FF2B5EF4-FFF2-40B4-BE49-F238E27FC236}">
                <a16:creationId xmlns:a16="http://schemas.microsoft.com/office/drawing/2014/main" id="{3E237F7B-87A0-A4C8-4A1F-12863DF69C71}"/>
              </a:ext>
            </a:extLst>
          </p:cNvPr>
          <p:cNvSpPr txBox="1"/>
          <p:nvPr/>
        </p:nvSpPr>
        <p:spPr>
          <a:xfrm>
            <a:off x="381000" y="1207516"/>
            <a:ext cx="12725400" cy="538609"/>
          </a:xfrm>
          <a:prstGeom prst="rect">
            <a:avLst/>
          </a:prstGeom>
        </p:spPr>
        <p:txBody>
          <a:bodyPr wrap="square" lIns="0" tIns="0" rIns="0" bIns="0" rtlCol="0" anchor="t">
            <a:spAutoFit/>
          </a:bodyPr>
          <a:lstStyle/>
          <a:p>
            <a:pPr marL="0" lvl="0" indent="0">
              <a:spcBef>
                <a:spcPct val="0"/>
              </a:spcBef>
            </a:pPr>
            <a:r>
              <a:rPr lang="pl-PL" sz="3500" u="none" spc="924" dirty="0">
                <a:solidFill>
                  <a:srgbClr val="231F20"/>
                </a:solidFill>
                <a:latin typeface="Oswald Bold"/>
              </a:rPr>
              <a:t>SLAJD 2: HISTORIA </a:t>
            </a:r>
            <a:r>
              <a:rPr lang="pl-PL" sz="3500" spc="924" dirty="0">
                <a:solidFill>
                  <a:srgbClr val="231F20"/>
                </a:solidFill>
                <a:latin typeface="Oswald Bold"/>
              </a:rPr>
              <a:t>I EWOLUCJA </a:t>
            </a:r>
            <a:r>
              <a:rPr lang="pl-PL" sz="3500" u="none" spc="924" dirty="0">
                <a:solidFill>
                  <a:srgbClr val="231F20"/>
                </a:solidFill>
                <a:latin typeface="Oswald Bold"/>
              </a:rPr>
              <a:t>PODATKÓW</a:t>
            </a:r>
            <a:endParaRPr lang="en-US" sz="3500" u="none" spc="924" dirty="0">
              <a:solidFill>
                <a:srgbClr val="231F20"/>
              </a:solidFill>
              <a:latin typeface="Oswald Bold"/>
            </a:endParaRPr>
          </a:p>
        </p:txBody>
      </p:sp>
      <p:grpSp>
        <p:nvGrpSpPr>
          <p:cNvPr id="21" name="Group 21">
            <a:extLst>
              <a:ext uri="{FF2B5EF4-FFF2-40B4-BE49-F238E27FC236}">
                <a16:creationId xmlns:a16="http://schemas.microsoft.com/office/drawing/2014/main" id="{71716617-3CFD-79B2-9FD4-9607D516430F}"/>
              </a:ext>
            </a:extLst>
          </p:cNvPr>
          <p:cNvGrpSpPr/>
          <p:nvPr/>
        </p:nvGrpSpPr>
        <p:grpSpPr>
          <a:xfrm>
            <a:off x="16333169" y="8069439"/>
            <a:ext cx="2094695" cy="2377721"/>
            <a:chOff x="0" y="0"/>
            <a:chExt cx="551689" cy="626231"/>
          </a:xfrm>
        </p:grpSpPr>
        <p:sp>
          <p:nvSpPr>
            <p:cNvPr id="22" name="Freeform 22">
              <a:extLst>
                <a:ext uri="{FF2B5EF4-FFF2-40B4-BE49-F238E27FC236}">
                  <a16:creationId xmlns:a16="http://schemas.microsoft.com/office/drawing/2014/main" id="{CC45F4AC-0319-46B9-DF57-451C1849E89A}"/>
                </a:ext>
              </a:extLst>
            </p:cNvPr>
            <p:cNvSpPr/>
            <p:nvPr/>
          </p:nvSpPr>
          <p:spPr>
            <a:xfrm>
              <a:off x="0" y="0"/>
              <a:ext cx="551689" cy="626231"/>
            </a:xfrm>
            <a:custGeom>
              <a:avLst/>
              <a:gdLst/>
              <a:ahLst/>
              <a:cxnLst/>
              <a:rect l="l" t="t" r="r" b="b"/>
              <a:pathLst>
                <a:path w="551689" h="626231">
                  <a:moveTo>
                    <a:pt x="0" y="0"/>
                  </a:moveTo>
                  <a:lnTo>
                    <a:pt x="551689" y="0"/>
                  </a:lnTo>
                  <a:lnTo>
                    <a:pt x="551689" y="626231"/>
                  </a:lnTo>
                  <a:lnTo>
                    <a:pt x="0" y="626231"/>
                  </a:lnTo>
                  <a:close/>
                </a:path>
              </a:pathLst>
            </a:custGeom>
            <a:solidFill>
              <a:srgbClr val="CCCCCC"/>
            </a:solidFill>
          </p:spPr>
          <p:txBody>
            <a:bodyPr/>
            <a:lstStyle/>
            <a:p>
              <a:endParaRPr lang="pl-PL"/>
            </a:p>
          </p:txBody>
        </p:sp>
        <p:sp>
          <p:nvSpPr>
            <p:cNvPr id="23" name="TextBox 23">
              <a:extLst>
                <a:ext uri="{FF2B5EF4-FFF2-40B4-BE49-F238E27FC236}">
                  <a16:creationId xmlns:a16="http://schemas.microsoft.com/office/drawing/2014/main" id="{1CE13F99-F59F-F775-4B90-BAFEB6836E98}"/>
                </a:ext>
              </a:extLst>
            </p:cNvPr>
            <p:cNvSpPr txBox="1"/>
            <p:nvPr/>
          </p:nvSpPr>
          <p:spPr>
            <a:xfrm>
              <a:off x="0" y="-19050"/>
              <a:ext cx="551689" cy="645281"/>
            </a:xfrm>
            <a:prstGeom prst="rect">
              <a:avLst/>
            </a:prstGeom>
          </p:spPr>
          <p:txBody>
            <a:bodyPr lIns="50800" tIns="50800" rIns="50800" bIns="50800" rtlCol="0" anchor="ctr"/>
            <a:lstStyle/>
            <a:p>
              <a:pPr algn="ctr">
                <a:lnSpc>
                  <a:spcPts val="2859"/>
                </a:lnSpc>
              </a:pPr>
              <a:endParaRPr/>
            </a:p>
          </p:txBody>
        </p:sp>
      </p:grpSp>
      <p:grpSp>
        <p:nvGrpSpPr>
          <p:cNvPr id="24" name="Group 24">
            <a:extLst>
              <a:ext uri="{FF2B5EF4-FFF2-40B4-BE49-F238E27FC236}">
                <a16:creationId xmlns:a16="http://schemas.microsoft.com/office/drawing/2014/main" id="{28FB4F1E-F834-83C7-9392-E3A4509DE2A3}"/>
              </a:ext>
            </a:extLst>
          </p:cNvPr>
          <p:cNvGrpSpPr/>
          <p:nvPr/>
        </p:nvGrpSpPr>
        <p:grpSpPr>
          <a:xfrm>
            <a:off x="-224419" y="-1349021"/>
            <a:ext cx="2094695" cy="2377721"/>
            <a:chOff x="0" y="0"/>
            <a:chExt cx="551689" cy="626231"/>
          </a:xfrm>
        </p:grpSpPr>
        <p:sp>
          <p:nvSpPr>
            <p:cNvPr id="25" name="Freeform 25">
              <a:extLst>
                <a:ext uri="{FF2B5EF4-FFF2-40B4-BE49-F238E27FC236}">
                  <a16:creationId xmlns:a16="http://schemas.microsoft.com/office/drawing/2014/main" id="{6A560E93-6325-808D-1211-A852D15067E9}"/>
                </a:ext>
              </a:extLst>
            </p:cNvPr>
            <p:cNvSpPr/>
            <p:nvPr/>
          </p:nvSpPr>
          <p:spPr>
            <a:xfrm>
              <a:off x="0" y="0"/>
              <a:ext cx="551689" cy="626231"/>
            </a:xfrm>
            <a:custGeom>
              <a:avLst/>
              <a:gdLst/>
              <a:ahLst/>
              <a:cxnLst/>
              <a:rect l="l" t="t" r="r" b="b"/>
              <a:pathLst>
                <a:path w="551689" h="626231">
                  <a:moveTo>
                    <a:pt x="0" y="0"/>
                  </a:moveTo>
                  <a:lnTo>
                    <a:pt x="551689" y="0"/>
                  </a:lnTo>
                  <a:lnTo>
                    <a:pt x="551689" y="626231"/>
                  </a:lnTo>
                  <a:lnTo>
                    <a:pt x="0" y="626231"/>
                  </a:lnTo>
                  <a:close/>
                </a:path>
              </a:pathLst>
            </a:custGeom>
            <a:solidFill>
              <a:srgbClr val="CCCCCC"/>
            </a:solidFill>
          </p:spPr>
          <p:txBody>
            <a:bodyPr/>
            <a:lstStyle/>
            <a:p>
              <a:endParaRPr lang="pl-PL"/>
            </a:p>
          </p:txBody>
        </p:sp>
        <p:sp>
          <p:nvSpPr>
            <p:cNvPr id="26" name="TextBox 26">
              <a:extLst>
                <a:ext uri="{FF2B5EF4-FFF2-40B4-BE49-F238E27FC236}">
                  <a16:creationId xmlns:a16="http://schemas.microsoft.com/office/drawing/2014/main" id="{75617B95-FF58-B5A5-A38C-A7867271D662}"/>
                </a:ext>
              </a:extLst>
            </p:cNvPr>
            <p:cNvSpPr txBox="1"/>
            <p:nvPr/>
          </p:nvSpPr>
          <p:spPr>
            <a:xfrm>
              <a:off x="0" y="-19050"/>
              <a:ext cx="551689" cy="645281"/>
            </a:xfrm>
            <a:prstGeom prst="rect">
              <a:avLst/>
            </a:prstGeom>
          </p:spPr>
          <p:txBody>
            <a:bodyPr lIns="50800" tIns="50800" rIns="50800" bIns="50800" rtlCol="0" anchor="ctr"/>
            <a:lstStyle/>
            <a:p>
              <a:pPr algn="ctr">
                <a:lnSpc>
                  <a:spcPts val="2859"/>
                </a:lnSpc>
              </a:pPr>
              <a:endParaRPr/>
            </a:p>
          </p:txBody>
        </p:sp>
      </p:grpSp>
      <p:sp>
        <p:nvSpPr>
          <p:cNvPr id="12" name="TextBox 11">
            <a:extLst>
              <a:ext uri="{FF2B5EF4-FFF2-40B4-BE49-F238E27FC236}">
                <a16:creationId xmlns:a16="http://schemas.microsoft.com/office/drawing/2014/main" id="{EB3453D2-6C03-9FBC-2430-8B2F07FE7A38}"/>
              </a:ext>
            </a:extLst>
          </p:cNvPr>
          <p:cNvSpPr txBox="1"/>
          <p:nvPr/>
        </p:nvSpPr>
        <p:spPr>
          <a:xfrm>
            <a:off x="116984" y="2503429"/>
            <a:ext cx="14496542" cy="3568477"/>
          </a:xfrm>
          <a:prstGeom prst="rect">
            <a:avLst/>
          </a:prstGeom>
        </p:spPr>
        <p:txBody>
          <a:bodyPr wrap="square" lIns="0" tIns="0" rIns="0" bIns="0" rtlCol="0" anchor="t">
            <a:spAutoFit/>
          </a:bodyPr>
          <a:lstStyle/>
          <a:p>
            <a:pPr algn="just">
              <a:lnSpc>
                <a:spcPts val="3992"/>
              </a:lnSpc>
            </a:pPr>
            <a:r>
              <a:rPr lang="pl-PL" sz="1700" b="1" spc="283" dirty="0">
                <a:latin typeface="DM Sans"/>
              </a:rPr>
              <a:t>Podatki w średniowieczu i nowożytności: </a:t>
            </a:r>
          </a:p>
          <a:p>
            <a:pPr marL="457200" indent="-457200" algn="just">
              <a:lnSpc>
                <a:spcPts val="3992"/>
              </a:lnSpc>
              <a:buFont typeface="Arial" panose="020B0604020202020204" pitchFamily="34" charset="0"/>
              <a:buChar char="•"/>
            </a:pPr>
            <a:r>
              <a:rPr lang="pl-PL" sz="1700" spc="283" dirty="0">
                <a:latin typeface="DM Sans"/>
              </a:rPr>
              <a:t>W średniowiecznej Europie podatki pobierano głównie na rzecz monarchii i Kościoła (np. dziesięcina).</a:t>
            </a:r>
          </a:p>
          <a:p>
            <a:pPr marL="457200" indent="-457200" algn="just">
              <a:lnSpc>
                <a:spcPts val="3992"/>
              </a:lnSpc>
              <a:buFont typeface="Arial" panose="020B0604020202020204" pitchFamily="34" charset="0"/>
              <a:buChar char="•"/>
            </a:pPr>
            <a:r>
              <a:rPr lang="pl-PL" sz="1700" spc="283" dirty="0">
                <a:latin typeface="DM Sans"/>
              </a:rPr>
              <a:t>Władcy nakładali podatki nadzwyczajne w czasie wojen (np. krucjat).</a:t>
            </a:r>
          </a:p>
          <a:p>
            <a:pPr marL="457200" indent="-457200" algn="just">
              <a:lnSpc>
                <a:spcPts val="3992"/>
              </a:lnSpc>
              <a:buFont typeface="Arial" panose="020B0604020202020204" pitchFamily="34" charset="0"/>
              <a:buChar char="•"/>
            </a:pPr>
            <a:r>
              <a:rPr lang="pl-PL" sz="1700" spc="283" dirty="0">
                <a:latin typeface="DM Sans"/>
              </a:rPr>
              <a:t>W XVI–XVIII wieku podatki były źródłem napięć społecznych – np. w Anglii i Francji opór wobec obciążeń doprowadził do buntów i rewolucji (np. Rewolucja Francuska)</a:t>
            </a:r>
          </a:p>
          <a:p>
            <a:pPr marL="457200" indent="-457200" algn="just">
              <a:lnSpc>
                <a:spcPts val="3992"/>
              </a:lnSpc>
              <a:buFont typeface="Arial" panose="020B0604020202020204" pitchFamily="34" charset="0"/>
              <a:buChar char="•"/>
            </a:pPr>
            <a:endParaRPr lang="pl-PL" sz="1700" spc="283" dirty="0">
              <a:latin typeface="DM Sans"/>
            </a:endParaRPr>
          </a:p>
          <a:p>
            <a:pPr marL="457200" indent="-457200" algn="just">
              <a:lnSpc>
                <a:spcPts val="3992"/>
              </a:lnSpc>
              <a:buFont typeface="Arial" panose="020B0604020202020204" pitchFamily="34" charset="0"/>
              <a:buChar char="•"/>
            </a:pPr>
            <a:endParaRPr lang="en-US" sz="2893" spc="283" dirty="0">
              <a:latin typeface="DM Sans"/>
            </a:endParaRPr>
          </a:p>
        </p:txBody>
      </p:sp>
    </p:spTree>
    <p:extLst>
      <p:ext uri="{BB962C8B-B14F-4D97-AF65-F5344CB8AC3E}">
        <p14:creationId xmlns:p14="http://schemas.microsoft.com/office/powerpoint/2010/main" val="3971529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566</TotalTime>
  <Words>3160</Words>
  <Application>Microsoft Office PowerPoint</Application>
  <PresentationFormat>Niestandardowy</PresentationFormat>
  <Paragraphs>250</Paragraphs>
  <Slides>40</Slides>
  <Notes>0</Notes>
  <HiddenSlides>0</HiddenSlides>
  <MMClips>0</MMClips>
  <ScaleCrop>false</ScaleCrop>
  <HeadingPairs>
    <vt:vector size="6" baseType="variant">
      <vt:variant>
        <vt:lpstr>Używane czcionki</vt:lpstr>
      </vt:variant>
      <vt:variant>
        <vt:i4>10</vt:i4>
      </vt:variant>
      <vt:variant>
        <vt:lpstr>Motyw</vt:lpstr>
      </vt:variant>
      <vt:variant>
        <vt:i4>1</vt:i4>
      </vt:variant>
      <vt:variant>
        <vt:lpstr>Tytuły slajdów</vt:lpstr>
      </vt:variant>
      <vt:variant>
        <vt:i4>40</vt:i4>
      </vt:variant>
    </vt:vector>
  </HeadingPairs>
  <TitlesOfParts>
    <vt:vector size="51" baseType="lpstr">
      <vt:lpstr>Courier New</vt:lpstr>
      <vt:lpstr>Oswald Bold Italics</vt:lpstr>
      <vt:lpstr>Arial</vt:lpstr>
      <vt:lpstr>DM Sans Bold</vt:lpstr>
      <vt:lpstr>Oswald Bold</vt:lpstr>
      <vt:lpstr>Calibri</vt:lpstr>
      <vt:lpstr>Montserrat Classic Bold</vt:lpstr>
      <vt:lpstr>DM Sans</vt:lpstr>
      <vt:lpstr>DM Sans Italics</vt:lpstr>
      <vt:lpstr>Wingdings</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Grey minimalist business project presentation</dc:title>
  <dc:creator>Marta Bojaruniec</dc:creator>
  <cp:lastModifiedBy>Urszula Anisiewicz</cp:lastModifiedBy>
  <cp:revision>44</cp:revision>
  <dcterms:created xsi:type="dcterms:W3CDTF">2006-08-16T00:00:00Z</dcterms:created>
  <dcterms:modified xsi:type="dcterms:W3CDTF">2025-08-01T13:43:07Z</dcterms:modified>
  <dc:identifier>DAF76Wthai4</dc:identifier>
</cp:coreProperties>
</file>