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23" r:id="rId3"/>
    <p:sldId id="324" r:id="rId4"/>
    <p:sldId id="325" r:id="rId5"/>
    <p:sldId id="326" r:id="rId6"/>
    <p:sldId id="327" r:id="rId7"/>
    <p:sldId id="328" r:id="rId8"/>
    <p:sldId id="350" r:id="rId9"/>
    <p:sldId id="329" r:id="rId10"/>
    <p:sldId id="345" r:id="rId11"/>
    <p:sldId id="346" r:id="rId12"/>
    <p:sldId id="331" r:id="rId13"/>
    <p:sldId id="348" r:id="rId14"/>
    <p:sldId id="330" r:id="rId15"/>
    <p:sldId id="347" r:id="rId16"/>
    <p:sldId id="332" r:id="rId17"/>
    <p:sldId id="333" r:id="rId18"/>
    <p:sldId id="343" r:id="rId19"/>
    <p:sldId id="340" r:id="rId20"/>
    <p:sldId id="334" r:id="rId21"/>
    <p:sldId id="349" r:id="rId22"/>
    <p:sldId id="335" r:id="rId23"/>
    <p:sldId id="336" r:id="rId24"/>
    <p:sldId id="351" r:id="rId25"/>
    <p:sldId id="344" r:id="rId26"/>
    <p:sldId id="337" r:id="rId27"/>
    <p:sldId id="341" r:id="rId28"/>
    <p:sldId id="342" r:id="rId29"/>
    <p:sldId id="338" r:id="rId30"/>
    <p:sldId id="339" r:id="rId3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7419" autoAdjust="0"/>
  </p:normalViewPr>
  <p:slideViewPr>
    <p:cSldViewPr snapToGrid="0">
      <p:cViewPr>
        <p:scale>
          <a:sx n="60" d="100"/>
          <a:sy n="60" d="100"/>
        </p:scale>
        <p:origin x="716" y="173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309763E-8B31-BED7-D884-B288F94DC3C1}"/>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C087E697-E3A9-7119-A1B0-0555DEAB04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E8F6000F-F198-6D9F-BF8D-3EFA7D74C76F}"/>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5" name="Symbol zastępczy stopki 4">
            <a:extLst>
              <a:ext uri="{FF2B5EF4-FFF2-40B4-BE49-F238E27FC236}">
                <a16:creationId xmlns:a16="http://schemas.microsoft.com/office/drawing/2014/main" id="{380AC45F-E141-0112-56EA-9DA5A7EC739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EE3A0D1-B483-69CE-01F3-AF1757B2A928}"/>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3988496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80A02F-8538-6952-AD94-5AFD466AB3A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3E00464-D6BC-FA1B-0D97-AA70DB6A1BD4}"/>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330C7F26-BB92-58A3-8739-25797016193A}"/>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5" name="Symbol zastępczy stopki 4">
            <a:extLst>
              <a:ext uri="{FF2B5EF4-FFF2-40B4-BE49-F238E27FC236}">
                <a16:creationId xmlns:a16="http://schemas.microsoft.com/office/drawing/2014/main" id="{7EEFC730-CCCC-C3A3-0ABB-C42E6AC4E86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B9F1CCD-6094-D25D-AF4A-457355F43827}"/>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403911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3C1A58B-B80E-45BB-ED86-D3EC96FA878C}"/>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5FC758E0-3B37-BEF0-FE28-FA007C855E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EFBF0C86-25B6-FA57-8EC4-CF23B76E5374}"/>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5" name="Symbol zastępczy stopki 4">
            <a:extLst>
              <a:ext uri="{FF2B5EF4-FFF2-40B4-BE49-F238E27FC236}">
                <a16:creationId xmlns:a16="http://schemas.microsoft.com/office/drawing/2014/main" id="{4F060C8A-D89B-FD94-F1DE-9FABFF3F57F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5F5A1E9-7C48-D41C-1DB4-E9254684964C}"/>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383547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2AB3D9B-E354-02F7-CA35-E256384A57E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28D2CE0-7B0D-ED49-0DCC-65475F6B6893}"/>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ECE190F7-50B5-9983-ADC3-E81C4B569A73}"/>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9A41484F-5CDE-B2AD-69EB-773F5A9228AD}"/>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6" name="Symbol zastępczy stopki 5">
            <a:extLst>
              <a:ext uri="{FF2B5EF4-FFF2-40B4-BE49-F238E27FC236}">
                <a16:creationId xmlns:a16="http://schemas.microsoft.com/office/drawing/2014/main" id="{7ACD6161-981D-9516-F888-656D131C816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65B46F5-9D10-6E29-F92D-CA83770D0FC7}"/>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941882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B3AAF3-6312-975C-81B8-46BF728A21C8}"/>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961B8FE3-6ABF-B719-2F99-88D92C3123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27DDCD6-4BC7-1E98-5E85-C77C4B6B774B}"/>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F48178B3-6F2F-FFF8-675C-74ECA97319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3833564A-739D-A3A9-FBFF-A5BC2959B204}"/>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01FD3565-3033-30E5-EBA6-4BC552247F39}"/>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8" name="Symbol zastępczy stopki 7">
            <a:extLst>
              <a:ext uri="{FF2B5EF4-FFF2-40B4-BE49-F238E27FC236}">
                <a16:creationId xmlns:a16="http://schemas.microsoft.com/office/drawing/2014/main" id="{485E3EB3-4027-6078-5CC1-9691E5D88254}"/>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16CAA9C1-A650-98BD-0A1E-6709E8ED016D}"/>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533663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927197-1104-B027-43DB-A27D8AD33A2F}"/>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B2E5C225-610A-B624-42FD-A926B77A3A70}"/>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4" name="Symbol zastępczy stopki 3">
            <a:extLst>
              <a:ext uri="{FF2B5EF4-FFF2-40B4-BE49-F238E27FC236}">
                <a16:creationId xmlns:a16="http://schemas.microsoft.com/office/drawing/2014/main" id="{1316548E-1160-B64C-FB65-C8A3D8B25C5D}"/>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E064E558-49EA-FD2A-775E-7A06454E7818}"/>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28465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296B497E-9E67-6F38-11D8-9F049F8A5D54}"/>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3" name="Symbol zastępczy stopki 2">
            <a:extLst>
              <a:ext uri="{FF2B5EF4-FFF2-40B4-BE49-F238E27FC236}">
                <a16:creationId xmlns:a16="http://schemas.microsoft.com/office/drawing/2014/main" id="{0BC8A7E0-C3CA-0D32-AA76-4AA671A14AC9}"/>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9EF9C238-0DD8-F516-40B4-8B3835583C29}"/>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454628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C57E01-D697-2795-9CDE-7DDBA5DF360E}"/>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42EC6A6B-95A0-8EB9-513F-3E2827E3B1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2F046F9F-4766-9338-AAA2-C13DECE44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47C109A2-FC6C-452F-9E57-076F9468A357}"/>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6" name="Symbol zastępczy stopki 5">
            <a:extLst>
              <a:ext uri="{FF2B5EF4-FFF2-40B4-BE49-F238E27FC236}">
                <a16:creationId xmlns:a16="http://schemas.microsoft.com/office/drawing/2014/main" id="{ECE072A0-E077-DFC6-2DD3-652394486CB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B418B53-95F3-B861-B774-6118F51DCCB8}"/>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167089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46DD43-7ED7-778A-97C1-50548F47F7D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025E2C6-CCD0-97B6-A418-E03AEB51F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E183C271-C5D7-18F5-8B38-55BAA735DB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869788D1-3341-0204-A136-A634370FF710}"/>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6" name="Symbol zastępczy stopki 5">
            <a:extLst>
              <a:ext uri="{FF2B5EF4-FFF2-40B4-BE49-F238E27FC236}">
                <a16:creationId xmlns:a16="http://schemas.microsoft.com/office/drawing/2014/main" id="{253AC023-C4B7-6E0A-11B3-1C11C1835EF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E8811E7-3B95-9524-5EA4-2858A882D3BF}"/>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3321733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782FB0E-CBD8-4599-A598-738AEAE75A41}"/>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9890F57B-20D2-EF8B-C71C-4E068D6F1075}"/>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3A1A0EB-18BD-4F0F-324E-3E6538C164DC}"/>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5" name="Symbol zastępczy stopki 4">
            <a:extLst>
              <a:ext uri="{FF2B5EF4-FFF2-40B4-BE49-F238E27FC236}">
                <a16:creationId xmlns:a16="http://schemas.microsoft.com/office/drawing/2014/main" id="{ED08E38E-4E47-6E9C-069E-D8631BF27F4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B1408C0-2DC9-2840-8B15-1766F5751A06}"/>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333232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0DFBF3E2-EB3D-3F3E-C8B4-2314E779263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F438E26B-93E3-46F6-33E8-A46CABF6CD31}"/>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4A5A3F6-D348-1267-1514-CF3FED9FCE4B}"/>
              </a:ext>
            </a:extLst>
          </p:cNvPr>
          <p:cNvSpPr>
            <a:spLocks noGrp="1"/>
          </p:cNvSpPr>
          <p:nvPr>
            <p:ph type="dt" sz="half" idx="10"/>
          </p:nvPr>
        </p:nvSpPr>
        <p:spPr/>
        <p:txBody>
          <a:bodyPr/>
          <a:lstStyle/>
          <a:p>
            <a:fld id="{7365C582-F811-472D-9693-D794BA2A371A}" type="datetimeFigureOut">
              <a:rPr lang="pl-PL" smtClean="0"/>
              <a:t>27.07.2026</a:t>
            </a:fld>
            <a:endParaRPr lang="pl-PL"/>
          </a:p>
        </p:txBody>
      </p:sp>
      <p:sp>
        <p:nvSpPr>
          <p:cNvPr id="5" name="Symbol zastępczy stopki 4">
            <a:extLst>
              <a:ext uri="{FF2B5EF4-FFF2-40B4-BE49-F238E27FC236}">
                <a16:creationId xmlns:a16="http://schemas.microsoft.com/office/drawing/2014/main" id="{E5F0999A-7F65-7D5C-A048-0CFD39DD6F0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26A2FD2-911B-2A9D-51BA-FF8EB58E9E0E}"/>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463533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7143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1170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9020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683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3191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7758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374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739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1156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3619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2529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CC8C400B-3FE3-C23C-6DC3-BB432248F7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F771E2E-CC3C-2E71-2F27-5C94D96F7B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A217BE-276C-D5B0-D7AE-A717C0B0F5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65C582-F811-472D-9693-D794BA2A371A}" type="datetimeFigureOut">
              <a:rPr lang="pl-PL" smtClean="0"/>
              <a:t>27.07.2026</a:t>
            </a:fld>
            <a:endParaRPr lang="pl-PL"/>
          </a:p>
        </p:txBody>
      </p:sp>
      <p:sp>
        <p:nvSpPr>
          <p:cNvPr id="5" name="Symbol zastępczy stopki 4">
            <a:extLst>
              <a:ext uri="{FF2B5EF4-FFF2-40B4-BE49-F238E27FC236}">
                <a16:creationId xmlns:a16="http://schemas.microsoft.com/office/drawing/2014/main" id="{711136EA-3AE9-80E8-98BA-B9ED91A50E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BA05F49B-E211-CEFC-4135-2683CFE8F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04F49E-26E4-4336-83E2-4F12ED3B7EDD}" type="slidenum">
              <a:rPr lang="pl-PL" smtClean="0"/>
              <a:t>‹#›</a:t>
            </a:fld>
            <a:endParaRPr lang="pl-PL"/>
          </a:p>
        </p:txBody>
      </p:sp>
    </p:spTree>
    <p:extLst>
      <p:ext uri="{BB962C8B-B14F-4D97-AF65-F5344CB8AC3E}">
        <p14:creationId xmlns:p14="http://schemas.microsoft.com/office/powerpoint/2010/main" val="3912013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7/27/2026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34826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sz="1200"/>
          </a:p>
        </p:txBody>
      </p:sp>
      <p:sp>
        <p:nvSpPr>
          <p:cNvPr id="3" name="Freeform 3"/>
          <p:cNvSpPr/>
          <p:nvPr/>
        </p:nvSpPr>
        <p:spPr>
          <a:xfrm rot="7659121">
            <a:off x="10060687" y="3723809"/>
            <a:ext cx="5086196" cy="5219044"/>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sz="1200"/>
          </a:p>
        </p:txBody>
      </p:sp>
      <p:sp>
        <p:nvSpPr>
          <p:cNvPr id="4" name="Freeform 4"/>
          <p:cNvSpPr/>
          <p:nvPr/>
        </p:nvSpPr>
        <p:spPr>
          <a:xfrm>
            <a:off x="-2172047" y="-3086100"/>
            <a:ext cx="6015089" cy="61722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sz="1200"/>
          </a:p>
        </p:txBody>
      </p:sp>
      <p:grpSp>
        <p:nvGrpSpPr>
          <p:cNvPr id="5" name="Group 5"/>
          <p:cNvGrpSpPr/>
          <p:nvPr/>
        </p:nvGrpSpPr>
        <p:grpSpPr>
          <a:xfrm>
            <a:off x="3325375" y="713114"/>
            <a:ext cx="7254858" cy="3673766"/>
            <a:chOff x="0" y="0"/>
            <a:chExt cx="1895495" cy="812800"/>
          </a:xfrm>
        </p:grpSpPr>
        <p:sp>
          <p:nvSpPr>
            <p:cNvPr id="6" name="Freeform 6"/>
            <p:cNvSpPr/>
            <p:nvPr/>
          </p:nvSpPr>
          <p:spPr>
            <a:xfrm>
              <a:off x="0" y="0"/>
              <a:ext cx="1895495" cy="812800"/>
            </a:xfrm>
            <a:custGeom>
              <a:avLst/>
              <a:gdLst/>
              <a:ahLst/>
              <a:cxnLst/>
              <a:rect l="l" t="t" r="r" b="b"/>
              <a:pathLst>
                <a:path w="1895495" h="812800">
                  <a:moveTo>
                    <a:pt x="0" y="0"/>
                  </a:moveTo>
                  <a:lnTo>
                    <a:pt x="1895495" y="0"/>
                  </a:lnTo>
                  <a:lnTo>
                    <a:pt x="1895495" y="812800"/>
                  </a:lnTo>
                  <a:lnTo>
                    <a:pt x="0" y="812800"/>
                  </a:lnTo>
                  <a:close/>
                </a:path>
              </a:pathLst>
            </a:custGeom>
            <a:solidFill>
              <a:srgbClr val="000000">
                <a:alpha val="0"/>
              </a:srgbClr>
            </a:solidFill>
            <a:ln w="38100" cap="sq">
              <a:solidFill>
                <a:srgbClr val="000000"/>
              </a:solidFill>
              <a:prstDash val="solid"/>
              <a:miter/>
            </a:ln>
          </p:spPr>
          <p:txBody>
            <a:bodyPr/>
            <a:lstStyle/>
            <a:p>
              <a:endParaRPr lang="pl-PL" sz="1200"/>
            </a:p>
          </p:txBody>
        </p:sp>
        <p:sp>
          <p:nvSpPr>
            <p:cNvPr id="7" name="TextBox 7"/>
            <p:cNvSpPr txBox="1"/>
            <p:nvPr/>
          </p:nvSpPr>
          <p:spPr>
            <a:xfrm>
              <a:off x="0" y="-19050"/>
              <a:ext cx="1895495" cy="831850"/>
            </a:xfrm>
            <a:prstGeom prst="rect">
              <a:avLst/>
            </a:prstGeom>
          </p:spPr>
          <p:txBody>
            <a:bodyPr lIns="33867" tIns="33867" rIns="33867" bIns="33867" rtlCol="0" anchor="ctr"/>
            <a:lstStyle/>
            <a:p>
              <a:pPr algn="ctr">
                <a:lnSpc>
                  <a:spcPts val="1906"/>
                </a:lnSpc>
              </a:pPr>
              <a:endParaRPr sz="1200"/>
            </a:p>
          </p:txBody>
        </p:sp>
      </p:grpSp>
      <p:sp>
        <p:nvSpPr>
          <p:cNvPr id="8" name="TextBox 8"/>
          <p:cNvSpPr txBox="1"/>
          <p:nvPr/>
        </p:nvSpPr>
        <p:spPr>
          <a:xfrm>
            <a:off x="3341156" y="1214882"/>
            <a:ext cx="7254857" cy="2140073"/>
          </a:xfrm>
          <a:prstGeom prst="rect">
            <a:avLst/>
          </a:prstGeom>
        </p:spPr>
        <p:txBody>
          <a:bodyPr wrap="square" lIns="0" tIns="0" rIns="0" bIns="0" rtlCol="0" anchor="t">
            <a:spAutoFit/>
          </a:bodyPr>
          <a:lstStyle/>
          <a:p>
            <a:pPr algn="ctr"/>
            <a:r>
              <a:rPr lang="en-US" sz="4709" b="1" spc="461" dirty="0">
                <a:solidFill>
                  <a:srgbClr val="231F20"/>
                </a:solidFill>
                <a:latin typeface="Arial" panose="020B0604020202020204" pitchFamily="34" charset="0"/>
                <a:cs typeface="Arial" panose="020B0604020202020204" pitchFamily="34" charset="0"/>
              </a:rPr>
              <a:t>KONSPEKT LEKCJI</a:t>
            </a:r>
            <a:endParaRPr lang="pl-PL" sz="4709"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r>
              <a:rPr lang="pl-PL" sz="2400" b="1" spc="461" dirty="0">
                <a:solidFill>
                  <a:srgbClr val="0070C0"/>
                </a:solidFill>
                <a:latin typeface="Arial" panose="020B0604020202020204" pitchFamily="34" charset="0"/>
                <a:cs typeface="Arial" panose="020B0604020202020204" pitchFamily="34" charset="0"/>
              </a:rPr>
              <a:t>Strategie i źródła finansowania przedsięwzięć biznesowych </a:t>
            </a:r>
            <a:br>
              <a:rPr lang="pl-PL" sz="2400" b="1" spc="461" dirty="0">
                <a:solidFill>
                  <a:srgbClr val="0070C0"/>
                </a:solidFill>
                <a:latin typeface="Arial" panose="020B0604020202020204" pitchFamily="34" charset="0"/>
                <a:cs typeface="Arial" panose="020B0604020202020204" pitchFamily="34" charset="0"/>
              </a:rPr>
            </a:br>
            <a:r>
              <a:rPr lang="pl-PL" sz="2400" b="1" spc="461" dirty="0">
                <a:solidFill>
                  <a:srgbClr val="0070C0"/>
                </a:solidFill>
                <a:latin typeface="Arial" panose="020B0604020202020204" pitchFamily="34" charset="0"/>
                <a:cs typeface="Arial" panose="020B0604020202020204" pitchFamily="34" charset="0"/>
              </a:rPr>
              <a:t>w Polsce</a:t>
            </a:r>
            <a:endParaRPr lang="en-US" sz="3600" b="1" spc="461" dirty="0">
              <a:solidFill>
                <a:srgbClr val="0070C0"/>
              </a:solidFill>
              <a:latin typeface="Arial" panose="020B0604020202020204" pitchFamily="34" charset="0"/>
              <a:cs typeface="Arial" panose="020B0604020202020204" pitchFamily="34" charset="0"/>
            </a:endParaRPr>
          </a:p>
        </p:txBody>
      </p:sp>
      <p:pic>
        <p:nvPicPr>
          <p:cNvPr id="10" name="Obraz 9">
            <a:extLst>
              <a:ext uri="{FF2B5EF4-FFF2-40B4-BE49-F238E27FC236}">
                <a16:creationId xmlns:a16="http://schemas.microsoft.com/office/drawing/2014/main" id="{021CE6C8-3DCD-B108-D6CB-AF222A99FA04}"/>
              </a:ext>
            </a:extLst>
          </p:cNvPr>
          <p:cNvPicPr>
            <a:picLocks noChangeAspect="1"/>
          </p:cNvPicPr>
          <p:nvPr/>
        </p:nvPicPr>
        <p:blipFill>
          <a:blip r:embed="rId5"/>
          <a:stretch>
            <a:fillRect/>
          </a:stretch>
        </p:blipFill>
        <p:spPr>
          <a:xfrm>
            <a:off x="3525733" y="4472984"/>
            <a:ext cx="6854142" cy="186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659121">
            <a:off x="-2675068" y="3723809"/>
            <a:ext cx="5086196" cy="5219044"/>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346214" y="1934465"/>
            <a:ext cx="933657" cy="3022125"/>
            <a:chOff x="0" y="0"/>
            <a:chExt cx="368852" cy="1710138"/>
          </a:xfrm>
        </p:grpSpPr>
        <p:sp>
          <p:nvSpPr>
            <p:cNvPr id="4" name="Freeform 4"/>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solidFill>
              <a:srgbClr val="CCCCCC"/>
            </a:solidFill>
          </p:spPr>
        </p:sp>
        <p:sp>
          <p:nvSpPr>
            <p:cNvPr id="5" name="TextBox 5"/>
            <p:cNvSpPr txBox="1"/>
            <p:nvPr/>
          </p:nvSpPr>
          <p:spPr>
            <a:xfrm>
              <a:off x="0" y="-19050"/>
              <a:ext cx="368852" cy="1729188"/>
            </a:xfrm>
            <a:prstGeom prst="rect">
              <a:avLst/>
            </a:prstGeom>
          </p:spPr>
          <p:txBody>
            <a:bodyPr lIns="33867" tIns="33867" rIns="33867" bIns="33867" rtlCol="0" anchor="ctr"/>
            <a:lstStyle/>
            <a:p>
              <a:pPr algn="ctr">
                <a:lnSpc>
                  <a:spcPts val="1906"/>
                </a:lnSpc>
              </a:pPr>
              <a:endParaRPr sz="1200" dirty="0"/>
            </a:p>
          </p:txBody>
        </p:sp>
      </p:grpSp>
      <p:sp>
        <p:nvSpPr>
          <p:cNvPr id="6" name="TextBox 6"/>
          <p:cNvSpPr txBox="1"/>
          <p:nvPr/>
        </p:nvSpPr>
        <p:spPr>
          <a:xfrm>
            <a:off x="3320662" y="691329"/>
            <a:ext cx="6755493" cy="1079206"/>
          </a:xfrm>
          <a:prstGeom prst="rect">
            <a:avLst/>
          </a:prstGeom>
        </p:spPr>
        <p:txBody>
          <a:bodyPr wrap="square" lIns="0" tIns="0" rIns="0" bIns="0" rtlCol="0" anchor="t">
            <a:spAutoFit/>
          </a:bodyPr>
          <a:lstStyle/>
          <a:p>
            <a:pPr algn="ctr">
              <a:lnSpc>
                <a:spcPts val="9183"/>
              </a:lnSpc>
            </a:pPr>
            <a:r>
              <a:rPr lang="en-US" sz="6654" spc="652" dirty="0">
                <a:solidFill>
                  <a:srgbClr val="0070C0"/>
                </a:solidFill>
                <a:latin typeface="Oswald Bold"/>
              </a:rPr>
              <a:t>ZAWARTOŚĆ</a:t>
            </a:r>
          </a:p>
        </p:txBody>
      </p:sp>
      <p:sp>
        <p:nvSpPr>
          <p:cNvPr id="7" name="Freeform 7"/>
          <p:cNvSpPr/>
          <p:nvPr/>
        </p:nvSpPr>
        <p:spPr>
          <a:xfrm rot="2016048">
            <a:off x="8162325" y="-670203"/>
            <a:ext cx="7166309" cy="1791577"/>
          </a:xfrm>
          <a:custGeom>
            <a:avLst/>
            <a:gdLst/>
            <a:ahLst/>
            <a:cxnLst/>
            <a:rect l="l" t="t" r="r" b="b"/>
            <a:pathLst>
              <a:path w="10749463" h="2687366">
                <a:moveTo>
                  <a:pt x="0" y="0"/>
                </a:moveTo>
                <a:lnTo>
                  <a:pt x="10749463" y="0"/>
                </a:lnTo>
                <a:lnTo>
                  <a:pt x="10749463" y="2687365"/>
                </a:lnTo>
                <a:lnTo>
                  <a:pt x="0" y="26873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487569" y="2150124"/>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01</a:t>
            </a:r>
          </a:p>
        </p:txBody>
      </p:sp>
      <p:sp>
        <p:nvSpPr>
          <p:cNvPr id="9" name="TextBox 9"/>
          <p:cNvSpPr txBox="1"/>
          <p:nvPr/>
        </p:nvSpPr>
        <p:spPr>
          <a:xfrm>
            <a:off x="3487569" y="2681536"/>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02</a:t>
            </a:r>
          </a:p>
        </p:txBody>
      </p:sp>
      <p:sp>
        <p:nvSpPr>
          <p:cNvPr id="10" name="TextBox 10"/>
          <p:cNvSpPr txBox="1"/>
          <p:nvPr/>
        </p:nvSpPr>
        <p:spPr>
          <a:xfrm>
            <a:off x="3487569" y="3268974"/>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03</a:t>
            </a:r>
          </a:p>
        </p:txBody>
      </p:sp>
      <p:sp>
        <p:nvSpPr>
          <p:cNvPr id="11" name="TextBox 11"/>
          <p:cNvSpPr txBox="1"/>
          <p:nvPr/>
        </p:nvSpPr>
        <p:spPr>
          <a:xfrm>
            <a:off x="3487569" y="3800387"/>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04</a:t>
            </a:r>
          </a:p>
        </p:txBody>
      </p:sp>
      <p:sp>
        <p:nvSpPr>
          <p:cNvPr id="12" name="TextBox 12"/>
          <p:cNvSpPr txBox="1"/>
          <p:nvPr/>
        </p:nvSpPr>
        <p:spPr>
          <a:xfrm>
            <a:off x="3500636" y="4328638"/>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05</a:t>
            </a:r>
          </a:p>
        </p:txBody>
      </p:sp>
      <p:sp>
        <p:nvSpPr>
          <p:cNvPr id="15" name="TextBox 15"/>
          <p:cNvSpPr txBox="1"/>
          <p:nvPr/>
        </p:nvSpPr>
        <p:spPr>
          <a:xfrm>
            <a:off x="4404954" y="2222091"/>
            <a:ext cx="3860335" cy="282834"/>
          </a:xfrm>
          <a:prstGeom prst="rect">
            <a:avLst/>
          </a:prstGeom>
        </p:spPr>
        <p:txBody>
          <a:bodyPr wrap="square" lIns="0" tIns="0" rIns="0" bIns="0" rtlCol="0" anchor="t">
            <a:spAutoFit/>
          </a:bodyPr>
          <a:lstStyle/>
          <a:p>
            <a:pPr>
              <a:lnSpc>
                <a:spcPts val="2322"/>
              </a:lnSpc>
            </a:pPr>
            <a:r>
              <a:rPr lang="pl-PL" sz="1683" spc="165" dirty="0">
                <a:solidFill>
                  <a:srgbClr val="231F20"/>
                </a:solidFill>
                <a:latin typeface="DM Sans"/>
              </a:rPr>
              <a:t>CELE KSZTAŁCENIA</a:t>
            </a:r>
            <a:endParaRPr lang="en-US" sz="1683" spc="165" dirty="0">
              <a:solidFill>
                <a:srgbClr val="231F20"/>
              </a:solidFill>
              <a:latin typeface="DM Sans"/>
            </a:endParaRPr>
          </a:p>
        </p:txBody>
      </p:sp>
      <p:sp>
        <p:nvSpPr>
          <p:cNvPr id="16" name="TextBox 16"/>
          <p:cNvSpPr txBox="1"/>
          <p:nvPr/>
        </p:nvSpPr>
        <p:spPr>
          <a:xfrm>
            <a:off x="4404954" y="2751570"/>
            <a:ext cx="4051086" cy="282834"/>
          </a:xfrm>
          <a:prstGeom prst="rect">
            <a:avLst/>
          </a:prstGeom>
        </p:spPr>
        <p:txBody>
          <a:bodyPr lIns="0" tIns="0" rIns="0" bIns="0" rtlCol="0" anchor="t">
            <a:spAutoFit/>
          </a:bodyPr>
          <a:lstStyle/>
          <a:p>
            <a:pPr>
              <a:lnSpc>
                <a:spcPts val="2322"/>
              </a:lnSpc>
            </a:pPr>
            <a:r>
              <a:rPr lang="pl-PL" sz="1683" spc="165" dirty="0">
                <a:solidFill>
                  <a:srgbClr val="231F20"/>
                </a:solidFill>
                <a:latin typeface="DM Sans"/>
              </a:rPr>
              <a:t>ZAGADNIENIA</a:t>
            </a:r>
            <a:endParaRPr lang="en-US" sz="1683" spc="165" dirty="0">
              <a:solidFill>
                <a:srgbClr val="231F20"/>
              </a:solidFill>
              <a:latin typeface="DM Sans"/>
            </a:endParaRPr>
          </a:p>
        </p:txBody>
      </p:sp>
      <p:sp>
        <p:nvSpPr>
          <p:cNvPr id="17" name="TextBox 17"/>
          <p:cNvSpPr txBox="1"/>
          <p:nvPr/>
        </p:nvSpPr>
        <p:spPr>
          <a:xfrm>
            <a:off x="4404953" y="3337166"/>
            <a:ext cx="3860335" cy="282834"/>
          </a:xfrm>
          <a:prstGeom prst="rect">
            <a:avLst/>
          </a:prstGeom>
        </p:spPr>
        <p:txBody>
          <a:bodyPr lIns="0" tIns="0" rIns="0" bIns="0" rtlCol="0" anchor="t">
            <a:spAutoFit/>
          </a:bodyPr>
          <a:lstStyle/>
          <a:p>
            <a:pPr>
              <a:lnSpc>
                <a:spcPts val="2322"/>
              </a:lnSpc>
              <a:spcBef>
                <a:spcPct val="0"/>
              </a:spcBef>
            </a:pPr>
            <a:r>
              <a:rPr lang="pl-PL" sz="1683" spc="165" dirty="0">
                <a:solidFill>
                  <a:srgbClr val="231F20"/>
                </a:solidFill>
                <a:latin typeface="DM Sans"/>
              </a:rPr>
              <a:t>OŚ CZASU – PRZEBIEG LEKCJI</a:t>
            </a:r>
            <a:endParaRPr lang="en-US" sz="1683" spc="165" dirty="0">
              <a:solidFill>
                <a:srgbClr val="231F20"/>
              </a:solidFill>
              <a:latin typeface="DM Sans"/>
            </a:endParaRPr>
          </a:p>
        </p:txBody>
      </p:sp>
      <p:sp>
        <p:nvSpPr>
          <p:cNvPr id="18" name="TextBox 18"/>
          <p:cNvSpPr txBox="1"/>
          <p:nvPr/>
        </p:nvSpPr>
        <p:spPr>
          <a:xfrm>
            <a:off x="4404953" y="3840017"/>
            <a:ext cx="6180338" cy="577787"/>
          </a:xfrm>
          <a:prstGeom prst="rect">
            <a:avLst/>
          </a:prstGeom>
        </p:spPr>
        <p:txBody>
          <a:bodyPr wrap="square" lIns="0" tIns="0" rIns="0" bIns="0" rtlCol="0" anchor="t">
            <a:spAutoFit/>
          </a:bodyPr>
          <a:lstStyle/>
          <a:p>
            <a:pPr>
              <a:lnSpc>
                <a:spcPts val="2322"/>
              </a:lnSpc>
              <a:spcBef>
                <a:spcPct val="0"/>
              </a:spcBef>
            </a:pPr>
            <a:r>
              <a:rPr lang="pl-PL" sz="1683" spc="165" dirty="0">
                <a:solidFill>
                  <a:srgbClr val="231F20"/>
                </a:solidFill>
                <a:latin typeface="DM Sans"/>
              </a:rPr>
              <a:t>SLAJDY I MATERIAŁY UZUPEŁNIAJĄCE DLA NAUCZYCIELA</a:t>
            </a:r>
            <a:endParaRPr lang="en-US" sz="1683" spc="165" dirty="0">
              <a:solidFill>
                <a:srgbClr val="231F20"/>
              </a:solidFill>
              <a:latin typeface="DM Sans"/>
            </a:endParaRPr>
          </a:p>
        </p:txBody>
      </p:sp>
      <p:sp>
        <p:nvSpPr>
          <p:cNvPr id="19" name="TextBox 19"/>
          <p:cNvSpPr txBox="1"/>
          <p:nvPr/>
        </p:nvSpPr>
        <p:spPr>
          <a:xfrm>
            <a:off x="4404954" y="4467561"/>
            <a:ext cx="4051086" cy="282834"/>
          </a:xfrm>
          <a:prstGeom prst="rect">
            <a:avLst/>
          </a:prstGeom>
        </p:spPr>
        <p:txBody>
          <a:bodyPr lIns="0" tIns="0" rIns="0" bIns="0" rtlCol="0" anchor="t">
            <a:spAutoFit/>
          </a:bodyPr>
          <a:lstStyle/>
          <a:p>
            <a:pPr>
              <a:lnSpc>
                <a:spcPts val="2322"/>
              </a:lnSpc>
              <a:spcBef>
                <a:spcPct val="0"/>
              </a:spcBef>
            </a:pPr>
            <a:r>
              <a:rPr lang="pl-PL" sz="1683" spc="165" dirty="0">
                <a:solidFill>
                  <a:srgbClr val="231F20"/>
                </a:solidFill>
                <a:latin typeface="DM Sans"/>
              </a:rPr>
              <a:t>PODSUMOWANIE I DEBATA</a:t>
            </a:r>
            <a:endParaRPr lang="en-US" sz="1683" spc="165" dirty="0">
              <a:solidFill>
                <a:srgbClr val="231F20"/>
              </a:solidFill>
              <a:latin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51065" y="5768238"/>
            <a:ext cx="4030885" cy="3931255"/>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a:off x="5304647" y="5159727"/>
            <a:ext cx="847623" cy="762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Freeform 5"/>
          <p:cNvSpPr/>
          <p:nvPr/>
        </p:nvSpPr>
        <p:spPr>
          <a:xfrm>
            <a:off x="5488016" y="5251917"/>
            <a:ext cx="544792" cy="51632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sz="1200"/>
          </a:p>
        </p:txBody>
      </p:sp>
      <p:sp>
        <p:nvSpPr>
          <p:cNvPr id="6" name="Freeform 6"/>
          <p:cNvSpPr/>
          <p:nvPr/>
        </p:nvSpPr>
        <p:spPr>
          <a:xfrm>
            <a:off x="6874642" y="5789122"/>
            <a:ext cx="882210" cy="89622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7" name="Freeform 7"/>
          <p:cNvSpPr/>
          <p:nvPr/>
        </p:nvSpPr>
        <p:spPr>
          <a:xfrm>
            <a:off x="3695411" y="5940659"/>
            <a:ext cx="869298" cy="84799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8" name="Freeform 8"/>
          <p:cNvSpPr/>
          <p:nvPr/>
        </p:nvSpPr>
        <p:spPr>
          <a:xfrm>
            <a:off x="3898370" y="6199300"/>
            <a:ext cx="463381" cy="413553"/>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sz="1200"/>
          </a:p>
        </p:txBody>
      </p:sp>
      <p:sp>
        <p:nvSpPr>
          <p:cNvPr id="9" name="Freeform 9"/>
          <p:cNvSpPr/>
          <p:nvPr/>
        </p:nvSpPr>
        <p:spPr>
          <a:xfrm>
            <a:off x="7060718" y="6015622"/>
            <a:ext cx="503273" cy="488629"/>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sz="1200"/>
          </a:p>
        </p:txBody>
      </p:sp>
      <p:grpSp>
        <p:nvGrpSpPr>
          <p:cNvPr id="10" name="Group 10"/>
          <p:cNvGrpSpPr/>
          <p:nvPr/>
        </p:nvGrpSpPr>
        <p:grpSpPr>
          <a:xfrm>
            <a:off x="-134846" y="870998"/>
            <a:ext cx="3853155" cy="777855"/>
            <a:chOff x="-33387" y="-31410"/>
            <a:chExt cx="948351" cy="227743"/>
          </a:xfrm>
        </p:grpSpPr>
        <p:sp>
          <p:nvSpPr>
            <p:cNvPr id="11" name="Freeform 11"/>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dirty="0"/>
            </a:p>
          </p:txBody>
        </p:sp>
        <p:sp>
          <p:nvSpPr>
            <p:cNvPr id="12" name="TextBox 12"/>
            <p:cNvSpPr txBox="1"/>
            <p:nvPr/>
          </p:nvSpPr>
          <p:spPr>
            <a:xfrm>
              <a:off x="-33387" y="-31410"/>
              <a:ext cx="914964" cy="227743"/>
            </a:xfrm>
            <a:prstGeom prst="rect">
              <a:avLst/>
            </a:prstGeom>
          </p:spPr>
          <p:txBody>
            <a:bodyPr lIns="33867" tIns="33867" rIns="33867" bIns="33867" rtlCol="0" anchor="ctr"/>
            <a:lstStyle/>
            <a:p>
              <a:pPr algn="ctr">
                <a:lnSpc>
                  <a:spcPts val="2743"/>
                </a:lnSpc>
                <a:spcBef>
                  <a:spcPct val="0"/>
                </a:spcBef>
              </a:pPr>
              <a:r>
                <a:rPr lang="pl-PL" spc="19" dirty="0">
                  <a:solidFill>
                    <a:srgbClr val="FFFFFF"/>
                  </a:solidFill>
                  <a:latin typeface="DM Sans Bold"/>
                </a:rPr>
                <a:t>WIEDZA</a:t>
              </a:r>
              <a:endParaRPr lang="en-US" spc="19" dirty="0">
                <a:solidFill>
                  <a:srgbClr val="FFFFFF"/>
                </a:solidFill>
                <a:latin typeface="DM Sans Bold"/>
              </a:endParaRPr>
            </a:p>
          </p:txBody>
        </p:sp>
      </p:grpSp>
      <p:sp>
        <p:nvSpPr>
          <p:cNvPr id="13" name="TextBox 13"/>
          <p:cNvSpPr txBox="1"/>
          <p:nvPr/>
        </p:nvSpPr>
        <p:spPr>
          <a:xfrm>
            <a:off x="2119545" y="172650"/>
            <a:ext cx="7701985" cy="750783"/>
          </a:xfrm>
          <a:prstGeom prst="rect">
            <a:avLst/>
          </a:prstGeom>
        </p:spPr>
        <p:txBody>
          <a:bodyPr lIns="0" tIns="0" rIns="0" bIns="0" rtlCol="0" anchor="t">
            <a:spAutoFit/>
          </a:bodyPr>
          <a:lstStyle/>
          <a:p>
            <a:pPr algn="ctr">
              <a:lnSpc>
                <a:spcPts val="6392"/>
              </a:lnSpc>
            </a:pPr>
            <a:r>
              <a:rPr lang="en-US" sz="4632" b="1" spc="245" dirty="0">
                <a:solidFill>
                  <a:srgbClr val="0070C0"/>
                </a:solidFill>
                <a:latin typeface="Arial" panose="020B0604020202020204" pitchFamily="34" charset="0"/>
                <a:cs typeface="Arial" panose="020B0604020202020204" pitchFamily="34" charset="0"/>
              </a:rPr>
              <a:t>CELE </a:t>
            </a:r>
            <a:r>
              <a:rPr lang="pl-PL" sz="4632" b="1" spc="245" dirty="0">
                <a:solidFill>
                  <a:srgbClr val="0070C0"/>
                </a:solidFill>
                <a:latin typeface="Arial" panose="020B0604020202020204" pitchFamily="34" charset="0"/>
                <a:cs typeface="Arial" panose="020B0604020202020204" pitchFamily="34" charset="0"/>
              </a:rPr>
              <a:t>KSZTAŁCENIA</a:t>
            </a:r>
            <a:endParaRPr lang="en-US" sz="4632" b="1" spc="245" dirty="0">
              <a:solidFill>
                <a:srgbClr val="0070C0"/>
              </a:solidFill>
              <a:latin typeface="Arial" panose="020B0604020202020204" pitchFamily="34" charset="0"/>
              <a:cs typeface="Arial" panose="020B0604020202020204" pitchFamily="34" charset="0"/>
            </a:endParaRPr>
          </a:p>
        </p:txBody>
      </p:sp>
      <p:sp>
        <p:nvSpPr>
          <p:cNvPr id="14" name="TextBox 14"/>
          <p:cNvSpPr txBox="1"/>
          <p:nvPr/>
        </p:nvSpPr>
        <p:spPr>
          <a:xfrm>
            <a:off x="152400" y="1648853"/>
            <a:ext cx="3522857" cy="1627818"/>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Definiować kapitał własny – samofinansowanie i kapitał obcy.</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Wskazać cele działania firmy – od maksymalizacji zysku po maksymalizację wartości </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Znać termin Inkubator przedsiębiorczości.</a:t>
            </a:r>
          </a:p>
        </p:txBody>
      </p:sp>
      <p:grpSp>
        <p:nvGrpSpPr>
          <p:cNvPr id="15" name="Group 15"/>
          <p:cNvGrpSpPr/>
          <p:nvPr/>
        </p:nvGrpSpPr>
        <p:grpSpPr>
          <a:xfrm>
            <a:off x="3870711" y="733769"/>
            <a:ext cx="4260311" cy="1279447"/>
            <a:chOff x="33379" y="-51293"/>
            <a:chExt cx="914964" cy="295208"/>
          </a:xfrm>
        </p:grpSpPr>
        <p:sp>
          <p:nvSpPr>
            <p:cNvPr id="16" name="Freeform 16"/>
            <p:cNvSpPr/>
            <p:nvPr/>
          </p:nvSpPr>
          <p:spPr>
            <a:xfrm>
              <a:off x="33379" y="1871"/>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a:p>
          </p:txBody>
        </p:sp>
        <p:sp>
          <p:nvSpPr>
            <p:cNvPr id="17" name="TextBox 17"/>
            <p:cNvSpPr txBox="1"/>
            <p:nvPr/>
          </p:nvSpPr>
          <p:spPr>
            <a:xfrm>
              <a:off x="33379" y="-51293"/>
              <a:ext cx="914964" cy="295208"/>
            </a:xfrm>
            <a:prstGeom prst="rect">
              <a:avLst/>
            </a:prstGeom>
          </p:spPr>
          <p:txBody>
            <a:bodyPr lIns="33867" tIns="33867" rIns="33867" bIns="33867" rtlCol="0" anchor="ctr"/>
            <a:lstStyle/>
            <a:p>
              <a:pPr algn="ctr">
                <a:lnSpc>
                  <a:spcPts val="2743"/>
                </a:lnSpc>
                <a:spcBef>
                  <a:spcPct val="0"/>
                </a:spcBef>
              </a:pPr>
              <a:r>
                <a:rPr lang="pl-PL" spc="19" dirty="0">
                  <a:solidFill>
                    <a:srgbClr val="FFFFFF"/>
                  </a:solidFill>
                  <a:latin typeface="DM Sans Bold"/>
                </a:rPr>
                <a:t>UMIEJĘTNOŚCI</a:t>
              </a:r>
              <a:endParaRPr lang="en-US" spc="19" dirty="0">
                <a:solidFill>
                  <a:srgbClr val="FFFFFF"/>
                </a:solidFill>
                <a:latin typeface="DM Sans Bold"/>
              </a:endParaRPr>
            </a:p>
          </p:txBody>
        </p:sp>
      </p:grpSp>
      <p:sp>
        <p:nvSpPr>
          <p:cNvPr id="18" name="TextBox 18"/>
          <p:cNvSpPr txBox="1"/>
          <p:nvPr/>
        </p:nvSpPr>
        <p:spPr>
          <a:xfrm>
            <a:off x="3947846" y="1466825"/>
            <a:ext cx="4169925" cy="222240"/>
          </a:xfrm>
          <a:prstGeom prst="rect">
            <a:avLst/>
          </a:prstGeom>
        </p:spPr>
        <p:txBody>
          <a:bodyPr lIns="0" tIns="0" rIns="0" bIns="0" rtlCol="0" anchor="t">
            <a:spAutoFit/>
          </a:bodyPr>
          <a:lstStyle/>
          <a:p>
            <a:pPr algn="ctr">
              <a:lnSpc>
                <a:spcPts val="1849"/>
              </a:lnSpc>
              <a:spcBef>
                <a:spcPct val="0"/>
              </a:spcBef>
            </a:pPr>
            <a:r>
              <a:rPr lang="pl-PL" sz="867" spc="131" dirty="0">
                <a:solidFill>
                  <a:srgbClr val="231F20"/>
                </a:solidFill>
                <a:latin typeface="DM Sans"/>
              </a:rPr>
              <a:t>1. </a:t>
            </a:r>
            <a:r>
              <a:rPr lang="en-US" sz="1340" spc="131" dirty="0">
                <a:solidFill>
                  <a:srgbClr val="231F20"/>
                </a:solidFill>
                <a:latin typeface="DM Sans"/>
              </a:rPr>
              <a:t>.</a:t>
            </a:r>
          </a:p>
        </p:txBody>
      </p:sp>
      <p:grpSp>
        <p:nvGrpSpPr>
          <p:cNvPr id="19" name="Group 19"/>
          <p:cNvGrpSpPr/>
          <p:nvPr/>
        </p:nvGrpSpPr>
        <p:grpSpPr>
          <a:xfrm>
            <a:off x="8552496" y="816331"/>
            <a:ext cx="2928304" cy="988263"/>
            <a:chOff x="0" y="-33863"/>
            <a:chExt cx="914964" cy="227743"/>
          </a:xfrm>
        </p:grpSpPr>
        <p:sp>
          <p:nvSpPr>
            <p:cNvPr id="20" name="Freeform 20"/>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a:p>
          </p:txBody>
        </p:sp>
        <p:sp>
          <p:nvSpPr>
            <p:cNvPr id="21" name="TextBox 21"/>
            <p:cNvSpPr txBox="1"/>
            <p:nvPr/>
          </p:nvSpPr>
          <p:spPr>
            <a:xfrm>
              <a:off x="0" y="-33863"/>
              <a:ext cx="914964" cy="227743"/>
            </a:xfrm>
            <a:prstGeom prst="rect">
              <a:avLst/>
            </a:prstGeom>
          </p:spPr>
          <p:txBody>
            <a:bodyPr lIns="33867" tIns="33867" rIns="33867" bIns="33867" rtlCol="0" anchor="ctr"/>
            <a:lstStyle/>
            <a:p>
              <a:pPr algn="ctr">
                <a:lnSpc>
                  <a:spcPts val="2743"/>
                </a:lnSpc>
                <a:spcBef>
                  <a:spcPct val="0"/>
                </a:spcBef>
              </a:pPr>
              <a:r>
                <a:rPr lang="pl-PL" spc="19" dirty="0">
                  <a:solidFill>
                    <a:srgbClr val="FFFFFF"/>
                  </a:solidFill>
                  <a:latin typeface="DM Sans Bold"/>
                </a:rPr>
                <a:t>KOMPETENCJE</a:t>
              </a:r>
              <a:endParaRPr lang="en-US" spc="19" dirty="0">
                <a:solidFill>
                  <a:srgbClr val="FFFFFF"/>
                </a:solidFill>
                <a:latin typeface="DM Sans Bold"/>
              </a:endParaRPr>
            </a:p>
          </p:txBody>
        </p:sp>
      </p:grpSp>
      <p:sp>
        <p:nvSpPr>
          <p:cNvPr id="22" name="TextBox 22"/>
          <p:cNvSpPr txBox="1"/>
          <p:nvPr/>
        </p:nvSpPr>
        <p:spPr>
          <a:xfrm>
            <a:off x="8539472" y="1787996"/>
            <a:ext cx="3093728" cy="4087722"/>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Rozróżnić kapitał własny od obcego oraz finansowanie wewnętrzne od zewnętrznego.</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Identyfikować specyficzne cechy prawne i ekonomiczne poszczególnych źródeł finansowania.</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Dobrać źródło finansowania do fazy cyklu życia firmy i sytuacji rynkowej.</a:t>
            </a:r>
          </a:p>
          <a:p>
            <a:pPr algn="ctr">
              <a:lnSpc>
                <a:spcPts val="1849"/>
              </a:lnSpc>
              <a:spcBef>
                <a:spcPct val="0"/>
              </a:spcBef>
            </a:pPr>
            <a:r>
              <a:rPr lang="pl-PL" sz="1000" spc="131" dirty="0">
                <a:solidFill>
                  <a:srgbClr val="231F20"/>
                </a:solidFill>
                <a:latin typeface="DM Sans"/>
              </a:rPr>
              <a:t>.</a:t>
            </a:r>
            <a:endParaRPr lang="en-US" sz="1000" spc="131" dirty="0">
              <a:solidFill>
                <a:srgbClr val="231F20"/>
              </a:solidFill>
              <a:latin typeface="DM Sans"/>
            </a:endParaRPr>
          </a:p>
        </p:txBody>
      </p:sp>
      <p:sp>
        <p:nvSpPr>
          <p:cNvPr id="23" name="Freeform 23"/>
          <p:cNvSpPr/>
          <p:nvPr/>
        </p:nvSpPr>
        <p:spPr>
          <a:xfrm>
            <a:off x="9659774" y="-3197116"/>
            <a:ext cx="5077705" cy="5210331"/>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4" name="Freeform 24"/>
          <p:cNvSpPr/>
          <p:nvPr/>
        </p:nvSpPr>
        <p:spPr>
          <a:xfrm rot="-4176364">
            <a:off x="-1468197" y="5448052"/>
            <a:ext cx="4302351" cy="4057573"/>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5" name="TextBox 22"/>
          <p:cNvSpPr txBox="1"/>
          <p:nvPr/>
        </p:nvSpPr>
        <p:spPr>
          <a:xfrm>
            <a:off x="3851065" y="1787996"/>
            <a:ext cx="4321551" cy="1864293"/>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Analizować strukturę kapitałową przedsiębiorstwa.</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Oceniać ryzyko i koszt poszczególnych form kapitału obcego i własnego.</a:t>
            </a:r>
          </a:p>
          <a:p>
            <a:pPr marL="228611" indent="-228611">
              <a:lnSpc>
                <a:spcPct val="150000"/>
              </a:lnSpc>
              <a:buFont typeface="+mj-lt"/>
              <a:buAutoNum type="arabicPeriod"/>
            </a:pPr>
            <a:r>
              <a:rPr lang="pl-PL" sz="1200" spc="131" dirty="0">
                <a:solidFill>
                  <a:srgbClr val="231F20"/>
                </a:solidFill>
                <a:latin typeface="Arial" panose="020B0604020202020204" pitchFamily="34" charset="0"/>
                <a:cs typeface="Arial" panose="020B0604020202020204" pitchFamily="34" charset="0"/>
              </a:rPr>
              <a:t>Analizować studium przypadku inwestycji przedsiębiorstwa i uzasadnić wybór źródła finansowania.</a:t>
            </a:r>
          </a:p>
          <a:p>
            <a:pPr marL="228611" indent="-228611">
              <a:lnSpc>
                <a:spcPct val="150000"/>
              </a:lnSpc>
              <a:buFont typeface="+mj-lt"/>
              <a:buAutoNum type="arabicPeriod"/>
            </a:pPr>
            <a:endParaRPr lang="pl-PL" sz="1000" spc="131" dirty="0">
              <a:solidFill>
                <a:srgbClr val="231F20"/>
              </a:solidFill>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51065" y="5768238"/>
            <a:ext cx="4030885" cy="3931255"/>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a:off x="5304647" y="5159727"/>
            <a:ext cx="847623" cy="762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Freeform 5"/>
          <p:cNvSpPr/>
          <p:nvPr/>
        </p:nvSpPr>
        <p:spPr>
          <a:xfrm>
            <a:off x="5488016" y="5251917"/>
            <a:ext cx="544792" cy="51632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sz="1200"/>
          </a:p>
        </p:txBody>
      </p:sp>
      <p:sp>
        <p:nvSpPr>
          <p:cNvPr id="6" name="Freeform 6"/>
          <p:cNvSpPr/>
          <p:nvPr/>
        </p:nvSpPr>
        <p:spPr>
          <a:xfrm>
            <a:off x="6874642" y="5811822"/>
            <a:ext cx="882210" cy="89622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7" name="Freeform 7"/>
          <p:cNvSpPr/>
          <p:nvPr/>
        </p:nvSpPr>
        <p:spPr>
          <a:xfrm>
            <a:off x="3695411" y="5940659"/>
            <a:ext cx="869298" cy="84799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8" name="Freeform 8"/>
          <p:cNvSpPr/>
          <p:nvPr/>
        </p:nvSpPr>
        <p:spPr>
          <a:xfrm>
            <a:off x="3898370" y="6199300"/>
            <a:ext cx="463381" cy="413553"/>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sz="1200"/>
          </a:p>
        </p:txBody>
      </p:sp>
      <p:sp>
        <p:nvSpPr>
          <p:cNvPr id="9" name="Freeform 9"/>
          <p:cNvSpPr/>
          <p:nvPr/>
        </p:nvSpPr>
        <p:spPr>
          <a:xfrm>
            <a:off x="7060718" y="6015622"/>
            <a:ext cx="503273" cy="488629"/>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sz="1200"/>
          </a:p>
        </p:txBody>
      </p:sp>
      <p:grpSp>
        <p:nvGrpSpPr>
          <p:cNvPr id="10" name="Group 10"/>
          <p:cNvGrpSpPr/>
          <p:nvPr/>
        </p:nvGrpSpPr>
        <p:grpSpPr>
          <a:xfrm>
            <a:off x="867499" y="431800"/>
            <a:ext cx="9343302" cy="5305060"/>
            <a:chOff x="3485" y="-28575"/>
            <a:chExt cx="925090" cy="227743"/>
          </a:xfrm>
        </p:grpSpPr>
        <p:sp>
          <p:nvSpPr>
            <p:cNvPr id="11" name="Freeform 11"/>
            <p:cNvSpPr/>
            <p:nvPr/>
          </p:nvSpPr>
          <p:spPr>
            <a:xfrm>
              <a:off x="3485" y="-234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dirty="0"/>
            </a:p>
          </p:txBody>
        </p:sp>
        <p:sp>
          <p:nvSpPr>
            <p:cNvPr id="12" name="TextBox 12"/>
            <p:cNvSpPr txBox="1"/>
            <p:nvPr/>
          </p:nvSpPr>
          <p:spPr>
            <a:xfrm>
              <a:off x="13611" y="-28575"/>
              <a:ext cx="914964" cy="227743"/>
            </a:xfrm>
            <a:prstGeom prst="rect">
              <a:avLst/>
            </a:prstGeom>
          </p:spPr>
          <p:txBody>
            <a:bodyPr lIns="33867" tIns="33867" rIns="33867" bIns="33867" rtlCol="0" anchor="ctr"/>
            <a:lstStyle/>
            <a:p>
              <a:pPr marL="457200" indent="-457200">
                <a:lnSpc>
                  <a:spcPct val="150000"/>
                </a:lnSpc>
                <a:buFont typeface="+mj-lt"/>
                <a:buAutoNum type="arabicPeriod"/>
              </a:pPr>
              <a:r>
                <a:rPr lang="pl-PL" sz="2400" spc="131" dirty="0">
                  <a:solidFill>
                    <a:schemeClr val="bg1"/>
                  </a:solidFill>
                  <a:latin typeface="Arial" panose="020B0604020202020204" pitchFamily="34" charset="0"/>
                  <a:cs typeface="Arial" panose="020B0604020202020204" pitchFamily="34" charset="0"/>
                </a:rPr>
                <a:t>Wewnętrzne źródła finansowania – samofinansowanie</a:t>
              </a:r>
            </a:p>
            <a:p>
              <a:pPr marL="457200" indent="-457200">
                <a:lnSpc>
                  <a:spcPct val="150000"/>
                </a:lnSpc>
                <a:buFont typeface="+mj-lt"/>
                <a:buAutoNum type="arabicPeriod"/>
              </a:pPr>
              <a:r>
                <a:rPr lang="pl-PL" sz="2400" spc="131" dirty="0">
                  <a:solidFill>
                    <a:schemeClr val="bg1"/>
                  </a:solidFill>
                  <a:latin typeface="Arial" panose="020B0604020202020204" pitchFamily="34" charset="0"/>
                  <a:cs typeface="Arial" panose="020B0604020202020204" pitchFamily="34" charset="0"/>
                </a:rPr>
                <a:t>Zewnętrzne źródła – bankowość i rynek kapitałowy</a:t>
              </a:r>
            </a:p>
            <a:p>
              <a:pPr marL="457200" indent="-457200">
                <a:lnSpc>
                  <a:spcPct val="150000"/>
                </a:lnSpc>
                <a:buFont typeface="+mj-lt"/>
                <a:buAutoNum type="arabicPeriod"/>
              </a:pPr>
              <a:r>
                <a:rPr lang="pl-PL" sz="2400" spc="131" dirty="0">
                  <a:solidFill>
                    <a:schemeClr val="bg1"/>
                  </a:solidFill>
                  <a:latin typeface="Arial" panose="020B0604020202020204" pitchFamily="34" charset="0"/>
                  <a:cs typeface="Arial" panose="020B0604020202020204" pitchFamily="34" charset="0"/>
                </a:rPr>
                <a:t>Alternatywne formy finansowania i otoczenie biznesu</a:t>
              </a:r>
            </a:p>
            <a:p>
              <a:pPr marL="457200" indent="-457200">
                <a:lnSpc>
                  <a:spcPct val="150000"/>
                </a:lnSpc>
                <a:buFont typeface="+mj-lt"/>
                <a:buAutoNum type="arabicPeriod"/>
              </a:pPr>
              <a:r>
                <a:rPr lang="pl-PL" sz="2400" spc="131" dirty="0">
                  <a:solidFill>
                    <a:schemeClr val="bg1"/>
                  </a:solidFill>
                  <a:latin typeface="Arial" panose="020B0604020202020204" pitchFamily="34" charset="0"/>
                  <a:cs typeface="Arial" panose="020B0604020202020204" pitchFamily="34" charset="0"/>
                </a:rPr>
                <a:t>Zasady doboru źródeł i studium przypadku</a:t>
              </a:r>
            </a:p>
            <a:p>
              <a:pPr marL="228611" indent="-228611" algn="ctr">
                <a:lnSpc>
                  <a:spcPct val="150000"/>
                </a:lnSpc>
                <a:buFont typeface="Wingdings" panose="05000000000000000000" pitchFamily="2" charset="2"/>
                <a:buChar char="v"/>
              </a:pPr>
              <a:endParaRPr lang="pl-PL" sz="2400" spc="131" dirty="0">
                <a:solidFill>
                  <a:schemeClr val="bg1"/>
                </a:solidFill>
                <a:latin typeface="DM Sans"/>
              </a:endParaRPr>
            </a:p>
          </p:txBody>
        </p:sp>
      </p:grpSp>
      <p:sp>
        <p:nvSpPr>
          <p:cNvPr id="13" name="TextBox 13"/>
          <p:cNvSpPr txBox="1"/>
          <p:nvPr/>
        </p:nvSpPr>
        <p:spPr>
          <a:xfrm>
            <a:off x="1879600" y="197903"/>
            <a:ext cx="7701985" cy="750783"/>
          </a:xfrm>
          <a:prstGeom prst="rect">
            <a:avLst/>
          </a:prstGeom>
        </p:spPr>
        <p:txBody>
          <a:bodyPr lIns="0" tIns="0" rIns="0" bIns="0" rtlCol="0" anchor="t">
            <a:spAutoFit/>
          </a:bodyPr>
          <a:lstStyle/>
          <a:p>
            <a:pPr algn="ctr">
              <a:lnSpc>
                <a:spcPts val="6392"/>
              </a:lnSpc>
            </a:pPr>
            <a:r>
              <a:rPr lang="pl-PL" sz="4632" b="1" spc="245" dirty="0">
                <a:solidFill>
                  <a:schemeClr val="tx2">
                    <a:lumMod val="50000"/>
                    <a:lumOff val="50000"/>
                  </a:schemeClr>
                </a:solidFill>
                <a:latin typeface="Arial" panose="020B0604020202020204" pitchFamily="34" charset="0"/>
                <a:cs typeface="Arial" panose="020B0604020202020204" pitchFamily="34" charset="0"/>
              </a:rPr>
              <a:t>ZAGADNIENIA LEKCJI</a:t>
            </a:r>
            <a:endParaRPr lang="en-US" sz="4632" b="1" spc="245" dirty="0">
              <a:solidFill>
                <a:schemeClr val="tx2">
                  <a:lumMod val="50000"/>
                  <a:lumOff val="50000"/>
                </a:schemeClr>
              </a:solidFill>
              <a:latin typeface="Arial" panose="020B0604020202020204" pitchFamily="34" charset="0"/>
              <a:cs typeface="Arial" panose="020B0604020202020204" pitchFamily="34" charset="0"/>
            </a:endParaRPr>
          </a:p>
        </p:txBody>
      </p:sp>
      <p:sp>
        <p:nvSpPr>
          <p:cNvPr id="23" name="Freeform 23"/>
          <p:cNvSpPr/>
          <p:nvPr/>
        </p:nvSpPr>
        <p:spPr>
          <a:xfrm>
            <a:off x="9659774" y="-3197116"/>
            <a:ext cx="5077705" cy="5210331"/>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4" name="Freeform 24"/>
          <p:cNvSpPr/>
          <p:nvPr/>
        </p:nvSpPr>
        <p:spPr>
          <a:xfrm rot="-4176364">
            <a:off x="-1468197" y="5448052"/>
            <a:ext cx="4302351" cy="4057573"/>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Tree>
    <p:extLst>
      <p:ext uri="{BB962C8B-B14F-4D97-AF65-F5344CB8AC3E}">
        <p14:creationId xmlns:p14="http://schemas.microsoft.com/office/powerpoint/2010/main" val="1280611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45814"/>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noFill/>
        </p:spPr>
        <p:txBody>
          <a:bodyPr/>
          <a:lstStyle/>
          <a:p>
            <a:endParaRPr lang="pl-PL" sz="1200"/>
          </a:p>
        </p:txBody>
      </p:sp>
      <p:sp>
        <p:nvSpPr>
          <p:cNvPr id="3" name="Freeform 3"/>
          <p:cNvSpPr/>
          <p:nvPr/>
        </p:nvSpPr>
        <p:spPr>
          <a:xfrm>
            <a:off x="1852804" y="1280433"/>
            <a:ext cx="1351697" cy="2053683"/>
          </a:xfrm>
          <a:custGeom>
            <a:avLst/>
            <a:gdLst/>
            <a:ahLst/>
            <a:cxnLst/>
            <a:rect l="l" t="t" r="r" b="b"/>
            <a:pathLst>
              <a:path w="2027545" h="3080525">
                <a:moveTo>
                  <a:pt x="0" y="0"/>
                </a:moveTo>
                <a:lnTo>
                  <a:pt x="2027545" y="0"/>
                </a:lnTo>
                <a:lnTo>
                  <a:pt x="2027545"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rot="2035253">
            <a:off x="10220745" y="3211659"/>
            <a:ext cx="5223385" cy="7292683"/>
          </a:xfrm>
          <a:custGeom>
            <a:avLst/>
            <a:gdLst/>
            <a:ahLst/>
            <a:cxnLst/>
            <a:rect l="l" t="t" r="r" b="b"/>
            <a:pathLst>
              <a:path w="7835077" h="10939025">
                <a:moveTo>
                  <a:pt x="0" y="0"/>
                </a:moveTo>
                <a:lnTo>
                  <a:pt x="7835077" y="0"/>
                </a:lnTo>
                <a:lnTo>
                  <a:pt x="7835077" y="10939026"/>
                </a:lnTo>
                <a:lnTo>
                  <a:pt x="0" y="109390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AutoShape 5"/>
          <p:cNvSpPr/>
          <p:nvPr/>
        </p:nvSpPr>
        <p:spPr>
          <a:xfrm>
            <a:off x="1059694" y="3648045"/>
            <a:ext cx="10072612" cy="0"/>
          </a:xfrm>
          <a:prstGeom prst="line">
            <a:avLst/>
          </a:prstGeom>
          <a:ln w="38100" cap="flat">
            <a:solidFill>
              <a:srgbClr val="000000"/>
            </a:solidFill>
            <a:prstDash val="solid"/>
            <a:headEnd type="none" w="sm" len="sm"/>
            <a:tailEnd type="none" w="sm" len="sm"/>
          </a:ln>
        </p:spPr>
        <p:txBody>
          <a:bodyPr/>
          <a:lstStyle/>
          <a:p>
            <a:endParaRPr lang="pl-PL" sz="1200"/>
          </a:p>
        </p:txBody>
      </p:sp>
      <p:grpSp>
        <p:nvGrpSpPr>
          <p:cNvPr id="6" name="Group 6"/>
          <p:cNvGrpSpPr/>
          <p:nvPr/>
        </p:nvGrpSpPr>
        <p:grpSpPr>
          <a:xfrm>
            <a:off x="2361625" y="3493717"/>
            <a:ext cx="334055" cy="33405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8" name="TextBox 8"/>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9" name="TextBox 9"/>
          <p:cNvSpPr txBox="1"/>
          <p:nvPr/>
        </p:nvSpPr>
        <p:spPr>
          <a:xfrm>
            <a:off x="1372967" y="4335428"/>
            <a:ext cx="2136351" cy="1107996"/>
          </a:xfrm>
          <a:prstGeom prst="rect">
            <a:avLst/>
          </a:prstGeom>
        </p:spPr>
        <p:txBody>
          <a:bodyPr lIns="0" tIns="0" rIns="0" bIns="0" rtlCol="0" anchor="t">
            <a:spAutoFit/>
          </a:bodyPr>
          <a:lstStyle/>
          <a:p>
            <a:pPr marL="228611" indent="-228611" algn="ctr">
              <a:buFont typeface="Arial" panose="020B0604020202020204" pitchFamily="34" charset="0"/>
              <a:buChar char="•"/>
            </a:pPr>
            <a:r>
              <a:rPr lang="pl-PL" sz="1200" dirty="0"/>
              <a:t>Fundamenty i definicje: przedsiębiorstwo wg Kodeksu cywilnego, cele działania firmy.</a:t>
            </a:r>
          </a:p>
          <a:p>
            <a:pPr marL="228611" indent="-228611" algn="ctr">
              <a:buFont typeface="Arial" panose="020B0604020202020204" pitchFamily="34" charset="0"/>
              <a:buChar char="•"/>
            </a:pPr>
            <a:r>
              <a:rPr lang="pl-PL" sz="1200" dirty="0"/>
              <a:t>Wprowadzenie do struktury kapitałowej i modelu WACC.</a:t>
            </a:r>
          </a:p>
        </p:txBody>
      </p:sp>
      <p:sp>
        <p:nvSpPr>
          <p:cNvPr id="10" name="TextBox 10"/>
          <p:cNvSpPr txBox="1"/>
          <p:nvPr/>
        </p:nvSpPr>
        <p:spPr>
          <a:xfrm>
            <a:off x="1852804"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01</a:t>
            </a:r>
          </a:p>
        </p:txBody>
      </p:sp>
      <p:sp>
        <p:nvSpPr>
          <p:cNvPr id="11" name="TextBox 11"/>
          <p:cNvSpPr txBox="1"/>
          <p:nvPr/>
        </p:nvSpPr>
        <p:spPr>
          <a:xfrm>
            <a:off x="1372968" y="3961032"/>
            <a:ext cx="2311370" cy="234038"/>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0-10 MINUTA LEKCJI</a:t>
            </a:r>
          </a:p>
        </p:txBody>
      </p:sp>
      <p:sp>
        <p:nvSpPr>
          <p:cNvPr id="12" name="Freeform 12"/>
          <p:cNvSpPr/>
          <p:nvPr/>
        </p:nvSpPr>
        <p:spPr>
          <a:xfrm>
            <a:off x="4178337" y="1280433"/>
            <a:ext cx="1351697" cy="2053683"/>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13" name="Group 13"/>
          <p:cNvGrpSpPr/>
          <p:nvPr/>
        </p:nvGrpSpPr>
        <p:grpSpPr>
          <a:xfrm>
            <a:off x="4687158" y="3493717"/>
            <a:ext cx="334055" cy="33405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15" name="TextBox 15"/>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16" name="TextBox 16"/>
          <p:cNvSpPr txBox="1"/>
          <p:nvPr/>
        </p:nvSpPr>
        <p:spPr>
          <a:xfrm>
            <a:off x="4178337"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02</a:t>
            </a:r>
          </a:p>
        </p:txBody>
      </p:sp>
      <p:sp>
        <p:nvSpPr>
          <p:cNvPr id="17" name="Freeform 17"/>
          <p:cNvSpPr/>
          <p:nvPr/>
        </p:nvSpPr>
        <p:spPr>
          <a:xfrm>
            <a:off x="6505375" y="1280433"/>
            <a:ext cx="1351697" cy="2053683"/>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18" name="Group 18"/>
          <p:cNvGrpSpPr/>
          <p:nvPr/>
        </p:nvGrpSpPr>
        <p:grpSpPr>
          <a:xfrm>
            <a:off x="7014196" y="3493717"/>
            <a:ext cx="334055" cy="33405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20" name="TextBox 20"/>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21" name="TextBox 21"/>
          <p:cNvSpPr txBox="1"/>
          <p:nvPr/>
        </p:nvSpPr>
        <p:spPr>
          <a:xfrm>
            <a:off x="6505375"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03</a:t>
            </a:r>
          </a:p>
        </p:txBody>
      </p:sp>
      <p:sp>
        <p:nvSpPr>
          <p:cNvPr id="22" name="Freeform 22"/>
          <p:cNvSpPr/>
          <p:nvPr/>
        </p:nvSpPr>
        <p:spPr>
          <a:xfrm>
            <a:off x="8832413" y="1280433"/>
            <a:ext cx="1351697" cy="2053683"/>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23" name="Group 23"/>
          <p:cNvGrpSpPr/>
          <p:nvPr/>
        </p:nvGrpSpPr>
        <p:grpSpPr>
          <a:xfrm>
            <a:off x="9341234" y="3493717"/>
            <a:ext cx="334055" cy="33405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25" name="TextBox 25"/>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26" name="TextBox 26"/>
          <p:cNvSpPr txBox="1"/>
          <p:nvPr/>
        </p:nvSpPr>
        <p:spPr>
          <a:xfrm>
            <a:off x="8832413"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04</a:t>
            </a:r>
          </a:p>
        </p:txBody>
      </p:sp>
      <p:sp>
        <p:nvSpPr>
          <p:cNvPr id="27" name="TextBox 27"/>
          <p:cNvSpPr txBox="1"/>
          <p:nvPr/>
        </p:nvSpPr>
        <p:spPr>
          <a:xfrm>
            <a:off x="3583353" y="4436663"/>
            <a:ext cx="2311068" cy="738664"/>
          </a:xfrm>
          <a:prstGeom prst="rect">
            <a:avLst/>
          </a:prstGeom>
        </p:spPr>
        <p:txBody>
          <a:bodyPr wrap="square" lIns="0" tIns="0" rIns="0" bIns="0" rtlCol="0" anchor="t">
            <a:spAutoFit/>
          </a:bodyPr>
          <a:lstStyle/>
          <a:p>
            <a:pPr marL="228611" indent="-228611" algn="ctr">
              <a:buFont typeface="Arial" panose="020B0604020202020204" pitchFamily="34" charset="0"/>
              <a:buChar char="•"/>
            </a:pPr>
            <a:r>
              <a:rPr lang="pl-PL" sz="1200" dirty="0"/>
              <a:t>Finansowanie wewnętrzne: reprodukcja kapitału (zyski zatrzymane, amortyzacja) i uwolnienie kapitału.</a:t>
            </a:r>
          </a:p>
        </p:txBody>
      </p:sp>
      <p:sp>
        <p:nvSpPr>
          <p:cNvPr id="28" name="TextBox 28"/>
          <p:cNvSpPr txBox="1"/>
          <p:nvPr/>
        </p:nvSpPr>
        <p:spPr>
          <a:xfrm>
            <a:off x="3926482" y="3961032"/>
            <a:ext cx="1806555" cy="798295"/>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10-25 MINUTA LEKCJI</a:t>
            </a:r>
          </a:p>
          <a:p>
            <a:pPr algn="ctr">
              <a:lnSpc>
                <a:spcPts val="2715"/>
              </a:lnSpc>
            </a:pPr>
            <a:endParaRPr lang="en-US" sz="1400" spc="137" dirty="0">
              <a:solidFill>
                <a:srgbClr val="231F20"/>
              </a:solidFill>
              <a:latin typeface="DM Sans Bold"/>
            </a:endParaRPr>
          </a:p>
        </p:txBody>
      </p:sp>
      <p:sp>
        <p:nvSpPr>
          <p:cNvPr id="29" name="TextBox 29"/>
          <p:cNvSpPr txBox="1"/>
          <p:nvPr/>
        </p:nvSpPr>
        <p:spPr>
          <a:xfrm>
            <a:off x="6112674" y="4490604"/>
            <a:ext cx="2225438" cy="1477328"/>
          </a:xfrm>
          <a:prstGeom prst="rect">
            <a:avLst/>
          </a:prstGeom>
        </p:spPr>
        <p:txBody>
          <a:bodyPr wrap="square" lIns="0" tIns="0" rIns="0" bIns="0" rtlCol="0" anchor="t">
            <a:spAutoFit/>
          </a:bodyPr>
          <a:lstStyle/>
          <a:p>
            <a:pPr marL="190510" indent="-190510" algn="ctr">
              <a:buFont typeface="Arial" panose="020B0604020202020204" pitchFamily="34" charset="0"/>
              <a:buChar char="•"/>
            </a:pPr>
            <a:r>
              <a:rPr lang="pl-PL" sz="1200" dirty="0"/>
              <a:t>Zewnętrzne systemy zasilania: analiza umowy kredytowej, oferta banków, GPW, </a:t>
            </a:r>
            <a:r>
              <a:rPr lang="pl-PL" sz="1200" dirty="0" err="1"/>
              <a:t>NewConnect</a:t>
            </a:r>
            <a:r>
              <a:rPr lang="pl-PL" sz="1200" dirty="0"/>
              <a:t>, </a:t>
            </a:r>
            <a:r>
              <a:rPr lang="pl-PL" sz="1200" dirty="0" err="1"/>
              <a:t>Catalyst</a:t>
            </a:r>
            <a:r>
              <a:rPr lang="pl-PL" sz="1200" dirty="0"/>
              <a:t>.</a:t>
            </a:r>
          </a:p>
          <a:p>
            <a:pPr marL="190510" indent="-190510" algn="ctr">
              <a:buFont typeface="Arial" panose="020B0604020202020204" pitchFamily="34" charset="0"/>
              <a:buChar char="•"/>
            </a:pPr>
            <a:r>
              <a:rPr lang="pl-PL" sz="1200" dirty="0"/>
              <a:t>Venture Capital, Aniołowie Biznesu, środki publiczne i unijne.</a:t>
            </a:r>
          </a:p>
          <a:p>
            <a:pPr algn="ctr"/>
            <a:endParaRPr lang="en-US" sz="1067" spc="120" dirty="0">
              <a:solidFill>
                <a:srgbClr val="231F20"/>
              </a:solidFill>
              <a:latin typeface="DM Sans"/>
            </a:endParaRPr>
          </a:p>
        </p:txBody>
      </p:sp>
      <p:sp>
        <p:nvSpPr>
          <p:cNvPr id="30" name="TextBox 30"/>
          <p:cNvSpPr txBox="1"/>
          <p:nvPr/>
        </p:nvSpPr>
        <p:spPr>
          <a:xfrm>
            <a:off x="6387339" y="3977354"/>
            <a:ext cx="1806555" cy="477695"/>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25-55 MINUTA LEKCJI</a:t>
            </a:r>
          </a:p>
        </p:txBody>
      </p:sp>
      <p:sp>
        <p:nvSpPr>
          <p:cNvPr id="31" name="TextBox 31"/>
          <p:cNvSpPr txBox="1"/>
          <p:nvPr/>
        </p:nvSpPr>
        <p:spPr>
          <a:xfrm>
            <a:off x="8440086" y="4490604"/>
            <a:ext cx="2606063" cy="553998"/>
          </a:xfrm>
          <a:prstGeom prst="rect">
            <a:avLst/>
          </a:prstGeom>
        </p:spPr>
        <p:txBody>
          <a:bodyPr wrap="square" lIns="0" tIns="0" rIns="0" bIns="0" rtlCol="0" anchor="t">
            <a:spAutoFit/>
          </a:bodyPr>
          <a:lstStyle/>
          <a:p>
            <a:pPr marL="190510" indent="-190510">
              <a:buFont typeface="Arial" panose="020B0604020202020204" pitchFamily="34" charset="0"/>
              <a:buChar char="•"/>
            </a:pPr>
            <a:r>
              <a:rPr lang="pl-PL" sz="1200" dirty="0"/>
              <a:t>Podsumowanie, case study „Inwestycja Firmy X” i debata na temat źródeł finansowania w kryzysie.</a:t>
            </a:r>
          </a:p>
        </p:txBody>
      </p:sp>
      <p:sp>
        <p:nvSpPr>
          <p:cNvPr id="32" name="TextBox 32"/>
          <p:cNvSpPr txBox="1"/>
          <p:nvPr/>
        </p:nvSpPr>
        <p:spPr>
          <a:xfrm>
            <a:off x="8580558" y="3961974"/>
            <a:ext cx="1806555" cy="477695"/>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55-90 MINUTA LEKCJI</a:t>
            </a:r>
          </a:p>
        </p:txBody>
      </p:sp>
      <p:sp>
        <p:nvSpPr>
          <p:cNvPr id="33" name="Freeform 33"/>
          <p:cNvSpPr/>
          <p:nvPr/>
        </p:nvSpPr>
        <p:spPr>
          <a:xfrm rot="-10799999">
            <a:off x="-1819747" y="-4716160"/>
            <a:ext cx="5223385" cy="7292683"/>
          </a:xfrm>
          <a:custGeom>
            <a:avLst/>
            <a:gdLst/>
            <a:ahLst/>
            <a:cxnLst/>
            <a:rect l="l" t="t" r="r" b="b"/>
            <a:pathLst>
              <a:path w="7835077" h="10939025">
                <a:moveTo>
                  <a:pt x="0" y="0"/>
                </a:moveTo>
                <a:lnTo>
                  <a:pt x="7835076" y="0"/>
                </a:lnTo>
                <a:lnTo>
                  <a:pt x="7835076" y="10939026"/>
                </a:lnTo>
                <a:lnTo>
                  <a:pt x="0" y="109390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31623" y="-76200"/>
            <a:ext cx="12425223" cy="711599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chemeClr val="bg1"/>
          </a:solidFill>
        </p:spPr>
        <p:txBody>
          <a:bodyPr/>
          <a:lstStyle/>
          <a:p>
            <a:endParaRPr lang="pl-PL" sz="1200" dirty="0"/>
          </a:p>
        </p:txBody>
      </p:sp>
      <p:sp>
        <p:nvSpPr>
          <p:cNvPr id="3" name="Freeform 3"/>
          <p:cNvSpPr/>
          <p:nvPr/>
        </p:nvSpPr>
        <p:spPr>
          <a:xfrm rot="-10580377">
            <a:off x="7451850" y="-6180062"/>
            <a:ext cx="16024255" cy="164427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TextBox 4"/>
          <p:cNvSpPr txBox="1"/>
          <p:nvPr/>
        </p:nvSpPr>
        <p:spPr>
          <a:xfrm>
            <a:off x="131623" y="1289215"/>
            <a:ext cx="6954977" cy="3808287"/>
          </a:xfrm>
          <a:prstGeom prst="rect">
            <a:avLst/>
          </a:prstGeom>
        </p:spPr>
        <p:txBody>
          <a:bodyPr wrap="square" lIns="0" tIns="0" rIns="0" bIns="0" rtlCol="0" anchor="t">
            <a:spAutoFit/>
          </a:bodyPr>
          <a:lstStyle/>
          <a:p>
            <a:pPr marL="190510" indent="-190510">
              <a:lnSpc>
                <a:spcPct val="150000"/>
              </a:lnSpc>
              <a:buFont typeface="Arial" panose="020B0604020202020204" pitchFamily="34" charset="0"/>
              <a:buChar char="•"/>
            </a:pPr>
            <a:r>
              <a:rPr lang="pl-PL" sz="1200" dirty="0"/>
              <a:t>Niniejszy scenariusz lekcji został skonstruowany w taki sposób, aby nauczyciel mógł:</a:t>
            </a:r>
          </a:p>
          <a:p>
            <a:pPr marL="495325" lvl="1" indent="-190510">
              <a:lnSpc>
                <a:spcPct val="150000"/>
              </a:lnSpc>
              <a:buFont typeface="Arial" panose="020B0604020202020204" pitchFamily="34" charset="0"/>
              <a:buChar char="•"/>
            </a:pPr>
            <a:r>
              <a:rPr lang="pl-PL" sz="1200" dirty="0"/>
              <a:t>samodzielnie dostosowywać fragmenty tekstów uzupełniających prezentację multimedialną,</a:t>
            </a:r>
          </a:p>
          <a:p>
            <a:pPr marL="495325" lvl="1" indent="-190510">
              <a:lnSpc>
                <a:spcPct val="150000"/>
              </a:lnSpc>
              <a:buFont typeface="Arial" panose="020B0604020202020204" pitchFamily="34" charset="0"/>
              <a:buChar char="•"/>
            </a:pPr>
            <a:r>
              <a:rPr lang="pl-PL" sz="1200" dirty="0"/>
              <a:t>regulować tempo pracy zależnie od poziomu grupy i jej wiedzy z zakresu finansów przedsiębiorstw.</a:t>
            </a:r>
          </a:p>
          <a:p>
            <a:pPr marL="190510" indent="-190510">
              <a:lnSpc>
                <a:spcPct val="150000"/>
              </a:lnSpc>
              <a:buFont typeface="Arial" panose="020B0604020202020204" pitchFamily="34" charset="0"/>
              <a:buChar char="•"/>
            </a:pPr>
            <a:r>
              <a:rPr lang="pl-PL" sz="1200" dirty="0"/>
              <a:t>Slajdy opatrzono materiałem uzupełniającym (m.in. porównania produktów bankowych, statystyki sektora MSP), stanowiącym pomoc dla prowadzącego.</a:t>
            </a:r>
          </a:p>
          <a:p>
            <a:pPr marL="190510" indent="-190510">
              <a:lnSpc>
                <a:spcPct val="150000"/>
              </a:lnSpc>
              <a:buFont typeface="Arial" panose="020B0604020202020204" pitchFamily="34" charset="0"/>
              <a:buChar char="•"/>
            </a:pPr>
            <a:r>
              <a:rPr lang="pl-PL" sz="1200" dirty="0"/>
              <a:t>Prowadzący może odczytać materiał wprost lub omówić go hasłowo, naprowadzając grupę na samodzielne wnioski.</a:t>
            </a:r>
          </a:p>
          <a:p>
            <a:pPr marL="190510" indent="-190510">
              <a:lnSpc>
                <a:spcPct val="150000"/>
              </a:lnSpc>
              <a:buFont typeface="Arial" panose="020B0604020202020204" pitchFamily="34" charset="0"/>
              <a:buChar char="•"/>
            </a:pPr>
            <a:r>
              <a:rPr lang="pl-PL" sz="1200" dirty="0"/>
              <a:t>Po każdym bloku treści prowadzący sprawdza przyswojenie wiedzy (np. pytaniem kontrolnym lub krótkim ćwiczeniem).</a:t>
            </a:r>
          </a:p>
          <a:p>
            <a:pPr marL="190510" indent="-190510">
              <a:lnSpc>
                <a:spcPct val="150000"/>
              </a:lnSpc>
              <a:buFont typeface="Arial" panose="020B0604020202020204" pitchFamily="34" charset="0"/>
              <a:buChar char="•"/>
            </a:pPr>
            <a:r>
              <a:rPr lang="pl-PL" sz="1200" dirty="0"/>
              <a:t>Możliwa jest indywidualizacja pracy – prowadzący decyduje, czy wykorzystuje cały materiał, czy tylko wybrane jego części.</a:t>
            </a:r>
          </a:p>
          <a:p>
            <a:pPr marL="190510" indent="-190510">
              <a:lnSpc>
                <a:spcPct val="150000"/>
              </a:lnSpc>
              <a:buFont typeface="Arial" panose="020B0604020202020204" pitchFamily="34" charset="0"/>
              <a:buChar char="•"/>
            </a:pPr>
            <a:r>
              <a:rPr lang="pl-PL" sz="1200" dirty="0"/>
              <a:t>Takie podejście pozwala dopasować lekcję do konkretnej grupy, sprzyja zaangażowaniu i wspiera rozwój kompetencji menedżerskich w zakresie zarządzania finansami przedsiębiorstwa.</a:t>
            </a:r>
          </a:p>
          <a:p>
            <a:pPr algn="just">
              <a:lnSpc>
                <a:spcPts val="1849"/>
              </a:lnSpc>
              <a:spcBef>
                <a:spcPct val="0"/>
              </a:spcBef>
            </a:pPr>
            <a:endParaRPr lang="pl-PL" sz="933" b="1" spc="131" dirty="0">
              <a:solidFill>
                <a:srgbClr val="231F20"/>
              </a:solidFill>
              <a:latin typeface="DM Sans"/>
            </a:endParaRPr>
          </a:p>
        </p:txBody>
      </p:sp>
      <p:sp>
        <p:nvSpPr>
          <p:cNvPr id="5" name="TextBox 5"/>
          <p:cNvSpPr txBox="1"/>
          <p:nvPr/>
        </p:nvSpPr>
        <p:spPr>
          <a:xfrm>
            <a:off x="304800" y="177800"/>
            <a:ext cx="6134813" cy="934102"/>
          </a:xfrm>
          <a:prstGeom prst="rect">
            <a:avLst/>
          </a:prstGeom>
        </p:spPr>
        <p:txBody>
          <a:bodyPr wrap="square" lIns="0" tIns="0" rIns="0" bIns="0" rtlCol="0" anchor="t">
            <a:spAutoFit/>
          </a:bodyPr>
          <a:lstStyle/>
          <a:p>
            <a:pPr>
              <a:lnSpc>
                <a:spcPts val="8677"/>
              </a:lnSpc>
              <a:spcBef>
                <a:spcPct val="0"/>
              </a:spcBef>
            </a:pPr>
            <a:r>
              <a:rPr lang="pl-PL" sz="3334" b="1" spc="616" dirty="0">
                <a:solidFill>
                  <a:srgbClr val="0070C0"/>
                </a:solidFill>
                <a:latin typeface="Arial" panose="020B0604020202020204" pitchFamily="34" charset="0"/>
                <a:cs typeface="Arial" panose="020B0604020202020204" pitchFamily="34" charset="0"/>
              </a:rPr>
              <a:t>DLA NAUCZYCIELA</a:t>
            </a:r>
            <a:endParaRPr lang="en-US" sz="3334" b="1" spc="616" dirty="0">
              <a:solidFill>
                <a:srgbClr val="0070C0"/>
              </a:solidFill>
              <a:latin typeface="Arial" panose="020B0604020202020204" pitchFamily="34" charset="0"/>
              <a:cs typeface="Arial" panose="020B0604020202020204" pitchFamily="34" charset="0"/>
            </a:endParaRPr>
          </a:p>
        </p:txBody>
      </p:sp>
      <p:sp>
        <p:nvSpPr>
          <p:cNvPr id="6" name="Freeform 6"/>
          <p:cNvSpPr/>
          <p:nvPr/>
        </p:nvSpPr>
        <p:spPr>
          <a:xfrm flipH="1">
            <a:off x="-3302000" y="5257800"/>
            <a:ext cx="7921063" cy="2376319"/>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extLst>
      <p:ext uri="{BB962C8B-B14F-4D97-AF65-F5344CB8AC3E}">
        <p14:creationId xmlns:p14="http://schemas.microsoft.com/office/powerpoint/2010/main" val="120053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31623" y="-76200"/>
            <a:ext cx="12425223" cy="711599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chemeClr val="bg1"/>
          </a:solidFill>
        </p:spPr>
        <p:txBody>
          <a:bodyPr/>
          <a:lstStyle/>
          <a:p>
            <a:endParaRPr lang="pl-PL" sz="1200" dirty="0"/>
          </a:p>
        </p:txBody>
      </p:sp>
      <p:sp>
        <p:nvSpPr>
          <p:cNvPr id="3" name="Freeform 3"/>
          <p:cNvSpPr/>
          <p:nvPr/>
        </p:nvSpPr>
        <p:spPr>
          <a:xfrm rot="-10580377">
            <a:off x="9468580" y="-6137477"/>
            <a:ext cx="16024255" cy="164427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TextBox 4"/>
          <p:cNvSpPr txBox="1"/>
          <p:nvPr/>
        </p:nvSpPr>
        <p:spPr>
          <a:xfrm>
            <a:off x="131623" y="1289215"/>
            <a:ext cx="9065540" cy="4817601"/>
          </a:xfrm>
          <a:prstGeom prst="rect">
            <a:avLst/>
          </a:prstGeom>
        </p:spPr>
        <p:txBody>
          <a:bodyPr wrap="square" lIns="0" tIns="0" rIns="0" bIns="0" rtlCol="0" anchor="t">
            <a:spAutoFit/>
          </a:bodyPr>
          <a:lstStyle/>
          <a:p>
            <a:pPr marL="190510" indent="-190510">
              <a:lnSpc>
                <a:spcPct val="150000"/>
              </a:lnSpc>
              <a:buFont typeface="Arial" panose="020B0604020202020204" pitchFamily="34" charset="0"/>
              <a:buChar char="•"/>
            </a:pPr>
            <a:r>
              <a:rPr lang="pl-PL" sz="1400" b="1" dirty="0"/>
              <a:t>Przedsiębiorstwo </a:t>
            </a:r>
            <a:r>
              <a:rPr lang="pl-PL" sz="1400" dirty="0"/>
              <a:t>to zorganizowany zespół składników materialnych (np. budynki, maszyny) i niematerialnych (np. nazwa firmy, patenty, znaki towarowe), który służy do prowadzenia działalności gospodarczej. Tak definiuje je </a:t>
            </a:r>
            <a:r>
              <a:rPr lang="pl-PL" sz="1400" b="1" dirty="0"/>
              <a:t>Kodeks cywilny (art. 55¹</a:t>
            </a:r>
            <a:r>
              <a:rPr lang="pl-PL" sz="1400" dirty="0"/>
              <a:t>).</a:t>
            </a:r>
          </a:p>
          <a:p>
            <a:pPr marL="190510" indent="-190510">
              <a:lnSpc>
                <a:spcPct val="150000"/>
              </a:lnSpc>
              <a:buFont typeface="Arial" panose="020B0604020202020204" pitchFamily="34" charset="0"/>
              <a:buChar char="•"/>
            </a:pPr>
            <a:r>
              <a:rPr lang="pl-PL" sz="1400" dirty="0"/>
              <a:t>Podstawowym celem przedsiębiorstwa jest </a:t>
            </a:r>
            <a:r>
              <a:rPr lang="pl-PL" sz="1400" b="1" dirty="0"/>
              <a:t>osiąganie zysku</a:t>
            </a:r>
            <a:r>
              <a:rPr lang="pl-PL" sz="1400" dirty="0"/>
              <a:t>, czyli uzyskiwanie większych przychodów niż ponoszone koszty. Współczesne firmy realizują jednak także inne cele, takie jak zaspokajanie potrzeb klientów, tworzenie nowych miejsc pracy, rozwój innowacji, dbanie o środowisko oraz budowanie swojej pozycji na rynku.</a:t>
            </a:r>
          </a:p>
          <a:p>
            <a:pPr marL="190510" indent="-190510">
              <a:lnSpc>
                <a:spcPct val="150000"/>
              </a:lnSpc>
              <a:buFont typeface="Arial" panose="020B0604020202020204" pitchFamily="34" charset="0"/>
              <a:buChar char="•"/>
            </a:pPr>
            <a:endParaRPr lang="pl-PL" sz="1400" dirty="0"/>
          </a:p>
          <a:p>
            <a:pPr marL="190510" indent="-190510">
              <a:lnSpc>
                <a:spcPct val="150000"/>
              </a:lnSpc>
              <a:buFont typeface="Arial" panose="020B0604020202020204" pitchFamily="34" charset="0"/>
              <a:buChar char="•"/>
            </a:pPr>
            <a:r>
              <a:rPr lang="pl-PL" sz="1400" dirty="0"/>
              <a:t>Każda firma potrzebuje pieniędzy na rozpoczęcie działalności i dalszy rozwój. Mogą one pochodzić z </a:t>
            </a:r>
            <a:r>
              <a:rPr lang="pl-PL" sz="1400" b="1" dirty="0"/>
              <a:t>kapitału własnego </a:t>
            </a:r>
            <a:r>
              <a:rPr lang="pl-PL" sz="1400" dirty="0"/>
              <a:t>(środki właścicieli lub zatrzymane zyski) oraz </a:t>
            </a:r>
            <a:r>
              <a:rPr lang="pl-PL" sz="1400" b="1" dirty="0"/>
              <a:t>kapitału obcego </a:t>
            </a:r>
            <a:r>
              <a:rPr lang="pl-PL" sz="1400" dirty="0"/>
              <a:t>(np. kredyty, pożyczki, obligacje). Sposób połączenia tych źródeł finansowania nazywamy strukturą kapitałową. Jednym z najważniejszych wskaźników wykorzystywanych w finansach przedsiębiorstw jest </a:t>
            </a:r>
            <a:r>
              <a:rPr lang="pl-PL" sz="1400" b="1" dirty="0"/>
              <a:t>WACC (</a:t>
            </a:r>
            <a:r>
              <a:rPr lang="pl-PL" sz="1400" b="1" dirty="0" err="1"/>
              <a:t>Weighted</a:t>
            </a:r>
            <a:r>
              <a:rPr lang="pl-PL" sz="1400" b="1" dirty="0"/>
              <a:t> </a:t>
            </a:r>
            <a:r>
              <a:rPr lang="pl-PL" sz="1400" b="1" dirty="0" err="1"/>
              <a:t>Average</a:t>
            </a:r>
            <a:r>
              <a:rPr lang="pl-PL" sz="1400" b="1" dirty="0"/>
              <a:t> </a:t>
            </a:r>
            <a:r>
              <a:rPr lang="pl-PL" sz="1400" b="1" dirty="0" err="1"/>
              <a:t>Cost</a:t>
            </a:r>
            <a:r>
              <a:rPr lang="pl-PL" sz="1400" b="1" dirty="0"/>
              <a:t> of Capital</a:t>
            </a:r>
            <a:r>
              <a:rPr lang="pl-PL" sz="1400" dirty="0"/>
              <a:t>), czyli </a:t>
            </a:r>
            <a:r>
              <a:rPr lang="pl-PL" sz="1400" b="1" dirty="0"/>
              <a:t>średni ważony koszt kapitału</a:t>
            </a:r>
            <a:r>
              <a:rPr lang="pl-PL" sz="1400" dirty="0"/>
              <a:t>. Pokazuje on, ile przeciętnie kosztuje firmę pozyskanie pieniędzy z różnych źródeł. Im niższy jest WACC, tym tańsze jest finansowanie działalności i tym łatwiej przedsiębiorstwu realizować opłacalne inwestycje. Dla menedżerów jest to ważne narzędzie przy podejmowaniu decyzji o wyborze najlepszego sposobu finansowania rozwoju firmy.</a:t>
            </a:r>
            <a:endParaRPr lang="pl-PL" sz="1000" b="1" spc="131" dirty="0">
              <a:solidFill>
                <a:srgbClr val="231F20"/>
              </a:solidFill>
              <a:latin typeface="DM Sans"/>
            </a:endParaRPr>
          </a:p>
        </p:txBody>
      </p:sp>
      <p:sp>
        <p:nvSpPr>
          <p:cNvPr id="5" name="TextBox 5"/>
          <p:cNvSpPr txBox="1"/>
          <p:nvPr/>
        </p:nvSpPr>
        <p:spPr>
          <a:xfrm>
            <a:off x="304800" y="177800"/>
            <a:ext cx="6134813" cy="934102"/>
          </a:xfrm>
          <a:prstGeom prst="rect">
            <a:avLst/>
          </a:prstGeom>
        </p:spPr>
        <p:txBody>
          <a:bodyPr wrap="square" lIns="0" tIns="0" rIns="0" bIns="0" rtlCol="0" anchor="t">
            <a:spAutoFit/>
          </a:bodyPr>
          <a:lstStyle/>
          <a:p>
            <a:pPr>
              <a:lnSpc>
                <a:spcPts val="8677"/>
              </a:lnSpc>
              <a:spcBef>
                <a:spcPct val="0"/>
              </a:spcBef>
            </a:pPr>
            <a:r>
              <a:rPr lang="pl-PL" sz="3334" b="1" spc="616" dirty="0">
                <a:solidFill>
                  <a:srgbClr val="0070C0"/>
                </a:solidFill>
                <a:latin typeface="Arial" panose="020B0604020202020204" pitchFamily="34" charset="0"/>
                <a:cs typeface="Arial" panose="020B0604020202020204" pitchFamily="34" charset="0"/>
              </a:rPr>
              <a:t>DEFINICJE</a:t>
            </a:r>
            <a:endParaRPr lang="en-US" sz="3334" b="1" spc="616" dirty="0">
              <a:solidFill>
                <a:srgbClr val="0070C0"/>
              </a:solidFill>
              <a:latin typeface="Arial" panose="020B0604020202020204" pitchFamily="34" charset="0"/>
              <a:cs typeface="Arial" panose="020B0604020202020204" pitchFamily="34" charset="0"/>
            </a:endParaRPr>
          </a:p>
        </p:txBody>
      </p:sp>
      <p:sp>
        <p:nvSpPr>
          <p:cNvPr id="6" name="Freeform 6"/>
          <p:cNvSpPr/>
          <p:nvPr/>
        </p:nvSpPr>
        <p:spPr>
          <a:xfrm flipH="1">
            <a:off x="-3578446" y="5268433"/>
            <a:ext cx="7921063" cy="2376319"/>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extLst>
      <p:ext uri="{BB962C8B-B14F-4D97-AF65-F5344CB8AC3E}">
        <p14:creationId xmlns:p14="http://schemas.microsoft.com/office/powerpoint/2010/main" val="2183160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27422" y="57536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605914" y="879840"/>
            <a:ext cx="8096835" cy="718017"/>
          </a:xfrm>
          <a:prstGeom prst="rect">
            <a:avLst/>
          </a:prstGeom>
        </p:spPr>
        <p:txBody>
          <a:bodyPr wrap="square" lIns="0" tIns="0" rIns="0" bIns="0" rtlCol="0" anchor="t">
            <a:spAutoFit/>
          </a:bodyPr>
          <a:lstStyle/>
          <a:p>
            <a:pPr>
              <a:spcBef>
                <a:spcPct val="0"/>
              </a:spcBef>
            </a:pPr>
            <a:r>
              <a:rPr lang="pl-PL" sz="2333" b="1" kern="100" spc="480" dirty="0">
                <a:solidFill>
                  <a:srgbClr val="0070C0"/>
                </a:solidFill>
                <a:latin typeface="Arial" panose="020B0604020202020204" pitchFamily="34" charset="0"/>
                <a:cs typeface="Arial" panose="020B0604020202020204" pitchFamily="34" charset="0"/>
              </a:rPr>
              <a:t>TEMAT 1: WEWNĘTRZNE ŹRÓDŁA </a:t>
            </a:r>
          </a:p>
          <a:p>
            <a:pPr>
              <a:spcBef>
                <a:spcPct val="0"/>
              </a:spcBef>
            </a:pPr>
            <a:r>
              <a:rPr lang="pl-PL" sz="2333" b="1" kern="100" spc="480" dirty="0">
                <a:solidFill>
                  <a:srgbClr val="0070C0"/>
                </a:solidFill>
                <a:latin typeface="Arial" panose="020B0604020202020204" pitchFamily="34" charset="0"/>
                <a:cs typeface="Arial" panose="020B0604020202020204" pitchFamily="34" charset="0"/>
              </a:rPr>
              <a:t>1.1 Samofinansowanie</a:t>
            </a:r>
            <a:endParaRPr lang="en-US" sz="2333" b="1" kern="100" spc="480"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77989" y="1791897"/>
            <a:ext cx="11606011" cy="479427"/>
          </a:xfrm>
          <a:prstGeom prst="rect">
            <a:avLst/>
          </a:prstGeom>
        </p:spPr>
        <p:txBody>
          <a:bodyPr wrap="square" lIns="0" tIns="0" rIns="0" bIns="0" rtlCol="0" anchor="t">
            <a:spAutoFit/>
          </a:bodyPr>
          <a:lstStyle/>
          <a:p>
            <a:pPr marL="304815" indent="-304815">
              <a:lnSpc>
                <a:spcPct val="200000"/>
              </a:lnSpc>
              <a:buFont typeface="Arial" panose="020B0604020202020204" pitchFamily="34" charset="0"/>
              <a:buChar char="•"/>
            </a:pPr>
            <a:endParaRPr lang="en-US" kern="100" dirty="0">
              <a:cs typeface="Arial" panose="020B0604020202020204" pitchFamily="34" charset="0"/>
            </a:endParaRPr>
          </a:p>
        </p:txBody>
      </p:sp>
      <p:sp>
        <p:nvSpPr>
          <p:cNvPr id="5" name="pole tekstowe 4">
            <a:extLst>
              <a:ext uri="{FF2B5EF4-FFF2-40B4-BE49-F238E27FC236}">
                <a16:creationId xmlns:a16="http://schemas.microsoft.com/office/drawing/2014/main" id="{FB2EF7E7-D2A7-CF21-41C8-BEAD75442FF2}"/>
              </a:ext>
            </a:extLst>
          </p:cNvPr>
          <p:cNvSpPr txBox="1"/>
          <p:nvPr/>
        </p:nvSpPr>
        <p:spPr>
          <a:xfrm>
            <a:off x="717550" y="2026139"/>
            <a:ext cx="8737600" cy="3139321"/>
          </a:xfrm>
          <a:prstGeom prst="rect">
            <a:avLst/>
          </a:prstGeom>
          <a:noFill/>
        </p:spPr>
        <p:txBody>
          <a:bodyPr wrap="square">
            <a:spAutoFit/>
          </a:bodyPr>
          <a:lstStyle/>
          <a:p>
            <a:r>
              <a:rPr lang="pl-PL" b="1" dirty="0"/>
              <a:t>Samofinansowanie </a:t>
            </a:r>
            <a:r>
              <a:rPr lang="pl-PL" dirty="0"/>
              <a:t>oznacza, że firma rozwija się dzięki własnym zyskom, a nie pożyczonym pieniądzom. Dzięki temu nie musi spłacać kredytów ani płacić odsetek, a także nie jest zależna od decyzji banków czy inwestorów.</a:t>
            </a:r>
          </a:p>
          <a:p>
            <a:endParaRPr lang="pl-PL" dirty="0"/>
          </a:p>
          <a:p>
            <a:r>
              <a:rPr lang="pl-PL" dirty="0"/>
              <a:t>Minusem jest to, że firma może rozwijać się tylko tak szybko, jak szybko zarabia. Jeśli osiąga niewielkie zyski, będzie miała mniej pieniędzy na nowe inwestycje.</a:t>
            </a:r>
          </a:p>
          <a:p>
            <a:endParaRPr lang="pl-PL" dirty="0"/>
          </a:p>
          <a:p>
            <a:r>
              <a:rPr lang="pl-PL" dirty="0"/>
              <a:t>Własny kapitał pokazuje również, czy firma dobrze sobie radzi. Im więcej środków wypracowała dzięki swojej działalności, tym większe zaufanie wzbudza w bankach i innych instytucjach finansowych. To zwiększa jej szanse na uzyskanie kredytu lub innych form finansowania w przyszłości.</a:t>
            </a:r>
          </a:p>
        </p:txBody>
      </p:sp>
    </p:spTree>
    <p:extLst>
      <p:ext uri="{BB962C8B-B14F-4D97-AF65-F5344CB8AC3E}">
        <p14:creationId xmlns:p14="http://schemas.microsoft.com/office/powerpoint/2010/main" val="52628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5591795" y="3376405"/>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489900" y="-2388028"/>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605914" y="879840"/>
            <a:ext cx="7363336" cy="359009"/>
          </a:xfrm>
          <a:prstGeom prst="rect">
            <a:avLst/>
          </a:prstGeom>
        </p:spPr>
        <p:txBody>
          <a:bodyPr wrap="square" lIns="0" tIns="0" rIns="0" bIns="0" rtlCol="0" anchor="t">
            <a:spAutoFit/>
          </a:bodyPr>
          <a:lstStyle/>
          <a:p>
            <a:pPr>
              <a:spcBef>
                <a:spcPct val="0"/>
              </a:spcBef>
            </a:pPr>
            <a:r>
              <a:rPr lang="pl-PL" sz="2333" b="1" kern="100" dirty="0">
                <a:solidFill>
                  <a:srgbClr val="0070C0"/>
                </a:solidFill>
                <a:latin typeface="Arial" panose="020B0604020202020204" pitchFamily="34" charset="0"/>
                <a:cs typeface="Arial" panose="020B0604020202020204" pitchFamily="34" charset="0"/>
              </a:rPr>
              <a:t>1.2 Rodzaje finansowania wewnętrznego</a:t>
            </a:r>
            <a:endParaRPr lang="en-US" sz="2333" b="1" kern="100"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77989" y="1791897"/>
            <a:ext cx="11606011" cy="479427"/>
          </a:xfrm>
          <a:prstGeom prst="rect">
            <a:avLst/>
          </a:prstGeom>
        </p:spPr>
        <p:txBody>
          <a:bodyPr wrap="square" lIns="0" tIns="0" rIns="0" bIns="0" rtlCol="0" anchor="t">
            <a:spAutoFit/>
          </a:bodyPr>
          <a:lstStyle/>
          <a:p>
            <a:pPr marL="304815" indent="-304815">
              <a:lnSpc>
                <a:spcPct val="200000"/>
              </a:lnSpc>
              <a:buFont typeface="Arial" panose="020B0604020202020204" pitchFamily="34" charset="0"/>
              <a:buChar char="•"/>
            </a:pPr>
            <a:endParaRPr lang="en-US" kern="100" dirty="0">
              <a:cs typeface="Arial" panose="020B0604020202020204" pitchFamily="34" charset="0"/>
            </a:endParaRPr>
          </a:p>
        </p:txBody>
      </p:sp>
      <p:sp>
        <p:nvSpPr>
          <p:cNvPr id="5" name="pole tekstowe 4">
            <a:extLst>
              <a:ext uri="{FF2B5EF4-FFF2-40B4-BE49-F238E27FC236}">
                <a16:creationId xmlns:a16="http://schemas.microsoft.com/office/drawing/2014/main" id="{FB2EF7E7-D2A7-CF21-41C8-BEAD75442FF2}"/>
              </a:ext>
            </a:extLst>
          </p:cNvPr>
          <p:cNvSpPr txBox="1"/>
          <p:nvPr/>
        </p:nvSpPr>
        <p:spPr>
          <a:xfrm>
            <a:off x="605914" y="1511789"/>
            <a:ext cx="10474836" cy="4770537"/>
          </a:xfrm>
          <a:prstGeom prst="rect">
            <a:avLst/>
          </a:prstGeom>
          <a:noFill/>
        </p:spPr>
        <p:txBody>
          <a:bodyPr wrap="square">
            <a:spAutoFit/>
          </a:bodyPr>
          <a:lstStyle/>
          <a:p>
            <a:r>
              <a:rPr lang="pl-PL" sz="1600" b="1" dirty="0"/>
              <a:t>Finansowanie wewnętrzne</a:t>
            </a:r>
            <a:r>
              <a:rPr lang="pl-PL" sz="1600" dirty="0"/>
              <a:t> oznacza, że firma wykorzystuje własne pieniądze do finansowania swojej działalności i rozwoju. Można je podzielić na dwie grupy:</a:t>
            </a:r>
          </a:p>
          <a:p>
            <a:pPr>
              <a:buFont typeface="Arial" panose="020B0604020202020204" pitchFamily="34" charset="0"/>
              <a:buChar char="•"/>
            </a:pPr>
            <a:r>
              <a:rPr lang="pl-PL" sz="1600" b="1" dirty="0"/>
              <a:t> wypracowanie nowych środków finansowych</a:t>
            </a:r>
            <a:r>
              <a:rPr lang="pl-PL" sz="1600" dirty="0"/>
              <a:t>, czyli zarabianie pieniędzy, </a:t>
            </a:r>
          </a:p>
          <a:p>
            <a:pPr>
              <a:buFont typeface="Arial" panose="020B0604020202020204" pitchFamily="34" charset="0"/>
              <a:buChar char="•"/>
            </a:pPr>
            <a:r>
              <a:rPr lang="pl-PL" sz="1600" b="1" dirty="0"/>
              <a:t> uwolnienie pieniędzy już posiadanych</a:t>
            </a:r>
            <a:r>
              <a:rPr lang="pl-PL" sz="1600" dirty="0"/>
              <a:t>, np. poprzez sprzedaż niepotrzebnego majątku. </a:t>
            </a:r>
          </a:p>
          <a:p>
            <a:endParaRPr lang="pl-PL" sz="1600" b="1" dirty="0"/>
          </a:p>
          <a:p>
            <a:r>
              <a:rPr lang="pl-PL" sz="1600" b="1" dirty="0"/>
              <a:t>Zyski zatrzymane - </a:t>
            </a:r>
            <a:r>
              <a:rPr lang="pl-PL" sz="1600" dirty="0"/>
              <a:t>Najprostszym sposobem finansowania firmy jest pozostawienie wypracowanego zysku w przedsiębiorstwie zamiast wypłacania go właścicielom. Takie pieniądze można przeznaczyć na zakup nowych maszyn, rozwój produktów lub otwarcie kolejnych oddziałów. Dzięki temu firma rozwija się, nie musi zaciągać kredytu i nie zmienia się liczba właścicieli.</a:t>
            </a:r>
          </a:p>
          <a:p>
            <a:r>
              <a:rPr lang="pl-PL" sz="1600" b="1" dirty="0"/>
              <a:t>Amortyzacja</a:t>
            </a:r>
            <a:r>
              <a:rPr lang="pl-PL" sz="1600" dirty="0"/>
              <a:t> to stopniowe uwzględnianie zużycia maszyn, budynków czy samochodów w kosztach działalności. Firma nie wydaje wtedy nowych pieniędzy – jest to tzw. </a:t>
            </a:r>
            <a:r>
              <a:rPr lang="pl-PL" sz="1600" b="1" dirty="0"/>
              <a:t>koszt niepieniężny</a:t>
            </a:r>
            <a:r>
              <a:rPr lang="pl-PL" sz="1600" dirty="0"/>
              <a:t>, czyli koszt zapisany w księgach, ale niewymagający rzeczywistej zapłaty w danym momencie. Dzięki temu przedsiębiorstwo może odkładać środki na zakup nowych maszyn lub remont posiadanego sprzętu.</a:t>
            </a:r>
          </a:p>
          <a:p>
            <a:r>
              <a:rPr lang="pl-PL" sz="1600" b="1" dirty="0"/>
              <a:t>Zwrot zaliczek - </a:t>
            </a:r>
            <a:r>
              <a:rPr lang="pl-PL" sz="1600" dirty="0"/>
              <a:t>Czasami firma wpłaca dostawcom zaliczki na przyszłe dostawy. Jeżeli zaliczka zostanie zwrócona lub nie będzie już potrzebna, pieniądze wracają do firmy. Może je wtedy wykorzystać na bieżące wydatki lub nowe inwestycje.</a:t>
            </a:r>
          </a:p>
          <a:p>
            <a:r>
              <a:rPr lang="pl-PL" sz="1600" b="1" dirty="0"/>
              <a:t>Sprzedaż zbędnych aktywów - </a:t>
            </a:r>
            <a:r>
              <a:rPr lang="pl-PL" sz="1600" dirty="0"/>
              <a:t>Firma może sprzedać rzeczy, których już nie potrzebuje, np. stary magazyn, nieużywane maszyny lub samochody. Uzyskane pieniądze można przeznaczyć na rozwój przedsiębiorstwa lub spłatę zobowiązań.</a:t>
            </a:r>
          </a:p>
        </p:txBody>
      </p:sp>
    </p:spTree>
    <p:extLst>
      <p:ext uri="{BB962C8B-B14F-4D97-AF65-F5344CB8AC3E}">
        <p14:creationId xmlns:p14="http://schemas.microsoft.com/office/powerpoint/2010/main" val="355779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400309" y="4750449"/>
            <a:ext cx="14258793" cy="9908643"/>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10366200" y="-271446"/>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605914" y="879840"/>
            <a:ext cx="7363336" cy="359009"/>
          </a:xfrm>
          <a:prstGeom prst="rect">
            <a:avLst/>
          </a:prstGeom>
        </p:spPr>
        <p:txBody>
          <a:bodyPr wrap="square" lIns="0" tIns="0" rIns="0" bIns="0" rtlCol="0" anchor="t">
            <a:spAutoFit/>
          </a:bodyPr>
          <a:lstStyle/>
          <a:p>
            <a:pPr>
              <a:spcBef>
                <a:spcPct val="0"/>
              </a:spcBef>
            </a:pPr>
            <a:r>
              <a:rPr lang="pl-PL" sz="2333" b="1" kern="100" dirty="0">
                <a:solidFill>
                  <a:srgbClr val="0070C0"/>
                </a:solidFill>
                <a:latin typeface="Arial" panose="020B0604020202020204" pitchFamily="34" charset="0"/>
                <a:cs typeface="Arial" panose="020B0604020202020204" pitchFamily="34" charset="0"/>
              </a:rPr>
              <a:t>1.3 Koszt kapitału własnego</a:t>
            </a:r>
            <a:endParaRPr lang="en-US" sz="2333" b="1" kern="100"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984765" y="542407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854462" y="-346298"/>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77989" y="1791897"/>
            <a:ext cx="11606011" cy="479427"/>
          </a:xfrm>
          <a:prstGeom prst="rect">
            <a:avLst/>
          </a:prstGeom>
        </p:spPr>
        <p:txBody>
          <a:bodyPr wrap="square" lIns="0" tIns="0" rIns="0" bIns="0" rtlCol="0" anchor="t">
            <a:spAutoFit/>
          </a:bodyPr>
          <a:lstStyle/>
          <a:p>
            <a:pPr marL="304815" indent="-304815">
              <a:lnSpc>
                <a:spcPct val="200000"/>
              </a:lnSpc>
              <a:buFont typeface="Arial" panose="020B0604020202020204" pitchFamily="34" charset="0"/>
              <a:buChar char="•"/>
            </a:pPr>
            <a:endParaRPr lang="en-US" kern="100" dirty="0">
              <a:cs typeface="Arial" panose="020B0604020202020204" pitchFamily="34" charset="0"/>
            </a:endParaRPr>
          </a:p>
        </p:txBody>
      </p:sp>
      <p:sp>
        <p:nvSpPr>
          <p:cNvPr id="5" name="pole tekstowe 4">
            <a:extLst>
              <a:ext uri="{FF2B5EF4-FFF2-40B4-BE49-F238E27FC236}">
                <a16:creationId xmlns:a16="http://schemas.microsoft.com/office/drawing/2014/main" id="{FB2EF7E7-D2A7-CF21-41C8-BEAD75442FF2}"/>
              </a:ext>
            </a:extLst>
          </p:cNvPr>
          <p:cNvSpPr txBox="1"/>
          <p:nvPr/>
        </p:nvSpPr>
        <p:spPr>
          <a:xfrm>
            <a:off x="643576" y="1633422"/>
            <a:ext cx="10474836" cy="2554545"/>
          </a:xfrm>
          <a:prstGeom prst="rect">
            <a:avLst/>
          </a:prstGeom>
          <a:noFill/>
        </p:spPr>
        <p:txBody>
          <a:bodyPr wrap="square">
            <a:spAutoFit/>
          </a:bodyPr>
          <a:lstStyle/>
          <a:p>
            <a:r>
              <a:rPr lang="pl-PL" sz="1600" dirty="0"/>
              <a:t>Może się wydawać, że pieniądze właścicieli są </a:t>
            </a:r>
            <a:r>
              <a:rPr lang="pl-PL" sz="1600" b="1" dirty="0"/>
              <a:t>„darmowe”</a:t>
            </a:r>
            <a:r>
              <a:rPr lang="pl-PL" sz="1600" dirty="0"/>
              <a:t>, ponieważ firma nie płaci od nich odsetek. </a:t>
            </a:r>
          </a:p>
          <a:p>
            <a:r>
              <a:rPr lang="pl-PL" sz="1600" dirty="0"/>
              <a:t>W rzeczywistości tak nie jest.</a:t>
            </a:r>
          </a:p>
          <a:p>
            <a:endParaRPr lang="pl-PL" sz="1600" dirty="0"/>
          </a:p>
          <a:p>
            <a:r>
              <a:rPr lang="pl-PL" sz="1600" b="1" dirty="0"/>
              <a:t>Kapitał własny</a:t>
            </a:r>
            <a:r>
              <a:rPr lang="pl-PL" sz="1600" dirty="0"/>
              <a:t> to pieniądze wniesione przez właścicieli lub pozostawione w firmie z wypracowanych zysków. Właściciele oczekują, że ich inwestycja przyniesie zysk. </a:t>
            </a:r>
          </a:p>
          <a:p>
            <a:r>
              <a:rPr lang="pl-PL" sz="1600" dirty="0"/>
              <a:t>Ponoszą też największe ryzyko – jeśli firma zbankrutuje, otrzymają swoje pieniądze dopiero wtedy, gdy zostaną spłacone podatki, pracownicy, banki i inni wierzyciele.</a:t>
            </a:r>
          </a:p>
          <a:p>
            <a:endParaRPr lang="pl-PL" sz="1600" dirty="0"/>
          </a:p>
          <a:p>
            <a:r>
              <a:rPr lang="pl-PL" sz="1600" dirty="0"/>
              <a:t>Dlatego mówi się, że </a:t>
            </a:r>
            <a:r>
              <a:rPr lang="pl-PL" sz="1600" b="1" dirty="0"/>
              <a:t>kapitał własny jest najdroższym źródłem finansowania</a:t>
            </a:r>
            <a:r>
              <a:rPr lang="pl-PL" sz="1600" dirty="0"/>
              <a:t>, mimo że firma nie płaci od niego odsetek. Właściciele oczekują bowiem odpowiedniej nagrody za ryzyko, które ponoszą.</a:t>
            </a:r>
          </a:p>
        </p:txBody>
      </p:sp>
    </p:spTree>
    <p:extLst>
      <p:ext uri="{BB962C8B-B14F-4D97-AF65-F5344CB8AC3E}">
        <p14:creationId xmlns:p14="http://schemas.microsoft.com/office/powerpoint/2010/main" val="2293280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51065" y="5768238"/>
            <a:ext cx="4030885" cy="3931255"/>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a:off x="5304647" y="5159727"/>
            <a:ext cx="847623" cy="762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Freeform 5"/>
          <p:cNvSpPr/>
          <p:nvPr/>
        </p:nvSpPr>
        <p:spPr>
          <a:xfrm>
            <a:off x="5488016" y="5251917"/>
            <a:ext cx="544792" cy="51632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sz="1200"/>
          </a:p>
        </p:txBody>
      </p:sp>
      <p:sp>
        <p:nvSpPr>
          <p:cNvPr id="6" name="Freeform 6"/>
          <p:cNvSpPr/>
          <p:nvPr/>
        </p:nvSpPr>
        <p:spPr>
          <a:xfrm>
            <a:off x="6874642" y="5811822"/>
            <a:ext cx="882210" cy="89622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7" name="Freeform 7"/>
          <p:cNvSpPr/>
          <p:nvPr/>
        </p:nvSpPr>
        <p:spPr>
          <a:xfrm>
            <a:off x="3695411" y="5940659"/>
            <a:ext cx="869298" cy="84799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8" name="Freeform 8"/>
          <p:cNvSpPr/>
          <p:nvPr/>
        </p:nvSpPr>
        <p:spPr>
          <a:xfrm>
            <a:off x="3898370" y="6199300"/>
            <a:ext cx="463381" cy="413553"/>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sz="1200"/>
          </a:p>
        </p:txBody>
      </p:sp>
      <p:sp>
        <p:nvSpPr>
          <p:cNvPr id="9" name="Freeform 9"/>
          <p:cNvSpPr/>
          <p:nvPr/>
        </p:nvSpPr>
        <p:spPr>
          <a:xfrm>
            <a:off x="7060718" y="6015622"/>
            <a:ext cx="503273" cy="488629"/>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sz="1200"/>
          </a:p>
        </p:txBody>
      </p:sp>
      <p:grpSp>
        <p:nvGrpSpPr>
          <p:cNvPr id="10" name="Group 10"/>
          <p:cNvGrpSpPr/>
          <p:nvPr/>
        </p:nvGrpSpPr>
        <p:grpSpPr>
          <a:xfrm>
            <a:off x="-134846" y="1893683"/>
            <a:ext cx="3853155" cy="777855"/>
            <a:chOff x="-33387" y="-31410"/>
            <a:chExt cx="948351" cy="227743"/>
          </a:xfrm>
        </p:grpSpPr>
        <p:sp>
          <p:nvSpPr>
            <p:cNvPr id="11" name="Freeform 11"/>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dirty="0"/>
            </a:p>
          </p:txBody>
        </p:sp>
        <p:sp>
          <p:nvSpPr>
            <p:cNvPr id="12" name="TextBox 12"/>
            <p:cNvSpPr txBox="1"/>
            <p:nvPr/>
          </p:nvSpPr>
          <p:spPr>
            <a:xfrm>
              <a:off x="-33387" y="-31410"/>
              <a:ext cx="914964" cy="227743"/>
            </a:xfrm>
            <a:prstGeom prst="rect">
              <a:avLst/>
            </a:prstGeom>
          </p:spPr>
          <p:txBody>
            <a:bodyPr lIns="33867" tIns="33867" rIns="33867" bIns="33867" rtlCol="0" anchor="ctr"/>
            <a:lstStyle/>
            <a:p>
              <a:pPr algn="ctr">
                <a:lnSpc>
                  <a:spcPts val="2743"/>
                </a:lnSpc>
                <a:spcBef>
                  <a:spcPct val="0"/>
                </a:spcBef>
              </a:pPr>
              <a:r>
                <a:rPr lang="pl-PL" sz="1987" spc="19" dirty="0">
                  <a:solidFill>
                    <a:srgbClr val="FFFFFF"/>
                  </a:solidFill>
                  <a:latin typeface="DM Sans Bold"/>
                </a:rPr>
                <a:t>WŁASNE OSZCZĘDNOŚCI</a:t>
              </a:r>
              <a:endParaRPr lang="en-US" sz="1987" spc="19" dirty="0">
                <a:solidFill>
                  <a:srgbClr val="FFFFFF"/>
                </a:solidFill>
                <a:latin typeface="DM Sans Bold"/>
              </a:endParaRPr>
            </a:p>
          </p:txBody>
        </p:sp>
      </p:grpSp>
      <p:sp>
        <p:nvSpPr>
          <p:cNvPr id="13" name="TextBox 13"/>
          <p:cNvSpPr txBox="1"/>
          <p:nvPr/>
        </p:nvSpPr>
        <p:spPr>
          <a:xfrm>
            <a:off x="442774" y="431529"/>
            <a:ext cx="10090484" cy="923330"/>
          </a:xfrm>
          <a:prstGeom prst="rect">
            <a:avLst/>
          </a:prstGeom>
        </p:spPr>
        <p:txBody>
          <a:bodyPr wrap="square" lIns="0" tIns="0" rIns="0" bIns="0" rtlCol="0" anchor="t">
            <a:spAutoFit/>
          </a:bodyPr>
          <a:lstStyle/>
          <a:p>
            <a:r>
              <a:rPr lang="pl-PL" sz="3000" b="1" spc="245" dirty="0">
                <a:solidFill>
                  <a:srgbClr val="0070C0"/>
                </a:solidFill>
                <a:latin typeface="Arial" panose="020B0604020202020204" pitchFamily="34" charset="0"/>
                <a:cs typeface="Arial" panose="020B0604020202020204" pitchFamily="34" charset="0"/>
              </a:rPr>
              <a:t>1.4  Kapitał obcy </a:t>
            </a:r>
            <a:r>
              <a:rPr lang="pl-PL" sz="3000" b="1" spc="245" dirty="0" err="1">
                <a:solidFill>
                  <a:srgbClr val="0070C0"/>
                </a:solidFill>
                <a:latin typeface="Arial" panose="020B0604020202020204" pitchFamily="34" charset="0"/>
                <a:cs typeface="Arial" panose="020B0604020202020204" pitchFamily="34" charset="0"/>
              </a:rPr>
              <a:t>niebankowy</a:t>
            </a:r>
            <a:endParaRPr lang="pl-PL" sz="3000" b="1" spc="245" dirty="0">
              <a:solidFill>
                <a:srgbClr val="0070C0"/>
              </a:solidFill>
              <a:latin typeface="Arial" panose="020B0604020202020204" pitchFamily="34" charset="0"/>
              <a:cs typeface="Arial" panose="020B0604020202020204" pitchFamily="34" charset="0"/>
            </a:endParaRPr>
          </a:p>
          <a:p>
            <a:r>
              <a:rPr lang="en-US" sz="3000" b="1" spc="245" dirty="0">
                <a:solidFill>
                  <a:srgbClr val="0070C0"/>
                </a:solidFill>
                <a:latin typeface="Arial" panose="020B0604020202020204" pitchFamily="34" charset="0"/>
                <a:cs typeface="Arial" panose="020B0604020202020204" pitchFamily="34" charset="0"/>
              </a:rPr>
              <a:t>Analiza </a:t>
            </a:r>
            <a:r>
              <a:rPr lang="en-US" sz="3000" b="1" spc="245" dirty="0" err="1">
                <a:solidFill>
                  <a:srgbClr val="0070C0"/>
                </a:solidFill>
                <a:latin typeface="Arial" panose="020B0604020202020204" pitchFamily="34" charset="0"/>
                <a:cs typeface="Arial" panose="020B0604020202020204" pitchFamily="34" charset="0"/>
              </a:rPr>
              <a:t>porównawcza</a:t>
            </a:r>
            <a:r>
              <a:rPr lang="en-US" sz="3000" b="1" spc="245" dirty="0">
                <a:solidFill>
                  <a:srgbClr val="0070C0"/>
                </a:solidFill>
                <a:latin typeface="Arial" panose="020B0604020202020204" pitchFamily="34" charset="0"/>
                <a:cs typeface="Arial" panose="020B0604020202020204" pitchFamily="34" charset="0"/>
              </a:rPr>
              <a:t> </a:t>
            </a:r>
            <a:r>
              <a:rPr lang="en-US" sz="3000" b="1" spc="245" dirty="0" err="1">
                <a:solidFill>
                  <a:srgbClr val="0070C0"/>
                </a:solidFill>
                <a:latin typeface="Arial" panose="020B0604020202020204" pitchFamily="34" charset="0"/>
                <a:cs typeface="Arial" panose="020B0604020202020204" pitchFamily="34" charset="0"/>
              </a:rPr>
              <a:t>kosztów</a:t>
            </a:r>
            <a:endParaRPr lang="en-US" sz="3000" b="1" spc="245" dirty="0">
              <a:solidFill>
                <a:srgbClr val="0070C0"/>
              </a:solidFill>
              <a:latin typeface="Arial" panose="020B0604020202020204" pitchFamily="34" charset="0"/>
              <a:cs typeface="Arial" panose="020B0604020202020204" pitchFamily="34" charset="0"/>
            </a:endParaRPr>
          </a:p>
        </p:txBody>
      </p:sp>
      <p:sp>
        <p:nvSpPr>
          <p:cNvPr id="14" name="TextBox 14"/>
          <p:cNvSpPr txBox="1"/>
          <p:nvPr/>
        </p:nvSpPr>
        <p:spPr>
          <a:xfrm>
            <a:off x="152400" y="2960304"/>
            <a:ext cx="3522857" cy="1627818"/>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kern="100" dirty="0">
                <a:latin typeface="Arial" panose="020B0604020202020204" pitchFamily="34" charset="0"/>
                <a:cs typeface="Arial" panose="020B0604020202020204" pitchFamily="34" charset="0"/>
              </a:rPr>
              <a:t>Zalety: pełna decyzyjność, brak długu, budowa zaufania u wierzycieli.</a:t>
            </a:r>
          </a:p>
          <a:p>
            <a:pPr marL="228611" indent="-228611">
              <a:lnSpc>
                <a:spcPct val="150000"/>
              </a:lnSpc>
              <a:buFont typeface="+mj-lt"/>
              <a:buAutoNum type="arabicPeriod"/>
            </a:pPr>
            <a:r>
              <a:rPr lang="pl-PL" sz="1200" kern="100" dirty="0">
                <a:latin typeface="Arial" panose="020B0604020202020204" pitchFamily="34" charset="0"/>
                <a:cs typeface="Arial" panose="020B0604020202020204" pitchFamily="34" charset="0"/>
              </a:rPr>
              <a:t>Wady: ryzyko utraty całego majątku, wysoki koszt alternatywny.</a:t>
            </a:r>
          </a:p>
          <a:p>
            <a:pPr marL="228611" indent="-228611">
              <a:lnSpc>
                <a:spcPct val="150000"/>
              </a:lnSpc>
              <a:buFont typeface="+mj-lt"/>
              <a:buAutoNum type="arabicPeriod"/>
            </a:pPr>
            <a:r>
              <a:rPr lang="pl-PL" sz="1200" kern="100" dirty="0">
                <a:latin typeface="Arial" panose="020B0604020202020204" pitchFamily="34" charset="0"/>
                <a:cs typeface="Arial" panose="020B0604020202020204" pitchFamily="34" charset="0"/>
              </a:rPr>
              <a:t>Najbezpieczniejsze źródło, ale ograniczone tempem generowania nadwyżek.</a:t>
            </a:r>
          </a:p>
        </p:txBody>
      </p:sp>
      <p:grpSp>
        <p:nvGrpSpPr>
          <p:cNvPr id="15" name="Group 15"/>
          <p:cNvGrpSpPr/>
          <p:nvPr/>
        </p:nvGrpSpPr>
        <p:grpSpPr>
          <a:xfrm>
            <a:off x="3870711" y="1744431"/>
            <a:ext cx="4260311" cy="1279447"/>
            <a:chOff x="33379" y="-51293"/>
            <a:chExt cx="914964" cy="295208"/>
          </a:xfrm>
        </p:grpSpPr>
        <p:sp>
          <p:nvSpPr>
            <p:cNvPr id="16" name="Freeform 16"/>
            <p:cNvSpPr/>
            <p:nvPr/>
          </p:nvSpPr>
          <p:spPr>
            <a:xfrm>
              <a:off x="33379" y="1871"/>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a:p>
          </p:txBody>
        </p:sp>
        <p:sp>
          <p:nvSpPr>
            <p:cNvPr id="17" name="TextBox 17"/>
            <p:cNvSpPr txBox="1"/>
            <p:nvPr/>
          </p:nvSpPr>
          <p:spPr>
            <a:xfrm>
              <a:off x="33379" y="-51293"/>
              <a:ext cx="914964" cy="295208"/>
            </a:xfrm>
            <a:prstGeom prst="rect">
              <a:avLst/>
            </a:prstGeom>
          </p:spPr>
          <p:txBody>
            <a:bodyPr lIns="33867" tIns="33867" rIns="33867" bIns="33867" rtlCol="0" anchor="ctr"/>
            <a:lstStyle/>
            <a:p>
              <a:pPr algn="ctr">
                <a:lnSpc>
                  <a:spcPts val="2743"/>
                </a:lnSpc>
                <a:spcBef>
                  <a:spcPct val="0"/>
                </a:spcBef>
              </a:pPr>
              <a:r>
                <a:rPr lang="pl-PL" sz="1667" spc="19" dirty="0">
                  <a:solidFill>
                    <a:srgbClr val="FFFFFF"/>
                  </a:solidFill>
                  <a:latin typeface="DM Sans Bold"/>
                </a:rPr>
                <a:t>RODZINA I PRZYJACIELE</a:t>
              </a:r>
              <a:endParaRPr lang="en-US" sz="1667" spc="19" dirty="0">
                <a:solidFill>
                  <a:srgbClr val="FFFFFF"/>
                </a:solidFill>
                <a:latin typeface="DM Sans Bold"/>
              </a:endParaRPr>
            </a:p>
          </p:txBody>
        </p:sp>
      </p:grpSp>
      <p:grpSp>
        <p:nvGrpSpPr>
          <p:cNvPr id="19" name="Group 19"/>
          <p:cNvGrpSpPr/>
          <p:nvPr/>
        </p:nvGrpSpPr>
        <p:grpSpPr>
          <a:xfrm>
            <a:off x="8552496" y="1826988"/>
            <a:ext cx="2928304" cy="988263"/>
            <a:chOff x="0" y="-33863"/>
            <a:chExt cx="914964" cy="227743"/>
          </a:xfrm>
        </p:grpSpPr>
        <p:sp>
          <p:nvSpPr>
            <p:cNvPr id="20" name="Freeform 20"/>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a:p>
          </p:txBody>
        </p:sp>
        <p:sp>
          <p:nvSpPr>
            <p:cNvPr id="21" name="TextBox 21"/>
            <p:cNvSpPr txBox="1"/>
            <p:nvPr/>
          </p:nvSpPr>
          <p:spPr>
            <a:xfrm>
              <a:off x="0" y="-33863"/>
              <a:ext cx="914964" cy="227743"/>
            </a:xfrm>
            <a:prstGeom prst="rect">
              <a:avLst/>
            </a:prstGeom>
          </p:spPr>
          <p:txBody>
            <a:bodyPr lIns="33867" tIns="33867" rIns="33867" bIns="33867" rtlCol="0" anchor="ctr"/>
            <a:lstStyle/>
            <a:p>
              <a:pPr algn="ctr">
                <a:lnSpc>
                  <a:spcPts val="2743"/>
                </a:lnSpc>
                <a:spcBef>
                  <a:spcPct val="0"/>
                </a:spcBef>
              </a:pPr>
              <a:r>
                <a:rPr lang="en-US" sz="1987" spc="19" dirty="0">
                  <a:solidFill>
                    <a:srgbClr val="FFFFFF"/>
                  </a:solidFill>
                  <a:latin typeface="DM Sans Bold"/>
                </a:rPr>
                <a:t>WPROWADZENIE WSPÓLNIKA</a:t>
              </a:r>
            </a:p>
          </p:txBody>
        </p:sp>
      </p:grpSp>
      <p:sp>
        <p:nvSpPr>
          <p:cNvPr id="22" name="TextBox 22"/>
          <p:cNvSpPr txBox="1"/>
          <p:nvPr/>
        </p:nvSpPr>
        <p:spPr>
          <a:xfrm>
            <a:off x="8539472" y="2967090"/>
            <a:ext cx="3093728" cy="4087722"/>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Zalety: rozproszenie ryzyka, większa skala działania.</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Wady: podział zysku, utrata części kontroli nad strategią.</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Otwiera drogę do wykorzystania efektu dźwigni finansowej.</a:t>
            </a:r>
          </a:p>
          <a:p>
            <a:pPr algn="ctr">
              <a:lnSpc>
                <a:spcPts val="1849"/>
              </a:lnSpc>
              <a:spcBef>
                <a:spcPct val="0"/>
              </a:spcBef>
            </a:pPr>
            <a:r>
              <a:rPr lang="pl-PL" sz="1000" spc="131" dirty="0">
                <a:solidFill>
                  <a:srgbClr val="231F20"/>
                </a:solidFill>
                <a:latin typeface="DM Sans"/>
              </a:rPr>
              <a:t>.</a:t>
            </a:r>
            <a:endParaRPr lang="en-US" sz="1000" spc="131" dirty="0">
              <a:solidFill>
                <a:srgbClr val="231F20"/>
              </a:solidFill>
              <a:latin typeface="DM Sans"/>
            </a:endParaRPr>
          </a:p>
        </p:txBody>
      </p:sp>
      <p:sp>
        <p:nvSpPr>
          <p:cNvPr id="23" name="Freeform 23"/>
          <p:cNvSpPr/>
          <p:nvPr/>
        </p:nvSpPr>
        <p:spPr>
          <a:xfrm>
            <a:off x="9659774" y="-3197116"/>
            <a:ext cx="5077705" cy="5210331"/>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4" name="Freeform 24"/>
          <p:cNvSpPr/>
          <p:nvPr/>
        </p:nvSpPr>
        <p:spPr>
          <a:xfrm rot="-4176364">
            <a:off x="-1468197" y="5448052"/>
            <a:ext cx="4302351" cy="4057573"/>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5" name="TextBox 22"/>
          <p:cNvSpPr txBox="1"/>
          <p:nvPr/>
        </p:nvSpPr>
        <p:spPr>
          <a:xfrm>
            <a:off x="3851065" y="2967096"/>
            <a:ext cx="4321551" cy="1864293"/>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kern="100" dirty="0">
                <a:latin typeface="Arial" panose="020B0604020202020204" pitchFamily="34" charset="0"/>
                <a:cs typeface="Arial" panose="020B0604020202020204" pitchFamily="34" charset="0"/>
              </a:rPr>
              <a:t>Zalety: szybkość, brak formalności, niskie koszty transakcyjne.</a:t>
            </a:r>
          </a:p>
          <a:p>
            <a:pPr marL="228611" indent="-228611">
              <a:lnSpc>
                <a:spcPct val="150000"/>
              </a:lnSpc>
              <a:buFont typeface="+mj-lt"/>
              <a:buAutoNum type="arabicPeriod"/>
            </a:pPr>
            <a:r>
              <a:rPr lang="pl-PL" sz="1200" kern="100" dirty="0">
                <a:latin typeface="Arial" panose="020B0604020202020204" pitchFamily="34" charset="0"/>
                <a:cs typeface="Arial" panose="020B0604020202020204" pitchFamily="34" charset="0"/>
              </a:rPr>
              <a:t>Wady: ryzyko konfliktów osobistych, ingerencja w zarządzanie.</a:t>
            </a:r>
          </a:p>
          <a:p>
            <a:pPr marL="228611" indent="-228611">
              <a:lnSpc>
                <a:spcPct val="150000"/>
              </a:lnSpc>
              <a:buFont typeface="+mj-lt"/>
              <a:buAutoNum type="arabicPeriod"/>
            </a:pPr>
            <a:r>
              <a:rPr lang="pl-PL" sz="1200" kern="100" spc="131" dirty="0">
                <a:solidFill>
                  <a:srgbClr val="231F20"/>
                </a:solidFill>
                <a:latin typeface="Arial" panose="020B0604020202020204" pitchFamily="34" charset="0"/>
                <a:cs typeface="Arial" panose="020B0604020202020204" pitchFamily="34" charset="0"/>
              </a:rPr>
              <a:t>Popularne na wczesnym etapie działalności firmy.</a:t>
            </a:r>
          </a:p>
          <a:p>
            <a:pPr marL="228611" indent="-228611">
              <a:lnSpc>
                <a:spcPct val="150000"/>
              </a:lnSpc>
              <a:buFont typeface="+mj-lt"/>
              <a:buAutoNum type="arabicPeriod"/>
            </a:pPr>
            <a:endParaRPr lang="pl-PL" sz="1000" spc="131" dirty="0">
              <a:solidFill>
                <a:srgbClr val="231F20"/>
              </a:solidFill>
              <a:latin typeface="Arial" panose="020B0604020202020204" pitchFamily="34" charset="0"/>
              <a:cs typeface="Arial" panose="020B0604020202020204" pitchFamily="34" charset="0"/>
            </a:endParaRPr>
          </a:p>
        </p:txBody>
      </p:sp>
      <p:sp>
        <p:nvSpPr>
          <p:cNvPr id="27" name="pole tekstowe 26">
            <a:extLst>
              <a:ext uri="{FF2B5EF4-FFF2-40B4-BE49-F238E27FC236}">
                <a16:creationId xmlns:a16="http://schemas.microsoft.com/office/drawing/2014/main" id="{146BFF05-9124-3538-EAB5-08A4B94F5FA0}"/>
              </a:ext>
            </a:extLst>
          </p:cNvPr>
          <p:cNvSpPr txBox="1"/>
          <p:nvPr/>
        </p:nvSpPr>
        <p:spPr>
          <a:xfrm>
            <a:off x="9194800" y="6041670"/>
            <a:ext cx="2805256" cy="646331"/>
          </a:xfrm>
          <a:prstGeom prst="rect">
            <a:avLst/>
          </a:prstGeom>
          <a:noFill/>
        </p:spPr>
        <p:txBody>
          <a:bodyPr wrap="square">
            <a:spAutoFit/>
          </a:bodyPr>
          <a:lstStyle/>
          <a:p>
            <a:r>
              <a:rPr lang="pl-PL" sz="1200" dirty="0"/>
              <a:t>*Właściciele ponoszą najwyższe ryzyko – w upadłości są spłacani dopiero po podatkach i wierzycielach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330672" y="579805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pic>
        <p:nvPicPr>
          <p:cNvPr id="3" name="Obraz 2">
            <a:extLst>
              <a:ext uri="{FF2B5EF4-FFF2-40B4-BE49-F238E27FC236}">
                <a16:creationId xmlns:a16="http://schemas.microsoft.com/office/drawing/2014/main" id="{60551532-198C-A547-01D0-E056698DC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581"/>
            <a:ext cx="12192000" cy="6804837"/>
          </a:xfrm>
          <a:prstGeom prst="rect">
            <a:avLst/>
          </a:prstGeom>
        </p:spPr>
      </p:pic>
    </p:spTree>
    <p:extLst>
      <p:ext uri="{BB962C8B-B14F-4D97-AF65-F5344CB8AC3E}">
        <p14:creationId xmlns:p14="http://schemas.microsoft.com/office/powerpoint/2010/main" val="162495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438623" y="5882858"/>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342497" y="792454"/>
            <a:ext cx="10052050" cy="307777"/>
          </a:xfrm>
          <a:prstGeom prst="rect">
            <a:avLst/>
          </a:prstGeom>
        </p:spPr>
        <p:txBody>
          <a:bodyPr wrap="square" lIns="0" tIns="0" rIns="0" bIns="0" rtlCol="0" anchor="t">
            <a:spAutoFit/>
          </a:bodyPr>
          <a:lstStyle/>
          <a:p>
            <a:pPr>
              <a:spcBef>
                <a:spcPct val="0"/>
              </a:spcBef>
            </a:pPr>
            <a:r>
              <a:rPr lang="pl-PL" sz="2000" b="1" spc="616" dirty="0">
                <a:solidFill>
                  <a:srgbClr val="231F20"/>
                </a:solidFill>
                <a:latin typeface="Arial" panose="020B0604020202020204" pitchFamily="34" charset="0"/>
                <a:cs typeface="Arial" panose="020B0604020202020204" pitchFamily="34" charset="0"/>
              </a:rPr>
              <a:t>Materiał uzupełniający dla nauczyciela – Temat 1</a:t>
            </a:r>
            <a:endParaRPr lang="en-US" sz="2000" b="1" spc="616" dirty="0">
              <a:solidFill>
                <a:srgbClr val="231F2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698500" y="1206885"/>
            <a:ext cx="10052050" cy="5156027"/>
          </a:xfrm>
          <a:prstGeom prst="rect">
            <a:avLst/>
          </a:prstGeom>
        </p:spPr>
        <p:txBody>
          <a:bodyPr wrap="square" lIns="0" tIns="0" rIns="0" bIns="0" rtlCol="0" anchor="t">
            <a:spAutoFit/>
          </a:bodyPr>
          <a:lstStyle/>
          <a:p>
            <a:pPr>
              <a:lnSpc>
                <a:spcPct val="150000"/>
              </a:lnSpc>
            </a:pPr>
            <a:r>
              <a:rPr lang="pl-PL" sz="1400" b="0" i="0" dirty="0">
                <a:solidFill>
                  <a:srgbClr val="1F1F1F"/>
                </a:solidFill>
                <a:effectLst/>
              </a:rPr>
              <a:t> Finansowanie wewnętrzne dzieli się na dwie kategorie: reprodukcję kapitału i uwolnienie kapitału zaangażowanego w aktywa.</a:t>
            </a:r>
          </a:p>
          <a:p>
            <a:pPr>
              <a:lnSpc>
                <a:spcPct val="150000"/>
              </a:lnSpc>
            </a:pPr>
            <a:r>
              <a:rPr lang="pl-PL" sz="1400" b="1" i="0" dirty="0">
                <a:solidFill>
                  <a:srgbClr val="1F1F1F"/>
                </a:solidFill>
                <a:effectLst/>
              </a:rPr>
              <a:t>Zyski zatrzymane </a:t>
            </a:r>
            <a:r>
              <a:rPr lang="pl-PL" sz="1400" b="0" i="0" dirty="0">
                <a:solidFill>
                  <a:srgbClr val="1F1F1F"/>
                </a:solidFill>
                <a:effectLst/>
              </a:rPr>
              <a:t>– najczystsza forma samofinansowania: reinwestowanie nadwyżki wpływów nad wydatkami zamiast wypłaty dywidendy, bez rozwadniania struktury właścicielskiej.</a:t>
            </a:r>
          </a:p>
          <a:p>
            <a:pPr>
              <a:lnSpc>
                <a:spcPct val="150000"/>
              </a:lnSpc>
            </a:pPr>
            <a:r>
              <a:rPr lang="pl-PL" sz="1400" b="1" i="0" dirty="0">
                <a:solidFill>
                  <a:srgbClr val="1F1F1F"/>
                </a:solidFill>
                <a:effectLst/>
              </a:rPr>
              <a:t>Amortyzacja </a:t>
            </a:r>
            <a:r>
              <a:rPr lang="pl-PL" sz="1400" b="0" i="0" dirty="0">
                <a:solidFill>
                  <a:srgbClr val="1F1F1F"/>
                </a:solidFill>
                <a:effectLst/>
              </a:rPr>
              <a:t>– w ujęciu księgowym koszt, ale w ujęciu finansowym wydatek niepieniężny (non-cash expense); środki te finansują modernizację i odtworzenie majątku trwałego.</a:t>
            </a:r>
          </a:p>
          <a:p>
            <a:pPr>
              <a:lnSpc>
                <a:spcPct val="150000"/>
              </a:lnSpc>
            </a:pPr>
            <a:r>
              <a:rPr lang="pl-PL" sz="1400" b="1" i="0" dirty="0">
                <a:solidFill>
                  <a:srgbClr val="1F1F1F"/>
                </a:solidFill>
                <a:effectLst/>
              </a:rPr>
              <a:t>Zwrot zaliczek </a:t>
            </a:r>
            <a:r>
              <a:rPr lang="pl-PL" sz="1400" b="0" i="0" dirty="0">
                <a:solidFill>
                  <a:srgbClr val="1F1F1F"/>
                </a:solidFill>
                <a:effectLst/>
              </a:rPr>
              <a:t>– odzyskiwanie środków operacyjnych zamrożonych np. w zaliczkach dla dostawców, co poprawia płynność i uwalnia kapitał obrotowy.</a:t>
            </a:r>
          </a:p>
          <a:p>
            <a:pPr>
              <a:lnSpc>
                <a:spcPct val="150000"/>
              </a:lnSpc>
            </a:pPr>
            <a:r>
              <a:rPr lang="pl-PL" sz="1400" b="0" i="0" dirty="0">
                <a:solidFill>
                  <a:srgbClr val="1F1F1F"/>
                </a:solidFill>
                <a:effectLst/>
              </a:rPr>
              <a:t> </a:t>
            </a:r>
            <a:r>
              <a:rPr lang="pl-PL" sz="1400" b="1" i="0" dirty="0">
                <a:solidFill>
                  <a:srgbClr val="1F1F1F"/>
                </a:solidFill>
                <a:effectLst/>
              </a:rPr>
              <a:t>Sprzedaż zbędnych aktywów </a:t>
            </a:r>
            <a:r>
              <a:rPr lang="pl-PL" sz="1400" b="0" i="0" dirty="0">
                <a:solidFill>
                  <a:srgbClr val="1F1F1F"/>
                </a:solidFill>
                <a:effectLst/>
              </a:rPr>
              <a:t>– zbywanie nieruchomości, przestarzałych linii produkcyjnych czy zbędnego wyposażenia, które nie generują stopy zwrotu przewyższającej koszt zaangażowanego kapitału.</a:t>
            </a:r>
          </a:p>
          <a:p>
            <a:pPr>
              <a:lnSpc>
                <a:spcPct val="150000"/>
              </a:lnSpc>
            </a:pPr>
            <a:r>
              <a:rPr lang="pl-PL" sz="1400" b="1" i="0" dirty="0">
                <a:solidFill>
                  <a:srgbClr val="1F1F1F"/>
                </a:solidFill>
                <a:effectLst/>
              </a:rPr>
              <a:t>Koszt kapitału własnego (RE) </a:t>
            </a:r>
            <a:r>
              <a:rPr lang="pl-PL" sz="1400" b="0" i="0" dirty="0">
                <a:solidFill>
                  <a:srgbClr val="1F1F1F"/>
                </a:solidFill>
                <a:effectLst/>
              </a:rPr>
              <a:t>– musi być wyższy niż oprocentowanie kredytu (RD), bo właściciele ponoszą najwyższe ryzyko: przy upadłości otrzymują środki dopiero po spłacie podatków i wierzycieli.</a:t>
            </a:r>
          </a:p>
          <a:p>
            <a:pPr>
              <a:lnSpc>
                <a:spcPct val="150000"/>
              </a:lnSpc>
            </a:pPr>
            <a:endParaRPr lang="pl-PL" sz="1400" dirty="0">
              <a:solidFill>
                <a:srgbClr val="1F1F1F"/>
              </a:solidFill>
            </a:endParaRPr>
          </a:p>
          <a:p>
            <a:pPr>
              <a:lnSpc>
                <a:spcPct val="150000"/>
              </a:lnSpc>
            </a:pPr>
            <a:r>
              <a:rPr lang="pl-PL" sz="1400" i="0" u="sng" dirty="0">
                <a:solidFill>
                  <a:srgbClr val="1F1F1F"/>
                </a:solidFill>
                <a:effectLst/>
              </a:rPr>
              <a:t>W praktyce </a:t>
            </a:r>
            <a:r>
              <a:rPr lang="pl-PL" sz="1400" b="0" i="0" dirty="0">
                <a:solidFill>
                  <a:srgbClr val="1F1F1F"/>
                </a:solidFill>
                <a:effectLst/>
              </a:rPr>
              <a:t>kapitał własny bywa błędnie uznawany za „darmowy” – w rzeczywistości jest najdroższym składnikiem pasywów przedsiębiorstwa</a:t>
            </a:r>
            <a:r>
              <a:rPr lang="pl-PL" sz="1100" b="0" i="0" dirty="0">
                <a:solidFill>
                  <a:srgbClr val="1F1F1F"/>
                </a:solidFill>
                <a:effectLst/>
                <a:latin typeface="Google Sans"/>
              </a:rPr>
              <a:t>.</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486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27422" y="57536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605914" y="879840"/>
            <a:ext cx="8096835" cy="718017"/>
          </a:xfrm>
          <a:prstGeom prst="rect">
            <a:avLst/>
          </a:prstGeom>
        </p:spPr>
        <p:txBody>
          <a:bodyPr wrap="square" lIns="0" tIns="0" rIns="0" bIns="0" rtlCol="0" anchor="t">
            <a:spAutoFit/>
          </a:bodyPr>
          <a:lstStyle/>
          <a:p>
            <a:pPr>
              <a:spcBef>
                <a:spcPct val="0"/>
              </a:spcBef>
            </a:pPr>
            <a:r>
              <a:rPr lang="pl-PL" sz="2333" b="1" kern="100" spc="480" dirty="0">
                <a:solidFill>
                  <a:srgbClr val="0070C0"/>
                </a:solidFill>
                <a:latin typeface="Arial" panose="020B0604020202020204" pitchFamily="34" charset="0"/>
                <a:cs typeface="Arial" panose="020B0604020202020204" pitchFamily="34" charset="0"/>
              </a:rPr>
              <a:t>TEMAT 2: FINANSOWANIE ZEWNĘTRZNE</a:t>
            </a:r>
          </a:p>
          <a:p>
            <a:pPr>
              <a:spcBef>
                <a:spcPct val="0"/>
              </a:spcBef>
            </a:pPr>
            <a:r>
              <a:rPr lang="pl-PL" sz="2333" b="1" kern="100" spc="480" dirty="0">
                <a:solidFill>
                  <a:srgbClr val="0070C0"/>
                </a:solidFill>
                <a:latin typeface="Arial" panose="020B0604020202020204" pitchFamily="34" charset="0"/>
                <a:cs typeface="Arial" panose="020B0604020202020204" pitchFamily="34" charset="0"/>
              </a:rPr>
              <a:t>2.1 Kapitał obcy i udziałowy</a:t>
            </a:r>
            <a:endParaRPr lang="en-US" sz="2333" b="1" kern="100" spc="480"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77989" y="1791897"/>
            <a:ext cx="11606011" cy="479427"/>
          </a:xfrm>
          <a:prstGeom prst="rect">
            <a:avLst/>
          </a:prstGeom>
        </p:spPr>
        <p:txBody>
          <a:bodyPr wrap="square" lIns="0" tIns="0" rIns="0" bIns="0" rtlCol="0" anchor="t">
            <a:spAutoFit/>
          </a:bodyPr>
          <a:lstStyle/>
          <a:p>
            <a:pPr marL="304815" indent="-304815">
              <a:lnSpc>
                <a:spcPct val="200000"/>
              </a:lnSpc>
              <a:buFont typeface="Arial" panose="020B0604020202020204" pitchFamily="34" charset="0"/>
              <a:buChar char="•"/>
            </a:pPr>
            <a:endParaRPr lang="en-US" kern="100" dirty="0">
              <a:cs typeface="Arial" panose="020B0604020202020204" pitchFamily="34" charset="0"/>
            </a:endParaRPr>
          </a:p>
        </p:txBody>
      </p:sp>
      <p:sp>
        <p:nvSpPr>
          <p:cNvPr id="5" name="pole tekstowe 4">
            <a:extLst>
              <a:ext uri="{FF2B5EF4-FFF2-40B4-BE49-F238E27FC236}">
                <a16:creationId xmlns:a16="http://schemas.microsoft.com/office/drawing/2014/main" id="{FB2EF7E7-D2A7-CF21-41C8-BEAD75442FF2}"/>
              </a:ext>
            </a:extLst>
          </p:cNvPr>
          <p:cNvSpPr txBox="1"/>
          <p:nvPr/>
        </p:nvSpPr>
        <p:spPr>
          <a:xfrm>
            <a:off x="717550" y="2026139"/>
            <a:ext cx="8737600" cy="1200329"/>
          </a:xfrm>
          <a:prstGeom prst="rect">
            <a:avLst/>
          </a:prstGeom>
          <a:noFill/>
        </p:spPr>
        <p:txBody>
          <a:bodyPr wrap="square">
            <a:spAutoFit/>
          </a:bodyPr>
          <a:lstStyle/>
          <a:p>
            <a:r>
              <a:rPr lang="pl-PL" dirty="0"/>
              <a:t>Nie każda firma ma wystarczająco dużo własnych pieniędzy, aby sfinansować rozwój. Gdy chce kupić nowe maszyny, otworzyć kolejne sklepy lub wejść na nowe rynki, często potrzebuje dodatkowego kapitału. Może go pozyskać z zewnątrz na dwa sposoby:</a:t>
            </a:r>
          </a:p>
          <a:p>
            <a:endParaRPr lang="pl-PL" dirty="0"/>
          </a:p>
        </p:txBody>
      </p:sp>
      <p:graphicFrame>
        <p:nvGraphicFramePr>
          <p:cNvPr id="3" name="Tabela 2">
            <a:extLst>
              <a:ext uri="{FF2B5EF4-FFF2-40B4-BE49-F238E27FC236}">
                <a16:creationId xmlns:a16="http://schemas.microsoft.com/office/drawing/2014/main" id="{CB029B83-86DF-497D-FF21-A05AE2F9616E}"/>
              </a:ext>
            </a:extLst>
          </p:cNvPr>
          <p:cNvGraphicFramePr>
            <a:graphicFrameLocks noGrp="1"/>
          </p:cNvGraphicFramePr>
          <p:nvPr>
            <p:extLst>
              <p:ext uri="{D42A27DB-BD31-4B8C-83A1-F6EECF244321}">
                <p14:modId xmlns:p14="http://schemas.microsoft.com/office/powerpoint/2010/main" val="1243656307"/>
              </p:ext>
            </p:extLst>
          </p:nvPr>
        </p:nvGraphicFramePr>
        <p:xfrm>
          <a:off x="927100" y="3098419"/>
          <a:ext cx="8369770" cy="2931160"/>
        </p:xfrm>
        <a:graphic>
          <a:graphicData uri="http://schemas.openxmlformats.org/drawingml/2006/table">
            <a:tbl>
              <a:tblPr firstRow="1" bandRow="1">
                <a:tableStyleId>{5C22544A-7EE6-4342-B048-85BDC9FD1C3A}</a:tableStyleId>
              </a:tblPr>
              <a:tblGrid>
                <a:gridCol w="4184885">
                  <a:extLst>
                    <a:ext uri="{9D8B030D-6E8A-4147-A177-3AD203B41FA5}">
                      <a16:colId xmlns:a16="http://schemas.microsoft.com/office/drawing/2014/main" val="3839579822"/>
                    </a:ext>
                  </a:extLst>
                </a:gridCol>
                <a:gridCol w="4184885">
                  <a:extLst>
                    <a:ext uri="{9D8B030D-6E8A-4147-A177-3AD203B41FA5}">
                      <a16:colId xmlns:a16="http://schemas.microsoft.com/office/drawing/2014/main" val="4271927659"/>
                    </a:ext>
                  </a:extLst>
                </a:gridCol>
              </a:tblGrid>
              <a:tr h="370840">
                <a:tc>
                  <a:txBody>
                    <a:bodyPr/>
                    <a:lstStyle/>
                    <a:p>
                      <a:r>
                        <a:rPr lang="pl-PL" dirty="0"/>
                        <a:t>Kapitał obcy</a:t>
                      </a:r>
                    </a:p>
                  </a:txBody>
                  <a:tcPr/>
                </a:tc>
                <a:tc>
                  <a:txBody>
                    <a:bodyPr/>
                    <a:lstStyle/>
                    <a:p>
                      <a:r>
                        <a:rPr lang="pl-PL" dirty="0"/>
                        <a:t>Kapitał udziałowy</a:t>
                      </a:r>
                    </a:p>
                  </a:txBody>
                  <a:tcPr/>
                </a:tc>
                <a:extLst>
                  <a:ext uri="{0D108BD9-81ED-4DB2-BD59-A6C34878D82A}">
                    <a16:rowId xmlns:a16="http://schemas.microsoft.com/office/drawing/2014/main" val="1907128178"/>
                  </a:ext>
                </a:extLst>
              </a:tr>
              <a:tr h="370840">
                <a:tc>
                  <a:txBody>
                    <a:bodyPr/>
                    <a:lstStyle/>
                    <a:p>
                      <a:r>
                        <a:rPr lang="pl-PL" dirty="0"/>
                        <a:t>pieniądze pożyczone od innych, które trzeba oddać. Mogą pochodzić z:</a:t>
                      </a:r>
                    </a:p>
                    <a:p>
                      <a:pPr marL="285750" indent="-285750">
                        <a:buFont typeface="Arial" panose="020B0604020202020204" pitchFamily="34" charset="0"/>
                        <a:buChar char="•"/>
                      </a:pPr>
                      <a:r>
                        <a:rPr lang="pl-PL" dirty="0"/>
                        <a:t>kredytu bankowego, </a:t>
                      </a:r>
                    </a:p>
                    <a:p>
                      <a:pPr marL="285750" indent="-285750">
                        <a:buFont typeface="Arial" panose="020B0604020202020204" pitchFamily="34" charset="0"/>
                        <a:buChar char="•"/>
                      </a:pPr>
                      <a:r>
                        <a:rPr lang="pl-PL" dirty="0"/>
                        <a:t>pożyczki, </a:t>
                      </a:r>
                    </a:p>
                    <a:p>
                      <a:pPr marL="285750" indent="-285750">
                        <a:buFont typeface="Arial" panose="020B0604020202020204" pitchFamily="34" charset="0"/>
                        <a:buChar char="•"/>
                      </a:pPr>
                      <a:r>
                        <a:rPr lang="pl-PL" dirty="0"/>
                        <a:t>emisji obligacji. </a:t>
                      </a:r>
                    </a:p>
                    <a:p>
                      <a:r>
                        <a:rPr lang="pl-PL" dirty="0"/>
                        <a:t>Firma musi zwrócić pożyczone środki oraz zapłacić odsetki, dlatego korzystanie z kapitału obcego wiąże się z określonymi kosztami.</a:t>
                      </a:r>
                    </a:p>
                  </a:txBody>
                  <a:tcPr/>
                </a:tc>
                <a:tc>
                  <a:txBody>
                    <a:bodyPr/>
                    <a:lstStyle/>
                    <a:p>
                      <a:r>
                        <a:rPr lang="pl-PL" dirty="0"/>
                        <a:t>To pieniądze wniesione przez nowych lub obecnych właścicieli firmy. W zamian otrzymują oni udziały lub akcje przedsiębiorstwa. Firma nie musi oddawać tych pieniędzy, ale właściciele stają się współwłaścicielami i mają prawo do części zysków oraz wpływu na ważne decyzje.</a:t>
                      </a:r>
                    </a:p>
                  </a:txBody>
                  <a:tcPr/>
                </a:tc>
                <a:extLst>
                  <a:ext uri="{0D108BD9-81ED-4DB2-BD59-A6C34878D82A}">
                    <a16:rowId xmlns:a16="http://schemas.microsoft.com/office/drawing/2014/main" val="631282060"/>
                  </a:ext>
                </a:extLst>
              </a:tr>
            </a:tbl>
          </a:graphicData>
        </a:graphic>
      </p:graphicFrame>
    </p:spTree>
    <p:extLst>
      <p:ext uri="{BB962C8B-B14F-4D97-AF65-F5344CB8AC3E}">
        <p14:creationId xmlns:p14="http://schemas.microsoft.com/office/powerpoint/2010/main" val="259075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27422" y="57536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612542" y="-2566787"/>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404930" y="1059344"/>
            <a:ext cx="10718800" cy="359009"/>
          </a:xfrm>
          <a:prstGeom prst="rect">
            <a:avLst/>
          </a:prstGeom>
        </p:spPr>
        <p:txBody>
          <a:bodyPr wrap="square" lIns="0" tIns="0" rIns="0" bIns="0" rtlCol="0" anchor="t">
            <a:spAutoFit/>
          </a:bodyPr>
          <a:lstStyle/>
          <a:p>
            <a:pPr>
              <a:spcBef>
                <a:spcPct val="0"/>
              </a:spcBef>
            </a:pPr>
            <a:r>
              <a:rPr lang="pl-PL" sz="2333" b="1" kern="100" dirty="0">
                <a:solidFill>
                  <a:srgbClr val="0070C0"/>
                </a:solidFill>
                <a:latin typeface="Arial" panose="020B0604020202020204" pitchFamily="34" charset="0"/>
                <a:cs typeface="Arial" panose="020B0604020202020204" pitchFamily="34" charset="0"/>
              </a:rPr>
              <a:t>2.2 Finansowanie bankowe</a:t>
            </a:r>
            <a:endParaRPr lang="en-US" sz="2333" b="1" kern="100"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404930" y="1737997"/>
            <a:ext cx="11285420" cy="3422540"/>
          </a:xfrm>
          <a:prstGeom prst="rect">
            <a:avLst/>
          </a:prstGeom>
        </p:spPr>
        <p:txBody>
          <a:bodyPr wrap="square" lIns="0" tIns="0" rIns="0" bIns="0" rtlCol="0" anchor="t">
            <a:spAutoFit/>
          </a:bodyPr>
          <a:lstStyle/>
          <a:p>
            <a:pPr marL="304815" indent="-304815">
              <a:lnSpc>
                <a:spcPct val="150000"/>
              </a:lnSpc>
              <a:buFont typeface="Arial" panose="020B0604020202020204" pitchFamily="34" charset="0"/>
              <a:buChar char="•"/>
            </a:pPr>
            <a:r>
              <a:rPr lang="pl-PL" kern="100" dirty="0">
                <a:cs typeface="Arial" panose="020B0604020202020204" pitchFamily="34" charset="0"/>
              </a:rPr>
              <a:t>Sektor bankowy pozostaje krwiobiegiem polskiej gospodarki. Zgodnie z Prawem Bankowym, umowa kredytowa musi mieć formę pisemną.</a:t>
            </a:r>
          </a:p>
          <a:p>
            <a:pPr marL="304815" indent="-304815">
              <a:lnSpc>
                <a:spcPct val="150000"/>
              </a:lnSpc>
              <a:buFont typeface="Arial" panose="020B0604020202020204" pitchFamily="34" charset="0"/>
              <a:buChar char="•"/>
            </a:pPr>
            <a:r>
              <a:rPr lang="pl-PL" kern="100" dirty="0"/>
              <a:t>Musi zawierać:</a:t>
            </a:r>
          </a:p>
          <a:p>
            <a:pPr marL="762015" lvl="1" indent="-304815">
              <a:buFont typeface="Arial" panose="020B0604020202020204" pitchFamily="34" charset="0"/>
              <a:buChar char="•"/>
            </a:pPr>
            <a:r>
              <a:rPr lang="pl-PL" kern="100" dirty="0"/>
              <a:t> strony umowy, </a:t>
            </a:r>
          </a:p>
          <a:p>
            <a:pPr marL="762015" lvl="1" indent="-304815">
              <a:buFont typeface="Arial" panose="020B0604020202020204" pitchFamily="34" charset="0"/>
              <a:buChar char="•"/>
            </a:pPr>
            <a:r>
              <a:rPr lang="pl-PL" kern="100" dirty="0"/>
              <a:t>kwotę i walutę kredytu, </a:t>
            </a:r>
          </a:p>
          <a:p>
            <a:pPr marL="762015" lvl="1" indent="-304815">
              <a:buFont typeface="Arial" panose="020B0604020202020204" pitchFamily="34" charset="0"/>
              <a:buChar char="•"/>
            </a:pPr>
            <a:r>
              <a:rPr lang="pl-PL" kern="100" dirty="0"/>
              <a:t>cel (zasadę celowości), </a:t>
            </a:r>
          </a:p>
          <a:p>
            <a:pPr marL="762015" lvl="1" indent="-304815">
              <a:buFont typeface="Arial" panose="020B0604020202020204" pitchFamily="34" charset="0"/>
              <a:buChar char="•"/>
            </a:pPr>
            <a:r>
              <a:rPr lang="pl-PL" kern="100" dirty="0"/>
              <a:t>zasady i termin spłaty, </a:t>
            </a:r>
          </a:p>
          <a:p>
            <a:pPr marL="762015" lvl="1" indent="-304815">
              <a:buFont typeface="Arial" panose="020B0604020202020204" pitchFamily="34" charset="0"/>
              <a:buChar char="•"/>
            </a:pPr>
            <a:r>
              <a:rPr lang="pl-PL" kern="100" dirty="0"/>
              <a:t>wysokość oprocentowania oraz sposób zabezpieczenia wierzytelności.</a:t>
            </a:r>
            <a:r>
              <a:rPr lang="pl-PL" kern="100" dirty="0">
                <a:cs typeface="Arial" panose="020B0604020202020204" pitchFamily="34" charset="0"/>
              </a:rPr>
              <a:t> </a:t>
            </a:r>
          </a:p>
          <a:p>
            <a:pPr marL="304815" indent="-304815">
              <a:lnSpc>
                <a:spcPct val="150000"/>
              </a:lnSpc>
              <a:buFont typeface="Arial" panose="020B0604020202020204" pitchFamily="34" charset="0"/>
              <a:buChar char="•"/>
            </a:pPr>
            <a:r>
              <a:rPr lang="pl-PL" kern="100" dirty="0"/>
              <a:t>Polski rynek bankowy cechuje wysoki stopień segmentacji – dostępnych jest kilkanaście czołowych banków oferujących zróżnicowane produkty kredytowe.</a:t>
            </a:r>
            <a:r>
              <a:rPr lang="pl-PL" kern="100" dirty="0">
                <a:cs typeface="Arial" panose="020B0604020202020204" pitchFamily="34" charset="0"/>
              </a:rPr>
              <a:t> </a:t>
            </a:r>
            <a:endParaRPr lang="en-US" kern="100" dirty="0">
              <a:cs typeface="Arial" panose="020B0604020202020204" pitchFamily="34" charset="0"/>
            </a:endParaRPr>
          </a:p>
        </p:txBody>
      </p:sp>
    </p:spTree>
    <p:extLst>
      <p:ext uri="{BB962C8B-B14F-4D97-AF65-F5344CB8AC3E}">
        <p14:creationId xmlns:p14="http://schemas.microsoft.com/office/powerpoint/2010/main" val="526289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471547" y="6043279"/>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190097" y="1206885"/>
            <a:ext cx="10560453" cy="954877"/>
          </a:xfrm>
          <a:prstGeom prst="rect">
            <a:avLst/>
          </a:prstGeom>
        </p:spPr>
        <p:txBody>
          <a:bodyPr wrap="square" lIns="0" tIns="0" rIns="0" bIns="0" rtlCol="0" anchor="t">
            <a:spAutoFit/>
          </a:bodyPr>
          <a:lstStyle/>
          <a:p>
            <a:pPr>
              <a:lnSpc>
                <a:spcPct val="150000"/>
              </a:lnSpc>
            </a:pPr>
            <a:r>
              <a:rPr lang="pl-PL" sz="1400" b="0" i="0" dirty="0">
                <a:solidFill>
                  <a:srgbClr val="1F1F1F"/>
                </a:solidFill>
                <a:effectLst/>
              </a:rPr>
              <a:t> </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pic>
        <p:nvPicPr>
          <p:cNvPr id="3" name="Obraz 2">
            <a:extLst>
              <a:ext uri="{FF2B5EF4-FFF2-40B4-BE49-F238E27FC236}">
                <a16:creationId xmlns:a16="http://schemas.microsoft.com/office/drawing/2014/main" id="{0C89B695-18F3-CBC9-9B81-34D8B57F9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5961" y="1059344"/>
            <a:ext cx="8476460" cy="4987373"/>
          </a:xfrm>
          <a:prstGeom prst="rect">
            <a:avLst/>
          </a:prstGeom>
        </p:spPr>
      </p:pic>
      <p:sp>
        <p:nvSpPr>
          <p:cNvPr id="4" name="TextBox 20">
            <a:extLst>
              <a:ext uri="{FF2B5EF4-FFF2-40B4-BE49-F238E27FC236}">
                <a16:creationId xmlns:a16="http://schemas.microsoft.com/office/drawing/2014/main" id="{66B193AF-3AE3-EC75-45FB-35B8B3BA1DBE}"/>
              </a:ext>
            </a:extLst>
          </p:cNvPr>
          <p:cNvSpPr txBox="1"/>
          <p:nvPr/>
        </p:nvSpPr>
        <p:spPr>
          <a:xfrm>
            <a:off x="1246851" y="676225"/>
            <a:ext cx="10718800" cy="359009"/>
          </a:xfrm>
          <a:prstGeom prst="rect">
            <a:avLst/>
          </a:prstGeom>
        </p:spPr>
        <p:txBody>
          <a:bodyPr wrap="square" lIns="0" tIns="0" rIns="0" bIns="0" rtlCol="0" anchor="t">
            <a:spAutoFit/>
          </a:bodyPr>
          <a:lstStyle/>
          <a:p>
            <a:pPr>
              <a:spcBef>
                <a:spcPct val="0"/>
              </a:spcBef>
            </a:pPr>
            <a:r>
              <a:rPr lang="pl-PL" sz="2333" b="1" kern="100" dirty="0">
                <a:solidFill>
                  <a:srgbClr val="0070C0"/>
                </a:solidFill>
                <a:latin typeface="Arial" panose="020B0604020202020204" pitchFamily="34" charset="0"/>
                <a:cs typeface="Arial" panose="020B0604020202020204" pitchFamily="34" charset="0"/>
              </a:rPr>
              <a:t>2.3 Rodzaje kredytów</a:t>
            </a:r>
            <a:endParaRPr lang="en-US" sz="2333" b="1" kern="1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486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16612" y="-76200"/>
            <a:ext cx="12425223" cy="711599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chemeClr val="bg1"/>
          </a:solidFill>
        </p:spPr>
        <p:txBody>
          <a:bodyPr/>
          <a:lstStyle/>
          <a:p>
            <a:endParaRPr lang="pl-PL" sz="1200" dirty="0"/>
          </a:p>
        </p:txBody>
      </p:sp>
      <p:sp>
        <p:nvSpPr>
          <p:cNvPr id="3" name="Freeform 3"/>
          <p:cNvSpPr/>
          <p:nvPr/>
        </p:nvSpPr>
        <p:spPr>
          <a:xfrm rot="-10580377">
            <a:off x="8734550" y="-6116562"/>
            <a:ext cx="16024255" cy="164427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TextBox 4"/>
          <p:cNvSpPr txBox="1"/>
          <p:nvPr/>
        </p:nvSpPr>
        <p:spPr>
          <a:xfrm>
            <a:off x="514350" y="1295140"/>
            <a:ext cx="7215327" cy="5377947"/>
          </a:xfrm>
          <a:prstGeom prst="rect">
            <a:avLst/>
          </a:prstGeom>
        </p:spPr>
        <p:txBody>
          <a:bodyPr wrap="square" lIns="0" tIns="0" rIns="0" bIns="0" rtlCol="0" anchor="t">
            <a:spAutoFit/>
          </a:bodyPr>
          <a:lstStyle/>
          <a:p>
            <a:pPr>
              <a:lnSpc>
                <a:spcPct val="150000"/>
              </a:lnSpc>
            </a:pPr>
            <a:r>
              <a:rPr lang="pl-PL" sz="1400" b="1" dirty="0"/>
              <a:t>Kredyt nie zawsze jest zły. </a:t>
            </a:r>
            <a:r>
              <a:rPr lang="pl-PL" sz="1400" dirty="0"/>
              <a:t>Jeżeli firma osiąga zyski, część kosztów kredytu (odsetki) można odliczyć od podstawy opodatkowania. Dzięki temu firma płaci niższy podatek. Takie zmniejszenie podatku nazywa się </a:t>
            </a:r>
            <a:r>
              <a:rPr lang="pl-PL" sz="1400" b="1" dirty="0"/>
              <a:t>tarczą podatkową</a:t>
            </a:r>
            <a:r>
              <a:rPr lang="pl-PL" sz="1400" dirty="0"/>
              <a:t>. W efekcie kredyt może być tańszym sposobem finansowania niż wykorzystywanie wyłącznie własnych pieniędzy.</a:t>
            </a:r>
          </a:p>
          <a:p>
            <a:pPr>
              <a:lnSpc>
                <a:spcPct val="150000"/>
              </a:lnSpc>
            </a:pPr>
            <a:r>
              <a:rPr lang="pl-PL" sz="1400" dirty="0"/>
              <a:t>Warunkiem jest jednak to, aby firma osiągała </a:t>
            </a:r>
            <a:r>
              <a:rPr lang="pl-PL" sz="1400" b="1" dirty="0"/>
              <a:t>dodatni EBIT </a:t>
            </a:r>
            <a:r>
              <a:rPr lang="pl-PL" sz="1400" dirty="0"/>
              <a:t>(</a:t>
            </a:r>
            <a:r>
              <a:rPr lang="pl-PL" sz="1400" i="1" dirty="0" err="1"/>
              <a:t>Earnings</a:t>
            </a:r>
            <a:r>
              <a:rPr lang="pl-PL" sz="1400" i="1" dirty="0"/>
              <a:t> </a:t>
            </a:r>
            <a:r>
              <a:rPr lang="pl-PL" sz="1400" i="1" dirty="0" err="1"/>
              <a:t>Before</a:t>
            </a:r>
            <a:r>
              <a:rPr lang="pl-PL" sz="1400" i="1" dirty="0"/>
              <a:t> </a:t>
            </a:r>
            <a:r>
              <a:rPr lang="pl-PL" sz="1400" i="1" dirty="0" err="1"/>
              <a:t>Interest</a:t>
            </a:r>
            <a:r>
              <a:rPr lang="pl-PL" sz="1400" i="1" dirty="0"/>
              <a:t> and </a:t>
            </a:r>
            <a:r>
              <a:rPr lang="pl-PL" sz="1400" i="1" dirty="0" err="1"/>
              <a:t>Taxes</a:t>
            </a:r>
            <a:r>
              <a:rPr lang="pl-PL" sz="1400" dirty="0"/>
              <a:t>), czyli zysk </a:t>
            </a:r>
            <a:r>
              <a:rPr lang="pl-PL" sz="1400" b="1" dirty="0"/>
              <a:t>z działalności operacyjnej przed zapłaceniem odsetek od kredytów i podatku dochodowego</a:t>
            </a:r>
            <a:r>
              <a:rPr lang="pl-PL" sz="1400" dirty="0"/>
              <a:t>. Jeżeli firma nie osiąga zysków, nie skorzysta z tarczy podatkowej, ponieważ nie będzie miała podatku do obniżenia.</a:t>
            </a:r>
          </a:p>
          <a:p>
            <a:pPr>
              <a:lnSpc>
                <a:spcPct val="150000"/>
              </a:lnSpc>
            </a:pPr>
            <a:endParaRPr lang="pl-PL" sz="1400" dirty="0"/>
          </a:p>
          <a:p>
            <a:pPr>
              <a:lnSpc>
                <a:spcPct val="150000"/>
              </a:lnSpc>
            </a:pPr>
            <a:r>
              <a:rPr lang="pl-PL" sz="1400" u="sng" dirty="0"/>
              <a:t>Pojęcia:</a:t>
            </a:r>
          </a:p>
          <a:p>
            <a:pPr marL="171450" indent="-171450">
              <a:lnSpc>
                <a:spcPct val="150000"/>
              </a:lnSpc>
              <a:buFont typeface="Arial" panose="020B0604020202020204" pitchFamily="34" charset="0"/>
              <a:buChar char="•"/>
            </a:pPr>
            <a:r>
              <a:rPr lang="pl-PL" sz="1400" b="1" dirty="0"/>
              <a:t>Tarcza podatkowa </a:t>
            </a:r>
            <a:r>
              <a:rPr lang="pl-PL" sz="1400" dirty="0"/>
              <a:t>– korzyść finansowa polegająca na tym, że odsetki od kredytu zmniejszają dochód podlegający opodatkowaniu, a więc również wysokość płaconego podatku.</a:t>
            </a:r>
          </a:p>
          <a:p>
            <a:pPr marL="171450" indent="-171450">
              <a:lnSpc>
                <a:spcPct val="150000"/>
              </a:lnSpc>
              <a:buFont typeface="Arial" panose="020B0604020202020204" pitchFamily="34" charset="0"/>
              <a:buChar char="•"/>
            </a:pPr>
            <a:r>
              <a:rPr lang="pl-PL" sz="1400" b="1" dirty="0"/>
              <a:t>EBIT</a:t>
            </a:r>
            <a:r>
              <a:rPr lang="pl-PL" sz="1400" dirty="0"/>
              <a:t> (</a:t>
            </a:r>
            <a:r>
              <a:rPr lang="pl-PL" sz="1400" i="1" dirty="0" err="1"/>
              <a:t>Earnings</a:t>
            </a:r>
            <a:r>
              <a:rPr lang="pl-PL" sz="1400" i="1" dirty="0"/>
              <a:t> </a:t>
            </a:r>
            <a:r>
              <a:rPr lang="pl-PL" sz="1400" i="1" dirty="0" err="1"/>
              <a:t>Before</a:t>
            </a:r>
            <a:r>
              <a:rPr lang="pl-PL" sz="1400" i="1" dirty="0"/>
              <a:t> </a:t>
            </a:r>
            <a:r>
              <a:rPr lang="pl-PL" sz="1400" i="1" dirty="0" err="1"/>
              <a:t>Interest</a:t>
            </a:r>
            <a:r>
              <a:rPr lang="pl-PL" sz="1400" i="1" dirty="0"/>
              <a:t> and </a:t>
            </a:r>
            <a:r>
              <a:rPr lang="pl-PL" sz="1400" i="1" dirty="0" err="1"/>
              <a:t>Taxes</a:t>
            </a:r>
            <a:r>
              <a:rPr lang="pl-PL" sz="1400" dirty="0"/>
              <a:t>) – zysk przedsiębiorstwa osiągnięty z podstawowej działalności, obliczany </a:t>
            </a:r>
            <a:r>
              <a:rPr lang="pl-PL" sz="1400" b="1" dirty="0"/>
              <a:t>przed odliczeniem kosztów odsetek i podatku dochodowego</a:t>
            </a:r>
            <a:r>
              <a:rPr lang="pl-PL" sz="1400" dirty="0"/>
              <a:t>. Jest wskaźnikiem pokazującym, czy firma zarabia na swojej działalności operacyjnej.</a:t>
            </a:r>
          </a:p>
          <a:p>
            <a:pPr algn="just">
              <a:lnSpc>
                <a:spcPts val="1849"/>
              </a:lnSpc>
              <a:spcBef>
                <a:spcPct val="0"/>
              </a:spcBef>
            </a:pPr>
            <a:endParaRPr lang="pl-PL" sz="1000" b="1" spc="131" dirty="0">
              <a:solidFill>
                <a:srgbClr val="231F20"/>
              </a:solidFill>
              <a:latin typeface="DM Sans"/>
            </a:endParaRPr>
          </a:p>
        </p:txBody>
      </p:sp>
      <p:sp>
        <p:nvSpPr>
          <p:cNvPr id="5" name="TextBox 5"/>
          <p:cNvSpPr txBox="1"/>
          <p:nvPr/>
        </p:nvSpPr>
        <p:spPr>
          <a:xfrm>
            <a:off x="514350" y="398534"/>
            <a:ext cx="8536172" cy="513089"/>
          </a:xfrm>
          <a:prstGeom prst="rect">
            <a:avLst/>
          </a:prstGeom>
        </p:spPr>
        <p:txBody>
          <a:bodyPr wrap="square" lIns="0" tIns="0" rIns="0" bIns="0" rtlCol="0" anchor="t">
            <a:spAutoFit/>
          </a:bodyPr>
          <a:lstStyle/>
          <a:p>
            <a:pPr>
              <a:spcBef>
                <a:spcPct val="0"/>
              </a:spcBef>
            </a:pPr>
            <a:r>
              <a:rPr lang="pl-PL" sz="3334" b="1" kern="100" dirty="0">
                <a:solidFill>
                  <a:srgbClr val="0070C0"/>
                </a:solidFill>
                <a:latin typeface="Arial" panose="020B0604020202020204" pitchFamily="34" charset="0"/>
                <a:cs typeface="Arial" panose="020B0604020202020204" pitchFamily="34" charset="0"/>
              </a:rPr>
              <a:t>2.4 Co to znaczy „tani kredyt”?</a:t>
            </a:r>
            <a:endParaRPr lang="en-US" sz="3334" b="1" kern="100" dirty="0">
              <a:solidFill>
                <a:srgbClr val="0070C0"/>
              </a:solidFill>
              <a:latin typeface="Arial" panose="020B0604020202020204" pitchFamily="34" charset="0"/>
              <a:cs typeface="Arial" panose="020B0604020202020204" pitchFamily="34" charset="0"/>
            </a:endParaRPr>
          </a:p>
        </p:txBody>
      </p:sp>
      <p:sp>
        <p:nvSpPr>
          <p:cNvPr id="6" name="Freeform 6"/>
          <p:cNvSpPr/>
          <p:nvPr/>
        </p:nvSpPr>
        <p:spPr>
          <a:xfrm flipH="1">
            <a:off x="-3302000" y="5257800"/>
            <a:ext cx="7921063" cy="2376319"/>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extLst>
      <p:ext uri="{BB962C8B-B14F-4D97-AF65-F5344CB8AC3E}">
        <p14:creationId xmlns:p14="http://schemas.microsoft.com/office/powerpoint/2010/main" val="2595284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438623" y="5882858"/>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190097" y="832002"/>
            <a:ext cx="9836553" cy="307777"/>
          </a:xfrm>
          <a:prstGeom prst="rect">
            <a:avLst/>
          </a:prstGeom>
        </p:spPr>
        <p:txBody>
          <a:bodyPr wrap="square" lIns="0" tIns="0" rIns="0" bIns="0" rtlCol="0" anchor="t">
            <a:spAutoFit/>
          </a:bodyPr>
          <a:lstStyle/>
          <a:p>
            <a:pPr>
              <a:spcBef>
                <a:spcPct val="0"/>
              </a:spcBef>
            </a:pPr>
            <a:r>
              <a:rPr lang="pl-PL" sz="2000" b="1" spc="616" dirty="0">
                <a:solidFill>
                  <a:srgbClr val="231F20"/>
                </a:solidFill>
                <a:latin typeface="Arial" panose="020B0604020202020204" pitchFamily="34" charset="0"/>
                <a:cs typeface="Arial" panose="020B0604020202020204" pitchFamily="34" charset="0"/>
              </a:rPr>
              <a:t>Materiał uzupełniający dla nauczyciela – Temat 2</a:t>
            </a:r>
            <a:endParaRPr lang="en-US" sz="2000" b="1" spc="616" dirty="0">
              <a:solidFill>
                <a:srgbClr val="231F2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190097" y="1206885"/>
            <a:ext cx="10560453" cy="5479192"/>
          </a:xfrm>
          <a:prstGeom prst="rect">
            <a:avLst/>
          </a:prstGeom>
        </p:spPr>
        <p:txBody>
          <a:bodyPr wrap="square" lIns="0" tIns="0" rIns="0" bIns="0" rtlCol="0" anchor="t">
            <a:spAutoFit/>
          </a:bodyPr>
          <a:lstStyle/>
          <a:p>
            <a:pPr>
              <a:lnSpc>
                <a:spcPct val="150000"/>
              </a:lnSpc>
            </a:pPr>
            <a:r>
              <a:rPr lang="pl-PL" sz="1400" b="0" i="0" dirty="0">
                <a:solidFill>
                  <a:srgbClr val="1F1F1F"/>
                </a:solidFill>
                <a:effectLst/>
              </a:rPr>
              <a:t> Porównanie produktów bankowych:</a:t>
            </a:r>
          </a:p>
          <a:p>
            <a:pPr>
              <a:lnSpc>
                <a:spcPct val="150000"/>
              </a:lnSpc>
            </a:pPr>
            <a:r>
              <a:rPr lang="pl-PL" sz="1400" b="1" i="0" dirty="0">
                <a:solidFill>
                  <a:srgbClr val="1F1F1F"/>
                </a:solidFill>
                <a:effectLst/>
              </a:rPr>
              <a:t>Kredyt w rachunku bieżącym </a:t>
            </a:r>
            <a:r>
              <a:rPr lang="pl-PL" sz="1400" b="0" i="0" dirty="0">
                <a:solidFill>
                  <a:srgbClr val="1F1F1F"/>
                </a:solidFill>
                <a:effectLst/>
              </a:rPr>
              <a:t>– płynność bieżąca: elastyczny limit zadłużenia w koncie, odsetki naliczane od wykorzystanej kwoty.</a:t>
            </a:r>
          </a:p>
          <a:p>
            <a:pPr>
              <a:lnSpc>
                <a:spcPct val="150000"/>
              </a:lnSpc>
            </a:pPr>
            <a:r>
              <a:rPr lang="pl-PL" sz="1400" b="1" i="0" dirty="0">
                <a:solidFill>
                  <a:srgbClr val="1F1F1F"/>
                </a:solidFill>
                <a:effectLst/>
              </a:rPr>
              <a:t>Kredyt inwestycyjny </a:t>
            </a:r>
            <a:r>
              <a:rPr lang="pl-PL" sz="1400" b="0" i="0" dirty="0">
                <a:solidFill>
                  <a:srgbClr val="1F1F1F"/>
                </a:solidFill>
                <a:effectLst/>
              </a:rPr>
              <a:t>– finansowanie aktywów trwałych (maszyny, budynki) w długim terminie; wymaga biznesplanu.</a:t>
            </a:r>
          </a:p>
          <a:p>
            <a:pPr>
              <a:lnSpc>
                <a:spcPct val="150000"/>
              </a:lnSpc>
            </a:pPr>
            <a:endParaRPr lang="pl-PL" sz="1400" b="0" i="0" dirty="0">
              <a:solidFill>
                <a:srgbClr val="1F1F1F"/>
              </a:solidFill>
              <a:effectLst/>
            </a:endParaRPr>
          </a:p>
          <a:p>
            <a:pPr>
              <a:lnSpc>
                <a:spcPct val="150000"/>
              </a:lnSpc>
            </a:pPr>
            <a:r>
              <a:rPr lang="pl-PL" sz="1400" b="1" i="0" dirty="0">
                <a:solidFill>
                  <a:srgbClr val="1F1F1F"/>
                </a:solidFill>
                <a:effectLst/>
              </a:rPr>
              <a:t>Kredyt dyskontowy </a:t>
            </a:r>
            <a:r>
              <a:rPr lang="pl-PL" sz="1400" b="0" i="0" dirty="0">
                <a:solidFill>
                  <a:srgbClr val="1F1F1F"/>
                </a:solidFill>
                <a:effectLst/>
              </a:rPr>
              <a:t>– obrót wekslowy: wykup weksli przed terminem płatności po potrąceniu dyskonta.</a:t>
            </a:r>
          </a:p>
          <a:p>
            <a:pPr>
              <a:lnSpc>
                <a:spcPct val="150000"/>
              </a:lnSpc>
            </a:pPr>
            <a:r>
              <a:rPr lang="pl-PL" sz="1400" b="0" i="0" dirty="0">
                <a:solidFill>
                  <a:srgbClr val="1F1F1F"/>
                </a:solidFill>
                <a:effectLst/>
              </a:rPr>
              <a:t> </a:t>
            </a:r>
            <a:r>
              <a:rPr lang="pl-PL" sz="1400" b="1" i="0" dirty="0">
                <a:solidFill>
                  <a:srgbClr val="1F1F1F"/>
                </a:solidFill>
                <a:effectLst/>
              </a:rPr>
              <a:t>Kredyt konsolidacyjny </a:t>
            </a:r>
            <a:r>
              <a:rPr lang="pl-PL" sz="1400" b="0" i="0" dirty="0">
                <a:solidFill>
                  <a:srgbClr val="1F1F1F"/>
                </a:solidFill>
                <a:effectLst/>
              </a:rPr>
              <a:t>– restrukturyzacja zadłużenia: zamiana kilku zobowiązań w jeden dług o niższej racie lub dłuższym terminie.</a:t>
            </a:r>
          </a:p>
          <a:p>
            <a:pPr>
              <a:lnSpc>
                <a:spcPct val="150000"/>
              </a:lnSpc>
            </a:pPr>
            <a:r>
              <a:rPr lang="pl-PL" sz="1400" b="1" i="0" dirty="0">
                <a:solidFill>
                  <a:srgbClr val="1F1F1F"/>
                </a:solidFill>
                <a:effectLst/>
              </a:rPr>
              <a:t>Gwarancja bankowa </a:t>
            </a:r>
            <a:r>
              <a:rPr lang="pl-PL" sz="1400" b="0" i="0" dirty="0">
                <a:solidFill>
                  <a:srgbClr val="1F1F1F"/>
                </a:solidFill>
                <a:effectLst/>
              </a:rPr>
              <a:t>– zobowiązanie banku do zapłaty za klienta w razie jego niewypłacalności; zapewnia bezpieczeństwo transakcji.</a:t>
            </a:r>
          </a:p>
          <a:p>
            <a:pPr>
              <a:lnSpc>
                <a:spcPct val="150000"/>
              </a:lnSpc>
            </a:pPr>
            <a:endParaRPr lang="pl-PL" sz="1400" dirty="0">
              <a:solidFill>
                <a:srgbClr val="1F1F1F"/>
              </a:solidFill>
            </a:endParaRPr>
          </a:p>
          <a:p>
            <a:pPr>
              <a:lnSpc>
                <a:spcPct val="150000"/>
              </a:lnSpc>
            </a:pPr>
            <a:r>
              <a:rPr lang="pl-PL" sz="1400" b="1" i="0" dirty="0">
                <a:solidFill>
                  <a:srgbClr val="1F1F1F"/>
                </a:solidFill>
                <a:effectLst/>
              </a:rPr>
              <a:t>Uwaga </a:t>
            </a:r>
            <a:r>
              <a:rPr lang="pl-PL" sz="1400" b="0" i="0" dirty="0">
                <a:solidFill>
                  <a:srgbClr val="1F1F1F"/>
                </a:solidFill>
                <a:effectLst/>
              </a:rPr>
              <a:t>wybór instrumentu zależy od horyzontu potrzeby: rachunek bieżący dla płynności, kredyt inwestycyjny dla aktywów trwałych</a:t>
            </a:r>
            <a:r>
              <a:rPr lang="pl-PL" sz="1100" b="0" i="0" dirty="0">
                <a:solidFill>
                  <a:srgbClr val="1F1F1F"/>
                </a:solidFill>
                <a:effectLst/>
                <a:latin typeface="Google Sans"/>
              </a:rPr>
              <a:t>.</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5239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27422" y="57536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371113" y="891601"/>
            <a:ext cx="10718800" cy="1077026"/>
          </a:xfrm>
          <a:prstGeom prst="rect">
            <a:avLst/>
          </a:prstGeom>
        </p:spPr>
        <p:txBody>
          <a:bodyPr wrap="square" lIns="0" tIns="0" rIns="0" bIns="0" rtlCol="0" anchor="t">
            <a:spAutoFit/>
          </a:bodyPr>
          <a:lstStyle/>
          <a:p>
            <a:pPr>
              <a:spcBef>
                <a:spcPct val="0"/>
              </a:spcBef>
            </a:pPr>
            <a:r>
              <a:rPr lang="pl-PL" sz="2333" b="1" spc="616" dirty="0">
                <a:solidFill>
                  <a:srgbClr val="0070C0"/>
                </a:solidFill>
                <a:latin typeface="Arial" panose="020B0604020202020204" pitchFamily="34" charset="0"/>
                <a:cs typeface="Arial" panose="020B0604020202020204" pitchFamily="34" charset="0"/>
              </a:rPr>
              <a:t>TEMAT 3: RYNEK KAPITAŁOWY </a:t>
            </a:r>
          </a:p>
          <a:p>
            <a:pPr>
              <a:spcBef>
                <a:spcPct val="0"/>
              </a:spcBef>
            </a:pPr>
            <a:r>
              <a:rPr lang="pl-PL" sz="2333" b="1" spc="616" dirty="0">
                <a:solidFill>
                  <a:srgbClr val="0070C0"/>
                </a:solidFill>
                <a:latin typeface="Arial" panose="020B0604020202020204" pitchFamily="34" charset="0"/>
                <a:cs typeface="Arial" panose="020B0604020202020204" pitchFamily="34" charset="0"/>
              </a:rPr>
              <a:t>3.1 Pozyskiwanie kapitału na Giełdzie Papierów Wartościowych (GPW)</a:t>
            </a:r>
            <a:endParaRPr lang="en-US" sz="2333" b="1" spc="616"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548619" y="2275104"/>
            <a:ext cx="11141740" cy="3284041"/>
          </a:xfrm>
          <a:prstGeom prst="rect">
            <a:avLst/>
          </a:prstGeom>
        </p:spPr>
        <p:txBody>
          <a:bodyPr wrap="square" lIns="0" tIns="0" rIns="0" bIns="0" rtlCol="0" anchor="t">
            <a:spAutoFit/>
          </a:bodyPr>
          <a:lstStyle/>
          <a:p>
            <a:pPr>
              <a:lnSpc>
                <a:spcPct val="150000"/>
              </a:lnSpc>
            </a:pPr>
            <a:r>
              <a:rPr lang="pl-PL" dirty="0"/>
              <a:t>Dla wielu przedsiębiorstw wejście na </a:t>
            </a:r>
            <a:r>
              <a:rPr lang="pl-PL" b="1" dirty="0"/>
              <a:t>Giełdę Papierów Wartościowych w Warszawie (GPW)</a:t>
            </a:r>
            <a:r>
              <a:rPr lang="pl-PL" dirty="0"/>
              <a:t> jest ważnym etapem rozwoju. Dzięki giełdzie firma może zdobyć pieniądze potrzebne na nowe inwestycje, rozwój produktów, zakup nowoczesnych technologii czy ekspansję na zagraniczne rynki.</a:t>
            </a:r>
          </a:p>
          <a:p>
            <a:pPr>
              <a:lnSpc>
                <a:spcPct val="150000"/>
              </a:lnSpc>
            </a:pPr>
            <a:r>
              <a:rPr lang="pl-PL" dirty="0"/>
              <a:t>Obecność na giełdzie daje jednak nie tylko dostęp do kapitału. Jest także </a:t>
            </a:r>
            <a:r>
              <a:rPr lang="pl-PL" b="1" dirty="0"/>
              <a:t>potwierdzeniem wiarygodności przedsiębiorstwa</a:t>
            </a:r>
            <a:r>
              <a:rPr lang="pl-PL" dirty="0"/>
              <a:t>. Firmy notowane na GPW są zobowiązane do publikowania swoich wyników finansowych oraz informowania inwestorów o najważniejszych wydarzeniach. Dzięki temu są bardziej rozpoznawalne i często łatwiej zdobywają nowych klientów, partnerów biznesowych czy inwestorów. Można powiedzieć, że </a:t>
            </a:r>
            <a:r>
              <a:rPr lang="pl-PL" b="1" dirty="0"/>
              <a:t>wejście na giełdę jest również formą promocji przedsiębiorstwa</a:t>
            </a:r>
            <a:r>
              <a:rPr lang="pl-PL" dirty="0"/>
              <a:t>.</a:t>
            </a:r>
            <a:endParaRPr lang="en-US" spc="189" dirty="0">
              <a:cs typeface="Arial" panose="020B0604020202020204" pitchFamily="34" charset="0"/>
            </a:endParaRPr>
          </a:p>
        </p:txBody>
      </p:sp>
    </p:spTree>
    <p:extLst>
      <p:ext uri="{BB962C8B-B14F-4D97-AF65-F5344CB8AC3E}">
        <p14:creationId xmlns:p14="http://schemas.microsoft.com/office/powerpoint/2010/main" val="526289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9"/>
          <p:cNvSpPr/>
          <p:nvPr/>
        </p:nvSpPr>
        <p:spPr>
          <a:xfrm rot="887923">
            <a:off x="8770110" y="-3493961"/>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623046" y="559962"/>
            <a:ext cx="10718800" cy="359009"/>
          </a:xfrm>
          <a:prstGeom prst="rect">
            <a:avLst/>
          </a:prstGeom>
        </p:spPr>
        <p:txBody>
          <a:bodyPr wrap="square" lIns="0" tIns="0" rIns="0" bIns="0" rtlCol="0" anchor="t">
            <a:spAutoFit/>
          </a:bodyPr>
          <a:lstStyle/>
          <a:p>
            <a:pPr>
              <a:spcBef>
                <a:spcPct val="0"/>
              </a:spcBef>
            </a:pPr>
            <a:r>
              <a:rPr lang="pl-PL" sz="2333" b="1" spc="616" dirty="0">
                <a:solidFill>
                  <a:srgbClr val="0070C0"/>
                </a:solidFill>
                <a:latin typeface="Arial" panose="020B0604020202020204" pitchFamily="34" charset="0"/>
                <a:cs typeface="Arial" panose="020B0604020202020204" pitchFamily="34" charset="0"/>
              </a:rPr>
              <a:t>3.2 Akcje i obligacje</a:t>
            </a:r>
            <a:endParaRPr lang="en-US" sz="2333" b="1" spc="616" dirty="0">
              <a:solidFill>
                <a:srgbClr val="0070C0"/>
              </a:solidFill>
              <a:latin typeface="Arial" panose="020B0604020202020204" pitchFamily="34" charset="0"/>
              <a:cs typeface="Arial" panose="020B0604020202020204" pitchFamily="34" charset="0"/>
            </a:endParaRPr>
          </a:p>
        </p:txBody>
      </p:sp>
      <p:grpSp>
        <p:nvGrpSpPr>
          <p:cNvPr id="24" name="Group 24"/>
          <p:cNvGrpSpPr/>
          <p:nvPr/>
        </p:nvGrpSpPr>
        <p:grpSpPr>
          <a:xfrm>
            <a:off x="-149613" y="-1073405"/>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aphicFrame>
        <p:nvGraphicFramePr>
          <p:cNvPr id="2" name="Tabela 1">
            <a:extLst>
              <a:ext uri="{FF2B5EF4-FFF2-40B4-BE49-F238E27FC236}">
                <a16:creationId xmlns:a16="http://schemas.microsoft.com/office/drawing/2014/main" id="{6020DCC2-BBE8-9D7D-A9F6-1FC612A1E6EA}"/>
              </a:ext>
            </a:extLst>
          </p:cNvPr>
          <p:cNvGraphicFramePr>
            <a:graphicFrameLocks noGrp="1"/>
          </p:cNvGraphicFramePr>
          <p:nvPr>
            <p:extLst>
              <p:ext uri="{D42A27DB-BD31-4B8C-83A1-F6EECF244321}">
                <p14:modId xmlns:p14="http://schemas.microsoft.com/office/powerpoint/2010/main" val="1813462918"/>
              </p:ext>
            </p:extLst>
          </p:nvPr>
        </p:nvGraphicFramePr>
        <p:xfrm>
          <a:off x="0" y="1116418"/>
          <a:ext cx="12192000" cy="574158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75045150"/>
                    </a:ext>
                  </a:extLst>
                </a:gridCol>
                <a:gridCol w="6096000">
                  <a:extLst>
                    <a:ext uri="{9D8B030D-6E8A-4147-A177-3AD203B41FA5}">
                      <a16:colId xmlns:a16="http://schemas.microsoft.com/office/drawing/2014/main" val="688326593"/>
                    </a:ext>
                  </a:extLst>
                </a:gridCol>
              </a:tblGrid>
              <a:tr h="619858">
                <a:tc>
                  <a:txBody>
                    <a:bodyPr/>
                    <a:lstStyle/>
                    <a:p>
                      <a:r>
                        <a:rPr lang="pl-PL" dirty="0"/>
                        <a:t>Akcje</a:t>
                      </a:r>
                    </a:p>
                  </a:txBody>
                  <a:tcPr/>
                </a:tc>
                <a:tc>
                  <a:txBody>
                    <a:bodyPr/>
                    <a:lstStyle/>
                    <a:p>
                      <a:r>
                        <a:rPr lang="pl-PL" dirty="0"/>
                        <a:t>Obligacje</a:t>
                      </a:r>
                    </a:p>
                  </a:txBody>
                  <a:tcPr/>
                </a:tc>
                <a:extLst>
                  <a:ext uri="{0D108BD9-81ED-4DB2-BD59-A6C34878D82A}">
                    <a16:rowId xmlns:a16="http://schemas.microsoft.com/office/drawing/2014/main" val="2365424865"/>
                  </a:ext>
                </a:extLst>
              </a:tr>
              <a:tr h="2868188">
                <a:tc>
                  <a:txBody>
                    <a:bodyPr/>
                    <a:lstStyle/>
                    <a:p>
                      <a:r>
                        <a:rPr lang="pl-PL" sz="1700" dirty="0"/>
                        <a:t>Akcja oznacza niewielką część własności przedsiębiorstwa. Na polskim rynku funkcjonują dwa główne rynki akcji:</a:t>
                      </a:r>
                    </a:p>
                    <a:p>
                      <a:r>
                        <a:rPr lang="pl-PL" sz="1700" b="1" dirty="0"/>
                        <a:t>Główny Rynek GPW</a:t>
                      </a:r>
                      <a:r>
                        <a:rPr lang="pl-PL" sz="1700" dirty="0"/>
                        <a:t> – przeznaczony dla większych i bardziej dojrzałych przedsiębiorstw, które spełniają wysokie wymagania dotyczące przejrzystości i raportowania. </a:t>
                      </a:r>
                    </a:p>
                    <a:p>
                      <a:r>
                        <a:rPr lang="pl-PL" sz="1700" b="1" dirty="0" err="1"/>
                        <a:t>NewConnect</a:t>
                      </a:r>
                      <a:r>
                        <a:rPr lang="pl-PL" sz="1700" dirty="0"/>
                        <a:t> – rynek przeznaczony przede wszystkim dla młodych, innowacyjnych i szybko rozwijających się firm, np. z branży nowych technologii, gier komputerowych czy biotechnologii. Wymagania dotyczące wejścia na ten rynek są mniej rygorystyczne</a:t>
                      </a:r>
                    </a:p>
                  </a:txBody>
                  <a:tcPr/>
                </a:tc>
                <a:tc>
                  <a:txBody>
                    <a:bodyPr/>
                    <a:lstStyle/>
                    <a:p>
                      <a:r>
                        <a:rPr lang="pl-PL" sz="1700" dirty="0"/>
                        <a:t>Obligacja działa podobnie jak pożyczka. Inwestor kupuje obligację i przekazuje firmie swoje pieniądze. </a:t>
                      </a:r>
                    </a:p>
                    <a:p>
                      <a:r>
                        <a:rPr lang="pl-PL" sz="1700" dirty="0"/>
                        <a:t>Dodatkową korzyścią jest tzw. </a:t>
                      </a:r>
                      <a:r>
                        <a:rPr lang="pl-PL" sz="1700" b="1" dirty="0"/>
                        <a:t>tarcza podatkowa</a:t>
                      </a:r>
                      <a:r>
                        <a:rPr lang="pl-PL" sz="1700" dirty="0"/>
                        <a:t>. Oznacza ona, że odsetki wypłacane posiadaczom obligacji są dla firmy kosztem prowadzenia działalności. Ponieważ koszty zmniejszają dochód do opodatkowania, przedsiębiorstwo płaci niższy podatek. Dzięki temu rzeczywisty koszt finansowania obligacjami jest niższy niż mogłoby się wydawać.</a:t>
                      </a:r>
                    </a:p>
                    <a:p>
                      <a:r>
                        <a:rPr lang="pl-PL" sz="1700" dirty="0"/>
                        <a:t>Obligacjami przedsiębiorstw handluje się na rynku </a:t>
                      </a:r>
                      <a:r>
                        <a:rPr lang="pl-PL" sz="1700" b="1" dirty="0" err="1"/>
                        <a:t>Catalyst</a:t>
                      </a:r>
                      <a:r>
                        <a:rPr lang="pl-PL" sz="1700" dirty="0"/>
                        <a:t>, który jest częścią GPW</a:t>
                      </a:r>
                    </a:p>
                  </a:txBody>
                  <a:tcPr/>
                </a:tc>
                <a:extLst>
                  <a:ext uri="{0D108BD9-81ED-4DB2-BD59-A6C34878D82A}">
                    <a16:rowId xmlns:a16="http://schemas.microsoft.com/office/drawing/2014/main" val="336040425"/>
                  </a:ext>
                </a:extLst>
              </a:tr>
              <a:tr h="498292">
                <a:tc>
                  <a:txBody>
                    <a:bodyPr/>
                    <a:lstStyle/>
                    <a:p>
                      <a:r>
                        <a:rPr lang="pl-PL" sz="1700" dirty="0"/>
                        <a:t>Firma nie musi oddawać pozyskanych pieniędzy.</a:t>
                      </a:r>
                    </a:p>
                  </a:txBody>
                  <a:tcPr/>
                </a:tc>
                <a:tc>
                  <a:txBody>
                    <a:bodyPr/>
                    <a:lstStyle/>
                    <a:p>
                      <a:r>
                        <a:rPr lang="pl-PL" sz="1700" dirty="0"/>
                        <a:t>Firma musi zwrócić pożyczone pieniądze wraz z odsetkami.</a:t>
                      </a:r>
                    </a:p>
                  </a:txBody>
                  <a:tcPr/>
                </a:tc>
                <a:extLst>
                  <a:ext uri="{0D108BD9-81ED-4DB2-BD59-A6C34878D82A}">
                    <a16:rowId xmlns:a16="http://schemas.microsoft.com/office/drawing/2014/main" val="1867465728"/>
                  </a:ext>
                </a:extLst>
              </a:tr>
              <a:tr h="775121">
                <a:tc>
                  <a:txBody>
                    <a:bodyPr/>
                    <a:lstStyle/>
                    <a:p>
                      <a:r>
                        <a:rPr lang="pl-PL" sz="1700" dirty="0"/>
                        <a:t>Pojawiają się nowi współwłaściciele przedsiębiorstwa – mają prawo głosowania podczas walnych zgromadzeń akcjonariuszy</a:t>
                      </a:r>
                    </a:p>
                  </a:txBody>
                  <a:tcPr/>
                </a:tc>
                <a:tc>
                  <a:txBody>
                    <a:bodyPr/>
                    <a:lstStyle/>
                    <a:p>
                      <a:r>
                        <a:rPr lang="pl-PL" sz="1700" dirty="0"/>
                        <a:t>Właściciele zachowują pełną kontrolę nad firmą.</a:t>
                      </a:r>
                    </a:p>
                  </a:txBody>
                  <a:tcPr/>
                </a:tc>
                <a:extLst>
                  <a:ext uri="{0D108BD9-81ED-4DB2-BD59-A6C34878D82A}">
                    <a16:rowId xmlns:a16="http://schemas.microsoft.com/office/drawing/2014/main" val="446785348"/>
                  </a:ext>
                </a:extLst>
              </a:tr>
              <a:tr h="980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700" dirty="0"/>
                        <a:t>Inwestorzy mogą uczestniczyć w zyskach firmy, mogą wpływać na najważniejsze decyzje dotyczące przedsiębiorstwa.</a:t>
                      </a:r>
                    </a:p>
                  </a:txBody>
                  <a:tcPr/>
                </a:tc>
                <a:tc>
                  <a:txBody>
                    <a:bodyPr/>
                    <a:lstStyle/>
                    <a:p>
                      <a:r>
                        <a:rPr lang="pl-PL" sz="1700" dirty="0"/>
                        <a:t>Inwestorzy otrzymują wcześniej ustalone odsetki.</a:t>
                      </a:r>
                    </a:p>
                  </a:txBody>
                  <a:tcPr/>
                </a:tc>
                <a:extLst>
                  <a:ext uri="{0D108BD9-81ED-4DB2-BD59-A6C34878D82A}">
                    <a16:rowId xmlns:a16="http://schemas.microsoft.com/office/drawing/2014/main" val="4292583080"/>
                  </a:ext>
                </a:extLst>
              </a:tr>
            </a:tbl>
          </a:graphicData>
        </a:graphic>
      </p:graphicFrame>
    </p:spTree>
    <p:extLst>
      <p:ext uri="{BB962C8B-B14F-4D97-AF65-F5344CB8AC3E}">
        <p14:creationId xmlns:p14="http://schemas.microsoft.com/office/powerpoint/2010/main" val="466872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41990" y="60795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392115" y="957542"/>
            <a:ext cx="9676918" cy="369332"/>
          </a:xfrm>
          <a:prstGeom prst="rect">
            <a:avLst/>
          </a:prstGeom>
        </p:spPr>
        <p:txBody>
          <a:bodyPr wrap="square" lIns="0" tIns="0" rIns="0" bIns="0" rtlCol="0" anchor="t">
            <a:spAutoFit/>
          </a:bodyPr>
          <a:lstStyle/>
          <a:p>
            <a:pPr>
              <a:spcBef>
                <a:spcPct val="0"/>
              </a:spcBef>
            </a:pPr>
            <a:r>
              <a:rPr lang="pl-PL" sz="2400" b="1" kern="100" dirty="0">
                <a:solidFill>
                  <a:srgbClr val="0070C0"/>
                </a:solidFill>
                <a:latin typeface="Arial" panose="020B0604020202020204" pitchFamily="34" charset="0"/>
                <a:cs typeface="Arial" panose="020B0604020202020204" pitchFamily="34" charset="0"/>
              </a:rPr>
              <a:t>3.3 Kapitał podwyższonego ryzyka i środki unijne</a:t>
            </a:r>
            <a:endParaRPr lang="en-US" sz="2400" b="1" kern="100"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328327" y="1742641"/>
            <a:ext cx="10560453" cy="1739707"/>
          </a:xfrm>
          <a:prstGeom prst="rect">
            <a:avLst/>
          </a:prstGeom>
        </p:spPr>
        <p:txBody>
          <a:bodyPr wrap="square" lIns="0" tIns="0" rIns="0" bIns="0" rtlCol="0" anchor="t">
            <a:spAutoFit/>
          </a:bodyPr>
          <a:lstStyle/>
          <a:p>
            <a:pPr>
              <a:lnSpc>
                <a:spcPct val="150000"/>
              </a:lnSpc>
            </a:pPr>
            <a:r>
              <a:rPr lang="pl-PL" sz="1600" b="0" i="0" dirty="0">
                <a:solidFill>
                  <a:srgbClr val="1F1F1F"/>
                </a:solidFill>
                <a:effectLst/>
              </a:rPr>
              <a:t> Fundusze wypełniają tzw. lukę kapitałową (equity gap) – projekt zbyt ryzykowny dla banku, zbyt mały na debiut giełdowy:</a:t>
            </a:r>
          </a:p>
          <a:p>
            <a:pPr>
              <a:lnSpc>
                <a:spcPct val="150000"/>
              </a:lnSpc>
            </a:pPr>
            <a:r>
              <a:rPr lang="pl-PL" sz="1600" b="1" i="0" dirty="0">
                <a:solidFill>
                  <a:srgbClr val="1F1F1F"/>
                </a:solidFill>
                <a:effectLst/>
              </a:rPr>
              <a:t>Venture Capital (VC) </a:t>
            </a:r>
            <a:r>
              <a:rPr lang="pl-PL" sz="1600" b="0" i="0" dirty="0">
                <a:solidFill>
                  <a:srgbClr val="1F1F1F"/>
                </a:solidFill>
                <a:effectLst/>
              </a:rPr>
              <a:t>– inwestycje w firmy będące w fazie ekspansji.</a:t>
            </a:r>
          </a:p>
          <a:p>
            <a:pPr>
              <a:lnSpc>
                <a:spcPct val="150000"/>
              </a:lnSpc>
            </a:pPr>
            <a:r>
              <a:rPr lang="pl-PL" sz="1600" b="1" i="0" dirty="0">
                <a:solidFill>
                  <a:srgbClr val="1F1F1F"/>
                </a:solidFill>
                <a:effectLst/>
              </a:rPr>
              <a:t>Aniołowie Biznesu (Business Angels) </a:t>
            </a:r>
            <a:r>
              <a:rPr lang="pl-PL" sz="1600" b="0" i="0" dirty="0">
                <a:solidFill>
                  <a:srgbClr val="1F1F1F"/>
                </a:solidFill>
                <a:effectLst/>
              </a:rPr>
              <a:t>– inwestorzy prywatni wspierający fazę zalążkową (</a:t>
            </a:r>
            <a:r>
              <a:rPr lang="pl-PL" sz="1600" b="0" i="0" dirty="0" err="1">
                <a:solidFill>
                  <a:srgbClr val="1F1F1F"/>
                </a:solidFill>
                <a:effectLst/>
              </a:rPr>
              <a:t>seed</a:t>
            </a:r>
            <a:r>
              <a:rPr lang="pl-PL" sz="1600" b="0" i="0" dirty="0">
                <a:solidFill>
                  <a:srgbClr val="1F1F1F"/>
                </a:solidFill>
                <a:effectLst/>
              </a:rPr>
              <a:t>).</a:t>
            </a:r>
            <a:r>
              <a:rPr lang="pl-PL" sz="1600" b="1" i="0" dirty="0">
                <a:solidFill>
                  <a:srgbClr val="1F1F1F"/>
                </a:solidFill>
                <a:effectLst/>
              </a:rPr>
              <a:t> </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29CCE1FA-5AD4-2347-E73F-1980E2898999}"/>
              </a:ext>
            </a:extLst>
          </p:cNvPr>
          <p:cNvGraphicFramePr>
            <a:graphicFrameLocks noGrp="1"/>
          </p:cNvGraphicFramePr>
          <p:nvPr>
            <p:extLst>
              <p:ext uri="{D42A27DB-BD31-4B8C-83A1-F6EECF244321}">
                <p14:modId xmlns:p14="http://schemas.microsoft.com/office/powerpoint/2010/main" val="1927369981"/>
              </p:ext>
            </p:extLst>
          </p:nvPr>
        </p:nvGraphicFramePr>
        <p:xfrm>
          <a:off x="628501" y="3018615"/>
          <a:ext cx="9614240" cy="2294876"/>
        </p:xfrm>
        <a:graphic>
          <a:graphicData uri="http://schemas.openxmlformats.org/drawingml/2006/table">
            <a:tbl>
              <a:tblPr firstRow="1" bandRow="1">
                <a:tableStyleId>{5C22544A-7EE6-4342-B048-85BDC9FD1C3A}</a:tableStyleId>
              </a:tblPr>
              <a:tblGrid>
                <a:gridCol w="4807120">
                  <a:extLst>
                    <a:ext uri="{9D8B030D-6E8A-4147-A177-3AD203B41FA5}">
                      <a16:colId xmlns:a16="http://schemas.microsoft.com/office/drawing/2014/main" val="4271420853"/>
                    </a:ext>
                  </a:extLst>
                </a:gridCol>
                <a:gridCol w="4807120">
                  <a:extLst>
                    <a:ext uri="{9D8B030D-6E8A-4147-A177-3AD203B41FA5}">
                      <a16:colId xmlns:a16="http://schemas.microsoft.com/office/drawing/2014/main" val="3914508888"/>
                    </a:ext>
                  </a:extLst>
                </a:gridCol>
              </a:tblGrid>
              <a:tr h="507358">
                <a:tc>
                  <a:txBody>
                    <a:bodyPr/>
                    <a:lstStyle/>
                    <a:p>
                      <a:r>
                        <a:rPr lang="pl-PL" dirty="0"/>
                        <a:t>Anioł Biznesu</a:t>
                      </a:r>
                    </a:p>
                  </a:txBody>
                  <a:tcPr anchor="ctr"/>
                </a:tc>
                <a:tc>
                  <a:txBody>
                    <a:bodyPr/>
                    <a:lstStyle/>
                    <a:p>
                      <a:r>
                        <a:rPr lang="pl-PL" dirty="0"/>
                        <a:t>Venture Capital</a:t>
                      </a:r>
                    </a:p>
                  </a:txBody>
                  <a:tcPr/>
                </a:tc>
                <a:extLst>
                  <a:ext uri="{0D108BD9-81ED-4DB2-BD59-A6C34878D82A}">
                    <a16:rowId xmlns:a16="http://schemas.microsoft.com/office/drawing/2014/main" val="2730562350"/>
                  </a:ext>
                </a:extLst>
              </a:tr>
              <a:tr h="507358">
                <a:tc>
                  <a:txBody>
                    <a:bodyPr/>
                    <a:lstStyle/>
                    <a:p>
                      <a:r>
                        <a:rPr lang="pl-PL" dirty="0"/>
                        <a:t>Prywatna osoba inwestująca własne pieniądze.</a:t>
                      </a:r>
                    </a:p>
                  </a:txBody>
                  <a:tcPr anchor="ctr"/>
                </a:tc>
                <a:tc>
                  <a:txBody>
                    <a:bodyPr/>
                    <a:lstStyle/>
                    <a:p>
                      <a:r>
                        <a:rPr lang="pl-PL" dirty="0"/>
                        <a:t>Profesjonalny fundusz inwestycyjny.</a:t>
                      </a:r>
                    </a:p>
                  </a:txBody>
                  <a:tcPr anchor="ctr"/>
                </a:tc>
                <a:extLst>
                  <a:ext uri="{0D108BD9-81ED-4DB2-BD59-A6C34878D82A}">
                    <a16:rowId xmlns:a16="http://schemas.microsoft.com/office/drawing/2014/main" val="2062711946"/>
                  </a:ext>
                </a:extLst>
              </a:tr>
              <a:tr h="507358">
                <a:tc>
                  <a:txBody>
                    <a:bodyPr/>
                    <a:lstStyle/>
                    <a:p>
                      <a:r>
                        <a:rPr lang="pl-PL" dirty="0"/>
                        <a:t>Inwestuje na bardzo wczesnym etapie rozwoju firmy.</a:t>
                      </a:r>
                    </a:p>
                  </a:txBody>
                  <a:tcPr/>
                </a:tc>
                <a:tc>
                  <a:txBody>
                    <a:bodyPr/>
                    <a:lstStyle/>
                    <a:p>
                      <a:r>
                        <a:rPr lang="pl-PL" dirty="0"/>
                        <a:t>Inwestuje w firmy, które już działają i chcą szybko się rozwijać.</a:t>
                      </a:r>
                    </a:p>
                  </a:txBody>
                  <a:tcPr/>
                </a:tc>
                <a:extLst>
                  <a:ext uri="{0D108BD9-81ED-4DB2-BD59-A6C34878D82A}">
                    <a16:rowId xmlns:a16="http://schemas.microsoft.com/office/drawing/2014/main" val="2716060511"/>
                  </a:ext>
                </a:extLst>
              </a:tr>
              <a:tr h="507358">
                <a:tc>
                  <a:txBody>
                    <a:bodyPr/>
                    <a:lstStyle/>
                    <a:p>
                      <a:r>
                        <a:rPr lang="pl-PL" dirty="0"/>
                        <a:t>Oferuje pieniądze oraz własne doświadczenie.</a:t>
                      </a:r>
                    </a:p>
                  </a:txBody>
                  <a:tcPr/>
                </a:tc>
                <a:tc>
                  <a:txBody>
                    <a:bodyPr/>
                    <a:lstStyle/>
                    <a:p>
                      <a:r>
                        <a:rPr lang="pl-PL" dirty="0"/>
                        <a:t>Oferuje kapitał, wsparcie ekspertów i pomoc w dalszym rozwoju przedsiębiorstwa.</a:t>
                      </a:r>
                    </a:p>
                  </a:txBody>
                  <a:tcPr/>
                </a:tc>
                <a:extLst>
                  <a:ext uri="{0D108BD9-81ED-4DB2-BD59-A6C34878D82A}">
                    <a16:rowId xmlns:a16="http://schemas.microsoft.com/office/drawing/2014/main" val="2714087342"/>
                  </a:ext>
                </a:extLst>
              </a:tr>
            </a:tbl>
          </a:graphicData>
        </a:graphic>
      </p:graphicFrame>
    </p:spTree>
    <p:extLst>
      <p:ext uri="{BB962C8B-B14F-4D97-AF65-F5344CB8AC3E}">
        <p14:creationId xmlns:p14="http://schemas.microsoft.com/office/powerpoint/2010/main" val="3707486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438623" y="5882858"/>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190097" y="734020"/>
            <a:ext cx="10325503" cy="738664"/>
          </a:xfrm>
          <a:prstGeom prst="rect">
            <a:avLst/>
          </a:prstGeom>
        </p:spPr>
        <p:txBody>
          <a:bodyPr wrap="square" lIns="0" tIns="0" rIns="0" bIns="0" rtlCol="0" anchor="t">
            <a:spAutoFit/>
          </a:bodyPr>
          <a:lstStyle/>
          <a:p>
            <a:pPr>
              <a:spcBef>
                <a:spcPct val="0"/>
              </a:spcBef>
            </a:pPr>
            <a:r>
              <a:rPr lang="pl-PL" sz="2800" b="1" spc="616" dirty="0">
                <a:solidFill>
                  <a:srgbClr val="0070C0"/>
                </a:solidFill>
                <a:latin typeface="Arial" panose="020B0604020202020204" pitchFamily="34" charset="0"/>
                <a:cs typeface="Arial" panose="020B0604020202020204" pitchFamily="34" charset="0"/>
              </a:rPr>
              <a:t>3.4 Inkubatory przedsiębiorczości </a:t>
            </a:r>
          </a:p>
          <a:p>
            <a:pPr>
              <a:spcBef>
                <a:spcPct val="0"/>
              </a:spcBef>
            </a:pPr>
            <a:endParaRPr lang="en-US" sz="2000" b="1" spc="616" dirty="0">
              <a:solidFill>
                <a:srgbClr val="0070C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190097" y="1435498"/>
            <a:ext cx="10560453" cy="4832861"/>
          </a:xfrm>
          <a:prstGeom prst="rect">
            <a:avLst/>
          </a:prstGeom>
        </p:spPr>
        <p:txBody>
          <a:bodyPr wrap="square" lIns="0" tIns="0" rIns="0" bIns="0" rtlCol="0" anchor="t">
            <a:spAutoFit/>
          </a:bodyPr>
          <a:lstStyle/>
          <a:p>
            <a:pPr>
              <a:lnSpc>
                <a:spcPct val="150000"/>
              </a:lnSpc>
            </a:pPr>
            <a:r>
              <a:rPr lang="pl-PL" sz="1400" b="0" i="0" dirty="0">
                <a:solidFill>
                  <a:srgbClr val="1F1F1F"/>
                </a:solidFill>
                <a:effectLst/>
              </a:rPr>
              <a:t> MSP stanowią 99,8% firm w Polsce i generują 46,6% PKB; tylko 59% firm zarejestrowanych w 2023 r. przetrwało pierwszy rok. Funkcje inkubatorów:</a:t>
            </a:r>
          </a:p>
          <a:p>
            <a:pPr>
              <a:lnSpc>
                <a:spcPct val="150000"/>
              </a:lnSpc>
            </a:pPr>
            <a:r>
              <a:rPr lang="pl-PL" sz="1400" b="1" i="0" dirty="0">
                <a:solidFill>
                  <a:srgbClr val="1F1F1F"/>
                </a:solidFill>
                <a:effectLst/>
              </a:rPr>
              <a:t>Udostępnianie infrastruktury </a:t>
            </a:r>
            <a:r>
              <a:rPr lang="pl-PL" sz="1400" b="0" i="0" dirty="0">
                <a:solidFill>
                  <a:srgbClr val="1F1F1F"/>
                </a:solidFill>
                <a:effectLst/>
              </a:rPr>
              <a:t>– preferencyjny najem powierzchni biurowych i produkcyjnych; Akademickie Inkubatory Przedsiębiorczości pozwalają działać bez rejestrowania własnej firmy.</a:t>
            </a:r>
          </a:p>
          <a:p>
            <a:pPr>
              <a:lnSpc>
                <a:spcPct val="150000"/>
              </a:lnSpc>
            </a:pPr>
            <a:r>
              <a:rPr lang="pl-PL" sz="1400" b="1" i="0" dirty="0">
                <a:solidFill>
                  <a:srgbClr val="1F1F1F"/>
                </a:solidFill>
                <a:effectLst/>
              </a:rPr>
              <a:t>Doradztwo merytoryczne </a:t>
            </a:r>
            <a:r>
              <a:rPr lang="pl-PL" sz="1400" b="0" i="0" dirty="0">
                <a:solidFill>
                  <a:srgbClr val="1F1F1F"/>
                </a:solidFill>
                <a:effectLst/>
              </a:rPr>
              <a:t>– obsługa prawna, księgowa i podatkowa w formule biur wspólnych (shared services), uzupełniona programami mentoringowymi.</a:t>
            </a:r>
          </a:p>
          <a:p>
            <a:pPr>
              <a:lnSpc>
                <a:spcPct val="150000"/>
              </a:lnSpc>
            </a:pPr>
            <a:r>
              <a:rPr lang="pl-PL" sz="1400" b="1" i="0" dirty="0">
                <a:solidFill>
                  <a:srgbClr val="1F1F1F"/>
                </a:solidFill>
                <a:effectLst/>
              </a:rPr>
              <a:t>Pomoc w pozyskiwaniu kapitału </a:t>
            </a:r>
            <a:r>
              <a:rPr lang="pl-PL" sz="1400" b="0" i="0" dirty="0">
                <a:solidFill>
                  <a:srgbClr val="1F1F1F"/>
                </a:solidFill>
                <a:effectLst/>
              </a:rPr>
              <a:t>– kojarzenie z sieciami Aniołów Biznesu oraz pomoc w przygotowaniu wniosków o pożyczki i dotacje unijne.</a:t>
            </a:r>
          </a:p>
          <a:p>
            <a:pPr>
              <a:lnSpc>
                <a:spcPct val="150000"/>
              </a:lnSpc>
            </a:pPr>
            <a:r>
              <a:rPr lang="pl-PL" sz="1400" b="0" i="0" dirty="0">
                <a:solidFill>
                  <a:srgbClr val="1F1F1F"/>
                </a:solidFill>
                <a:effectLst/>
              </a:rPr>
              <a:t> </a:t>
            </a:r>
            <a:r>
              <a:rPr lang="pl-PL" sz="1400" b="1" i="0" dirty="0">
                <a:solidFill>
                  <a:srgbClr val="1F1F1F"/>
                </a:solidFill>
                <a:effectLst/>
              </a:rPr>
              <a:t>Typowy Anioł Biznesu </a:t>
            </a:r>
            <a:r>
              <a:rPr lang="pl-PL" sz="1400" b="0" i="0" dirty="0">
                <a:solidFill>
                  <a:srgbClr val="1F1F1F"/>
                </a:solidFill>
                <a:effectLst/>
              </a:rPr>
              <a:t>– przedsiębiorca lub menedżer 31–50 lat, inwestujący kilkadziesiąt–kilkaset tys. zł; projekty mieszczą się zwykle w przedziale 50 tys. – 5 mln zł.</a:t>
            </a:r>
          </a:p>
          <a:p>
            <a:pPr>
              <a:lnSpc>
                <a:spcPct val="150000"/>
              </a:lnSpc>
            </a:pPr>
            <a:r>
              <a:rPr lang="pl-PL" sz="1400" b="1" i="0" dirty="0">
                <a:solidFill>
                  <a:srgbClr val="1F1F1F"/>
                </a:solidFill>
                <a:effectLst/>
              </a:rPr>
              <a:t>Perspektywa unijna </a:t>
            </a:r>
            <a:r>
              <a:rPr lang="pl-PL" sz="1400" b="0" i="0" dirty="0">
                <a:solidFill>
                  <a:srgbClr val="1F1F1F"/>
                </a:solidFill>
                <a:effectLst/>
              </a:rPr>
              <a:t>– obecna perspektywa 2021–2027 zbliża się ku końcowi; kolejne lata mogą być jednymi z ostatnich z łatwym dostępem do dotacji bezzwrotnych.</a:t>
            </a:r>
          </a:p>
          <a:p>
            <a:pPr>
              <a:lnSpc>
                <a:spcPct val="150000"/>
              </a:lnSpc>
            </a:pPr>
            <a:r>
              <a:rPr lang="pl-PL" sz="1400" b="1" i="0" dirty="0">
                <a:solidFill>
                  <a:srgbClr val="1F1F1F"/>
                </a:solidFill>
                <a:effectLst/>
              </a:rPr>
              <a:t>Efekt </a:t>
            </a:r>
            <a:r>
              <a:rPr lang="pl-PL" sz="1400" b="0" i="0" dirty="0">
                <a:solidFill>
                  <a:srgbClr val="1F1F1F"/>
                </a:solidFill>
                <a:effectLst/>
              </a:rPr>
              <a:t>inkubatory obniżają koszty stałe, redukują ryzyko operacyjne i zmniejszają koszt pozyskania finansowania zewnętrznego</a:t>
            </a:r>
            <a:r>
              <a:rPr lang="pl-PL" sz="1100" b="0" i="0" dirty="0">
                <a:solidFill>
                  <a:srgbClr val="1F1F1F"/>
                </a:solidFill>
                <a:effectLst/>
                <a:latin typeface="Google Sans"/>
              </a:rPr>
              <a:t>.</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486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16612" y="-76200"/>
            <a:ext cx="12425223" cy="711599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chemeClr val="bg1"/>
          </a:solidFill>
        </p:spPr>
        <p:txBody>
          <a:bodyPr/>
          <a:lstStyle/>
          <a:p>
            <a:endParaRPr lang="pl-PL" sz="1200" dirty="0"/>
          </a:p>
        </p:txBody>
      </p:sp>
      <p:sp>
        <p:nvSpPr>
          <p:cNvPr id="3" name="Freeform 3"/>
          <p:cNvSpPr/>
          <p:nvPr/>
        </p:nvSpPr>
        <p:spPr>
          <a:xfrm rot="-10580377">
            <a:off x="9712746" y="-5925176"/>
            <a:ext cx="16024255" cy="164427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TextBox 4"/>
          <p:cNvSpPr txBox="1"/>
          <p:nvPr/>
        </p:nvSpPr>
        <p:spPr>
          <a:xfrm>
            <a:off x="514350" y="1295140"/>
            <a:ext cx="8937994" cy="4641720"/>
          </a:xfrm>
          <a:prstGeom prst="rect">
            <a:avLst/>
          </a:prstGeom>
        </p:spPr>
        <p:txBody>
          <a:bodyPr wrap="square" lIns="0" tIns="0" rIns="0" bIns="0" rtlCol="0" anchor="t">
            <a:spAutoFit/>
          </a:bodyPr>
          <a:lstStyle/>
          <a:p>
            <a:r>
              <a:rPr lang="pl-PL" sz="1600" dirty="0"/>
              <a:t>Nie wszystkie pieniądze na rozwój firmy trzeba pożyczać lub pozyskiwać od inwestorów. Przedsiębiorstwa mogą również ubiegać się o </a:t>
            </a:r>
            <a:r>
              <a:rPr lang="pl-PL" sz="1600" b="1" dirty="0"/>
              <a:t>dotacje i granty</a:t>
            </a:r>
            <a:r>
              <a:rPr lang="pl-PL" sz="1600" dirty="0"/>
              <a:t>, czyli bezzwrotne wsparcie finansowe.</a:t>
            </a:r>
          </a:p>
          <a:p>
            <a:endParaRPr lang="pl-PL" sz="1600" dirty="0"/>
          </a:p>
          <a:p>
            <a:r>
              <a:rPr lang="pl-PL" sz="1600" b="1" dirty="0"/>
              <a:t>Czym są fundusze europejskie?</a:t>
            </a:r>
          </a:p>
          <a:p>
            <a:r>
              <a:rPr lang="pl-PL" sz="1600" dirty="0"/>
              <a:t>Fundusze europejskie to środki finansowe pochodzące z budżetu </a:t>
            </a:r>
            <a:r>
              <a:rPr lang="pl-PL" sz="1600" b="1" dirty="0"/>
              <a:t>Unii Europejskiej</a:t>
            </a:r>
            <a:r>
              <a:rPr lang="pl-PL" sz="1600" dirty="0"/>
              <a:t>, które mają wspierać rozwój gospodarki, przedsiębiorczości, innowacji oraz ochronę środowiska.</a:t>
            </a:r>
          </a:p>
          <a:p>
            <a:r>
              <a:rPr lang="pl-PL" sz="1600" dirty="0"/>
              <a:t>Firma może otrzymać dofinansowanie m.in. na:</a:t>
            </a:r>
          </a:p>
          <a:p>
            <a:pPr marL="285750" indent="-285750">
              <a:buFont typeface="Arial" panose="020B0604020202020204" pitchFamily="34" charset="0"/>
              <a:buChar char="•"/>
            </a:pPr>
            <a:r>
              <a:rPr lang="pl-PL" sz="1600" dirty="0"/>
              <a:t>zakup nowoczesnych maszyn i urządzeń, </a:t>
            </a:r>
          </a:p>
          <a:p>
            <a:pPr marL="285750" indent="-285750">
              <a:buFont typeface="Arial" panose="020B0604020202020204" pitchFamily="34" charset="0"/>
              <a:buChar char="•"/>
            </a:pPr>
            <a:r>
              <a:rPr lang="pl-PL" sz="1600" dirty="0"/>
              <a:t>prowadzenie badań i tworzenie nowych produktów, </a:t>
            </a:r>
          </a:p>
          <a:p>
            <a:pPr marL="285750" indent="-285750">
              <a:buFont typeface="Arial" panose="020B0604020202020204" pitchFamily="34" charset="0"/>
              <a:buChar char="•"/>
            </a:pPr>
            <a:r>
              <a:rPr lang="pl-PL" sz="1600" dirty="0"/>
              <a:t>wdrażanie innowacyjnych technologii, </a:t>
            </a:r>
          </a:p>
          <a:p>
            <a:pPr marL="285750" indent="-285750">
              <a:buFont typeface="Arial" panose="020B0604020202020204" pitchFamily="34" charset="0"/>
              <a:buChar char="•"/>
            </a:pPr>
            <a:r>
              <a:rPr lang="pl-PL" sz="1600" dirty="0"/>
              <a:t>cyfryzację przedsiębiorstwa, </a:t>
            </a:r>
          </a:p>
          <a:p>
            <a:pPr marL="285750" indent="-285750">
              <a:buFont typeface="Arial" panose="020B0604020202020204" pitchFamily="34" charset="0"/>
              <a:buChar char="•"/>
            </a:pPr>
            <a:r>
              <a:rPr lang="pl-PL" sz="1600" dirty="0"/>
              <a:t>szkolenia pracowników, </a:t>
            </a:r>
          </a:p>
          <a:p>
            <a:pPr marL="285750" indent="-285750">
              <a:buFont typeface="Arial" panose="020B0604020202020204" pitchFamily="34" charset="0"/>
              <a:buChar char="•"/>
            </a:pPr>
            <a:r>
              <a:rPr lang="pl-PL" sz="1600" dirty="0"/>
              <a:t>inwestycje ekologiczne (np. odnawialne źródła energii). </a:t>
            </a:r>
          </a:p>
          <a:p>
            <a:pPr>
              <a:buFont typeface="Arial" panose="020B0604020202020204" pitchFamily="34" charset="0"/>
              <a:buChar char="•"/>
            </a:pPr>
            <a:endParaRPr lang="pl-PL" sz="1600" dirty="0"/>
          </a:p>
          <a:p>
            <a:r>
              <a:rPr lang="pl-PL" sz="1600" b="1" dirty="0"/>
              <a:t>Czym jest grant?</a:t>
            </a:r>
          </a:p>
          <a:p>
            <a:r>
              <a:rPr lang="pl-PL" sz="1600" b="1" dirty="0"/>
              <a:t>Grant</a:t>
            </a:r>
            <a:r>
              <a:rPr lang="pl-PL" sz="1600" dirty="0"/>
              <a:t> to bezzwrotne dofinansowanie przyznawane na realizację określonego projektu. Aby je otrzymać, przedsiębiorstwo musi przygotować wniosek i wykazać, że planowana inwestycja przyniesie określone korzyści, np. stworzy nowe miejsca pracy lub wprowadzi innowacyjne rozwiązania.</a:t>
            </a:r>
          </a:p>
          <a:p>
            <a:pPr algn="just">
              <a:lnSpc>
                <a:spcPts val="1849"/>
              </a:lnSpc>
              <a:spcBef>
                <a:spcPct val="0"/>
              </a:spcBef>
            </a:pPr>
            <a:endParaRPr lang="pl-PL" sz="1000" b="1" spc="131" dirty="0">
              <a:solidFill>
                <a:srgbClr val="231F20"/>
              </a:solidFill>
              <a:latin typeface="DM Sans"/>
            </a:endParaRPr>
          </a:p>
        </p:txBody>
      </p:sp>
      <p:sp>
        <p:nvSpPr>
          <p:cNvPr id="5" name="TextBox 5"/>
          <p:cNvSpPr txBox="1"/>
          <p:nvPr/>
        </p:nvSpPr>
        <p:spPr>
          <a:xfrm>
            <a:off x="514350" y="398534"/>
            <a:ext cx="10724264" cy="513089"/>
          </a:xfrm>
          <a:prstGeom prst="rect">
            <a:avLst/>
          </a:prstGeom>
        </p:spPr>
        <p:txBody>
          <a:bodyPr wrap="square" lIns="0" tIns="0" rIns="0" bIns="0" rtlCol="0" anchor="t">
            <a:spAutoFit/>
          </a:bodyPr>
          <a:lstStyle/>
          <a:p>
            <a:pPr>
              <a:spcBef>
                <a:spcPct val="0"/>
              </a:spcBef>
            </a:pPr>
            <a:r>
              <a:rPr lang="pl-PL" sz="3334" b="1" kern="100" dirty="0">
                <a:solidFill>
                  <a:srgbClr val="0070C0"/>
                </a:solidFill>
                <a:latin typeface="Arial" panose="020B0604020202020204" pitchFamily="34" charset="0"/>
                <a:cs typeface="Arial" panose="020B0604020202020204" pitchFamily="34" charset="0"/>
              </a:rPr>
              <a:t>3.5 Finansowanie z funduszy europejskich i grantów</a:t>
            </a:r>
            <a:endParaRPr lang="en-US" sz="3334" b="1" kern="100" dirty="0">
              <a:solidFill>
                <a:srgbClr val="0070C0"/>
              </a:solidFill>
              <a:latin typeface="Arial" panose="020B0604020202020204" pitchFamily="34" charset="0"/>
              <a:cs typeface="Arial" panose="020B0604020202020204" pitchFamily="34" charset="0"/>
            </a:endParaRPr>
          </a:p>
        </p:txBody>
      </p:sp>
      <p:sp>
        <p:nvSpPr>
          <p:cNvPr id="6" name="Freeform 6"/>
          <p:cNvSpPr/>
          <p:nvPr/>
        </p:nvSpPr>
        <p:spPr>
          <a:xfrm flipH="1">
            <a:off x="-3302000" y="5257800"/>
            <a:ext cx="7921063" cy="2376319"/>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extLst>
      <p:ext uri="{BB962C8B-B14F-4D97-AF65-F5344CB8AC3E}">
        <p14:creationId xmlns:p14="http://schemas.microsoft.com/office/powerpoint/2010/main" val="2487038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471547" y="6043279"/>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190097" y="1206885"/>
            <a:ext cx="10560453" cy="954877"/>
          </a:xfrm>
          <a:prstGeom prst="rect">
            <a:avLst/>
          </a:prstGeom>
        </p:spPr>
        <p:txBody>
          <a:bodyPr wrap="square" lIns="0" tIns="0" rIns="0" bIns="0" rtlCol="0" anchor="t">
            <a:spAutoFit/>
          </a:bodyPr>
          <a:lstStyle/>
          <a:p>
            <a:pPr>
              <a:lnSpc>
                <a:spcPct val="150000"/>
              </a:lnSpc>
            </a:pPr>
            <a:r>
              <a:rPr lang="pl-PL" sz="1400" b="0" i="0" dirty="0">
                <a:solidFill>
                  <a:srgbClr val="1F1F1F"/>
                </a:solidFill>
                <a:effectLst/>
              </a:rPr>
              <a:t> </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pic>
        <p:nvPicPr>
          <p:cNvPr id="4" name="Obraz 3">
            <a:extLst>
              <a:ext uri="{FF2B5EF4-FFF2-40B4-BE49-F238E27FC236}">
                <a16:creationId xmlns:a16="http://schemas.microsoft.com/office/drawing/2014/main" id="{A52A99FA-C801-80E9-3212-6A09140083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581"/>
            <a:ext cx="12192000" cy="6804837"/>
          </a:xfrm>
          <a:prstGeom prst="rect">
            <a:avLst/>
          </a:prstGeom>
        </p:spPr>
      </p:pic>
      <p:sp>
        <p:nvSpPr>
          <p:cNvPr id="5" name="pole tekstowe 4">
            <a:extLst>
              <a:ext uri="{FF2B5EF4-FFF2-40B4-BE49-F238E27FC236}">
                <a16:creationId xmlns:a16="http://schemas.microsoft.com/office/drawing/2014/main" id="{C76DC111-AD5D-A02A-7983-5D4D751E4564}"/>
              </a:ext>
            </a:extLst>
          </p:cNvPr>
          <p:cNvSpPr txBox="1"/>
          <p:nvPr/>
        </p:nvSpPr>
        <p:spPr>
          <a:xfrm>
            <a:off x="7181850" y="6595816"/>
            <a:ext cx="5010150" cy="253916"/>
          </a:xfrm>
          <a:prstGeom prst="rect">
            <a:avLst/>
          </a:prstGeom>
          <a:solidFill>
            <a:schemeClr val="bg1"/>
          </a:solidFill>
          <a:ln>
            <a:solidFill>
              <a:schemeClr val="tx1"/>
            </a:solidFill>
          </a:ln>
        </p:spPr>
        <p:txBody>
          <a:bodyPr wrap="square" rtlCol="0">
            <a:spAutoFit/>
          </a:bodyPr>
          <a:lstStyle/>
          <a:p>
            <a:r>
              <a:rPr lang="pl-PL" sz="1050" i="1" dirty="0"/>
              <a:t>Dane na podstawie: GUS (2025) </a:t>
            </a:r>
            <a:r>
              <a:rPr lang="pl-PL" sz="1050" b="0" i="1" dirty="0">
                <a:solidFill>
                  <a:srgbClr val="222222"/>
                </a:solidFill>
                <a:effectLst/>
                <a:latin typeface="firaregular"/>
              </a:rPr>
              <a:t>Działalność przedsiębiorstw niefinansowych w 2024 r.     </a:t>
            </a:r>
          </a:p>
        </p:txBody>
      </p:sp>
    </p:spTree>
    <p:extLst>
      <p:ext uri="{BB962C8B-B14F-4D97-AF65-F5344CB8AC3E}">
        <p14:creationId xmlns:p14="http://schemas.microsoft.com/office/powerpoint/2010/main" val="3047018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9DD859-FAC6-1DFF-0503-4BE40C47A360}"/>
              </a:ext>
            </a:extLst>
          </p:cNvPr>
          <p:cNvSpPr>
            <a:spLocks noGrp="1"/>
          </p:cNvSpPr>
          <p:nvPr>
            <p:ph type="title"/>
          </p:nvPr>
        </p:nvSpPr>
        <p:spPr>
          <a:xfrm>
            <a:off x="838200" y="121934"/>
            <a:ext cx="10515600" cy="724373"/>
          </a:xfrm>
        </p:spPr>
        <p:txBody>
          <a:bodyPr/>
          <a:lstStyle/>
          <a:p>
            <a:pPr algn="ctr"/>
            <a:r>
              <a:rPr lang="pl-PL" b="1" dirty="0">
                <a:solidFill>
                  <a:schemeClr val="tx2">
                    <a:lumMod val="50000"/>
                    <a:lumOff val="50000"/>
                  </a:schemeClr>
                </a:solidFill>
                <a:latin typeface="+mn-lt"/>
              </a:rPr>
              <a:t>Ćwiczenie - zasady</a:t>
            </a:r>
          </a:p>
        </p:txBody>
      </p:sp>
      <p:sp>
        <p:nvSpPr>
          <p:cNvPr id="3" name="Symbol zastępczy zawartości 2">
            <a:extLst>
              <a:ext uri="{FF2B5EF4-FFF2-40B4-BE49-F238E27FC236}">
                <a16:creationId xmlns:a16="http://schemas.microsoft.com/office/drawing/2014/main" id="{6B646154-62AD-F2E2-572D-2328E0764F4A}"/>
              </a:ext>
            </a:extLst>
          </p:cNvPr>
          <p:cNvSpPr>
            <a:spLocks noGrp="1"/>
          </p:cNvSpPr>
          <p:nvPr>
            <p:ph idx="1"/>
          </p:nvPr>
        </p:nvSpPr>
        <p:spPr>
          <a:xfrm>
            <a:off x="838200" y="1147864"/>
            <a:ext cx="10515600" cy="5029099"/>
          </a:xfrm>
        </p:spPr>
        <p:txBody>
          <a:bodyPr>
            <a:normAutofit fontScale="92500"/>
          </a:bodyPr>
          <a:lstStyle/>
          <a:p>
            <a:pPr marL="0" indent="0">
              <a:buNone/>
            </a:pPr>
            <a:r>
              <a:rPr lang="pl-PL" dirty="0">
                <a:solidFill>
                  <a:schemeClr val="bg1"/>
                </a:solidFill>
              </a:rPr>
              <a:t>Case study: Inwestycja Firmy X</a:t>
            </a:r>
          </a:p>
          <a:p>
            <a:pPr marL="0" indent="0">
              <a:buNone/>
            </a:pPr>
            <a:endParaRPr lang="pl-PL" dirty="0">
              <a:solidFill>
                <a:schemeClr val="bg1"/>
              </a:solidFill>
            </a:endParaRPr>
          </a:p>
          <a:p>
            <a:pPr marL="514350" indent="-514350">
              <a:buFont typeface="+mj-lt"/>
              <a:buAutoNum type="arabicPeriod"/>
            </a:pPr>
            <a:r>
              <a:rPr lang="pl-PL" dirty="0">
                <a:solidFill>
                  <a:schemeClr val="bg1"/>
                </a:solidFill>
              </a:rPr>
              <a:t>Podzielcie się na grupy 3–4-osobowe.</a:t>
            </a:r>
          </a:p>
          <a:p>
            <a:pPr marL="514350" indent="-514350">
              <a:buFont typeface="+mj-lt"/>
              <a:buAutoNum type="arabicPeriod"/>
            </a:pPr>
            <a:r>
              <a:rPr lang="pl-PL" dirty="0">
                <a:solidFill>
                  <a:schemeClr val="bg1"/>
                </a:solidFill>
              </a:rPr>
              <a:t>Przeczytajcie opis sytuacji firmy.</a:t>
            </a:r>
          </a:p>
          <a:p>
            <a:pPr marL="514350" indent="-514350">
              <a:buFont typeface="+mj-lt"/>
              <a:buAutoNum type="arabicPeriod"/>
            </a:pPr>
            <a:r>
              <a:rPr lang="pl-PL" dirty="0">
                <a:solidFill>
                  <a:schemeClr val="bg1"/>
                </a:solidFill>
              </a:rPr>
              <a:t>Przeanalizujcie: na co firma potrzebuje pieniędzy, jakie są zalety i wady każdego źródła finansowania, które rozwiązanie będzie najkorzystniejsze.</a:t>
            </a:r>
          </a:p>
          <a:p>
            <a:pPr marL="514350" indent="-514350">
              <a:buFont typeface="+mj-lt"/>
              <a:buAutoNum type="arabicPeriod"/>
            </a:pPr>
            <a:r>
              <a:rPr lang="pl-PL" dirty="0">
                <a:solidFill>
                  <a:schemeClr val="bg1"/>
                </a:solidFill>
              </a:rPr>
              <a:t>Zwróćcie uwagę, że: zakup maszyn jest inwestycją długoterminową, zakup materiałów i zapasów dotyczy bieżącej działalności firmy.</a:t>
            </a:r>
          </a:p>
          <a:p>
            <a:pPr marL="514350" indent="-514350">
              <a:buFont typeface="+mj-lt"/>
              <a:buAutoNum type="arabicPeriod"/>
            </a:pPr>
            <a:r>
              <a:rPr lang="pl-PL" dirty="0">
                <a:solidFill>
                  <a:schemeClr val="bg1"/>
                </a:solidFill>
              </a:rPr>
              <a:t>Wybierzcie jedno (lub dwa uzupełniające się) źródła finansowania i przygotujcie krótkie uzasadnienie (2–3 minuty prezentacji).</a:t>
            </a:r>
          </a:p>
        </p:txBody>
      </p:sp>
    </p:spTree>
    <p:extLst>
      <p:ext uri="{BB962C8B-B14F-4D97-AF65-F5344CB8AC3E}">
        <p14:creationId xmlns:p14="http://schemas.microsoft.com/office/powerpoint/2010/main" val="109475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9DD859-FAC6-1DFF-0503-4BE40C47A360}"/>
              </a:ext>
            </a:extLst>
          </p:cNvPr>
          <p:cNvSpPr>
            <a:spLocks noGrp="1"/>
          </p:cNvSpPr>
          <p:nvPr>
            <p:ph type="title"/>
          </p:nvPr>
        </p:nvSpPr>
        <p:spPr>
          <a:xfrm>
            <a:off x="838200" y="121934"/>
            <a:ext cx="10515600" cy="724373"/>
          </a:xfrm>
        </p:spPr>
        <p:txBody>
          <a:bodyPr/>
          <a:lstStyle/>
          <a:p>
            <a:pPr algn="ctr"/>
            <a:r>
              <a:rPr lang="pl-PL" b="1" dirty="0">
                <a:solidFill>
                  <a:schemeClr val="tx2">
                    <a:lumMod val="50000"/>
                    <a:lumOff val="50000"/>
                  </a:schemeClr>
                </a:solidFill>
                <a:latin typeface="+mn-lt"/>
              </a:rPr>
              <a:t>Ćwiczenie - studium przypadku</a:t>
            </a:r>
          </a:p>
        </p:txBody>
      </p:sp>
      <p:sp>
        <p:nvSpPr>
          <p:cNvPr id="3" name="Symbol zastępczy zawartości 2">
            <a:extLst>
              <a:ext uri="{FF2B5EF4-FFF2-40B4-BE49-F238E27FC236}">
                <a16:creationId xmlns:a16="http://schemas.microsoft.com/office/drawing/2014/main" id="{6B646154-62AD-F2E2-572D-2328E0764F4A}"/>
              </a:ext>
            </a:extLst>
          </p:cNvPr>
          <p:cNvSpPr>
            <a:spLocks noGrp="1"/>
          </p:cNvSpPr>
          <p:nvPr>
            <p:ph idx="1"/>
          </p:nvPr>
        </p:nvSpPr>
        <p:spPr>
          <a:xfrm>
            <a:off x="838200" y="1147864"/>
            <a:ext cx="10515600" cy="5029099"/>
          </a:xfrm>
        </p:spPr>
        <p:txBody>
          <a:bodyPr>
            <a:normAutofit fontScale="92500" lnSpcReduction="20000"/>
          </a:bodyPr>
          <a:lstStyle/>
          <a:p>
            <a:pPr marL="0" indent="0">
              <a:buNone/>
            </a:pPr>
            <a:r>
              <a:rPr lang="pl-PL" dirty="0">
                <a:solidFill>
                  <a:schemeClr val="bg1"/>
                </a:solidFill>
              </a:rPr>
              <a:t>Firma X produkuje ekologiczne bidony i termosy. Działa na rynku od 3 lat i zatrudnia 20 pracowników. W ostatnim roku sprzedaż znacząco wzrosła, dlatego firma planuje rozwój.</a:t>
            </a:r>
          </a:p>
          <a:p>
            <a:pPr marL="0" indent="0">
              <a:buNone/>
            </a:pPr>
            <a:r>
              <a:rPr lang="pl-PL" dirty="0">
                <a:solidFill>
                  <a:schemeClr val="bg1"/>
                </a:solidFill>
              </a:rPr>
              <a:t>Potrzebuje 1 000 000 zł na:</a:t>
            </a:r>
          </a:p>
          <a:p>
            <a:r>
              <a:rPr lang="pl-PL" dirty="0">
                <a:solidFill>
                  <a:schemeClr val="bg1"/>
                </a:solidFill>
              </a:rPr>
              <a:t>zakup nowych maszyn produkcyjnych (700 000 zł),</a:t>
            </a:r>
          </a:p>
          <a:p>
            <a:r>
              <a:rPr lang="pl-PL" dirty="0">
                <a:solidFill>
                  <a:schemeClr val="bg1"/>
                </a:solidFill>
              </a:rPr>
              <a:t>zwiększenie zapasów materiałów i surowców (300 000 zł).</a:t>
            </a:r>
          </a:p>
          <a:p>
            <a:pPr marL="0" indent="0">
              <a:buNone/>
            </a:pPr>
            <a:r>
              <a:rPr lang="pl-PL" dirty="0">
                <a:solidFill>
                  <a:schemeClr val="bg1"/>
                </a:solidFill>
              </a:rPr>
              <a:t>Firma ma dobrą opinię na rynku i osiąga zyski, ale właściciele nie chcą podejmować zbyt dużego ryzyka utraty kontroli nad przedsiębiorstwem.</a:t>
            </a:r>
          </a:p>
          <a:p>
            <a:pPr marL="0" indent="0">
              <a:buNone/>
            </a:pPr>
            <a:r>
              <a:rPr lang="pl-PL" dirty="0">
                <a:solidFill>
                  <a:schemeClr val="bg1"/>
                </a:solidFill>
              </a:rPr>
              <a:t>Możliwe źródła finansowania:</a:t>
            </a:r>
          </a:p>
          <a:p>
            <a:r>
              <a:rPr lang="pl-PL" dirty="0">
                <a:solidFill>
                  <a:schemeClr val="bg1"/>
                </a:solidFill>
              </a:rPr>
              <a:t>kredyt bankowy,</a:t>
            </a:r>
          </a:p>
          <a:p>
            <a:r>
              <a:rPr lang="pl-PL" dirty="0">
                <a:solidFill>
                  <a:schemeClr val="bg1"/>
                </a:solidFill>
              </a:rPr>
              <a:t>emisja obligacji,</a:t>
            </a:r>
          </a:p>
          <a:p>
            <a:r>
              <a:rPr lang="pl-PL" dirty="0">
                <a:solidFill>
                  <a:schemeClr val="bg1"/>
                </a:solidFill>
              </a:rPr>
              <a:t>inwestor typu Venture Capital / Anioł Biznesu,</a:t>
            </a:r>
          </a:p>
          <a:p>
            <a:r>
              <a:rPr lang="pl-PL" dirty="0">
                <a:solidFill>
                  <a:schemeClr val="bg1"/>
                </a:solidFill>
              </a:rPr>
              <a:t>emisja akcji.</a:t>
            </a:r>
          </a:p>
        </p:txBody>
      </p:sp>
    </p:spTree>
    <p:extLst>
      <p:ext uri="{BB962C8B-B14F-4D97-AF65-F5344CB8AC3E}">
        <p14:creationId xmlns:p14="http://schemas.microsoft.com/office/powerpoint/2010/main" val="3834377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9DD859-FAC6-1DFF-0503-4BE40C47A360}"/>
              </a:ext>
            </a:extLst>
          </p:cNvPr>
          <p:cNvSpPr>
            <a:spLocks noGrp="1"/>
          </p:cNvSpPr>
          <p:nvPr>
            <p:ph type="title"/>
          </p:nvPr>
        </p:nvSpPr>
        <p:spPr>
          <a:xfrm>
            <a:off x="838200" y="121934"/>
            <a:ext cx="10515600" cy="724373"/>
          </a:xfrm>
        </p:spPr>
        <p:txBody>
          <a:bodyPr/>
          <a:lstStyle/>
          <a:p>
            <a:pPr algn="ctr"/>
            <a:r>
              <a:rPr lang="pl-PL" b="1" dirty="0">
                <a:solidFill>
                  <a:schemeClr val="tx2">
                    <a:lumMod val="50000"/>
                    <a:lumOff val="50000"/>
                  </a:schemeClr>
                </a:solidFill>
                <a:latin typeface="+mn-lt"/>
              </a:rPr>
              <a:t>Ćwiczenie – materiał dla nauczyciela</a:t>
            </a:r>
          </a:p>
        </p:txBody>
      </p:sp>
      <p:sp>
        <p:nvSpPr>
          <p:cNvPr id="3" name="Symbol zastępczy zawartości 2">
            <a:extLst>
              <a:ext uri="{FF2B5EF4-FFF2-40B4-BE49-F238E27FC236}">
                <a16:creationId xmlns:a16="http://schemas.microsoft.com/office/drawing/2014/main" id="{6B646154-62AD-F2E2-572D-2328E0764F4A}"/>
              </a:ext>
            </a:extLst>
          </p:cNvPr>
          <p:cNvSpPr>
            <a:spLocks noGrp="1"/>
          </p:cNvSpPr>
          <p:nvPr>
            <p:ph idx="1"/>
          </p:nvPr>
        </p:nvSpPr>
        <p:spPr>
          <a:xfrm>
            <a:off x="838200" y="1147864"/>
            <a:ext cx="10515600" cy="5029099"/>
          </a:xfrm>
        </p:spPr>
        <p:txBody>
          <a:bodyPr>
            <a:normAutofit fontScale="85000" lnSpcReduction="20000"/>
          </a:bodyPr>
          <a:lstStyle/>
          <a:p>
            <a:pPr marL="0" indent="0">
              <a:buNone/>
            </a:pPr>
            <a:r>
              <a:rPr lang="pl-PL" dirty="0">
                <a:solidFill>
                  <a:schemeClr val="bg1"/>
                </a:solidFill>
              </a:rPr>
              <a:t>Pytania pomocnicze:</a:t>
            </a:r>
          </a:p>
          <a:p>
            <a:pPr marL="514350" indent="-514350">
              <a:buFont typeface="+mj-lt"/>
              <a:buAutoNum type="arabicPeriod"/>
            </a:pPr>
            <a:r>
              <a:rPr lang="pl-PL" dirty="0">
                <a:solidFill>
                  <a:schemeClr val="bg1"/>
                </a:solidFill>
              </a:rPr>
              <a:t>Czy firma będzie musiała oddać część własności przedsiębiorstwa?</a:t>
            </a:r>
          </a:p>
          <a:p>
            <a:pPr marL="514350" indent="-514350">
              <a:buFont typeface="+mj-lt"/>
              <a:buAutoNum type="arabicPeriod"/>
            </a:pPr>
            <a:r>
              <a:rPr lang="pl-PL" dirty="0">
                <a:solidFill>
                  <a:schemeClr val="bg1"/>
                </a:solidFill>
              </a:rPr>
              <a:t>Czy będzie zobowiązana do regularnej spłaty zadłużenia?</a:t>
            </a:r>
          </a:p>
          <a:p>
            <a:pPr marL="514350" indent="-514350">
              <a:buFont typeface="+mj-lt"/>
              <a:buAutoNum type="arabicPeriod"/>
            </a:pPr>
            <a:r>
              <a:rPr lang="pl-PL" dirty="0">
                <a:solidFill>
                  <a:schemeClr val="bg1"/>
                </a:solidFill>
              </a:rPr>
              <a:t>Które rozwiązanie jest najbardziej ryzykowne?</a:t>
            </a:r>
          </a:p>
          <a:p>
            <a:pPr marL="514350" indent="-514350">
              <a:buFont typeface="+mj-lt"/>
              <a:buAutoNum type="arabicPeriod"/>
            </a:pPr>
            <a:r>
              <a:rPr lang="pl-PL" dirty="0">
                <a:solidFill>
                  <a:schemeClr val="bg1"/>
                </a:solidFill>
              </a:rPr>
              <a:t>Które daje największą swobodę działania?</a:t>
            </a:r>
          </a:p>
          <a:p>
            <a:pPr marL="514350" indent="-514350">
              <a:buFont typeface="+mj-lt"/>
              <a:buAutoNum type="arabicPeriod"/>
            </a:pPr>
            <a:r>
              <a:rPr lang="pl-PL" dirty="0">
                <a:solidFill>
                  <a:schemeClr val="bg1"/>
                </a:solidFill>
              </a:rPr>
              <a:t>Jakie źródło najlepiej pasuje do zakupu maszyn, a jakie do finansowania bieżącej działalności?</a:t>
            </a:r>
          </a:p>
          <a:p>
            <a:pPr marL="514350" indent="-514350">
              <a:buFont typeface="+mj-lt"/>
              <a:buAutoNum type="arabicPeriod"/>
            </a:pPr>
            <a:endParaRPr lang="pl-PL" dirty="0">
              <a:solidFill>
                <a:schemeClr val="bg1"/>
              </a:solidFill>
            </a:endParaRPr>
          </a:p>
          <a:p>
            <a:pPr marL="0" indent="0">
              <a:buNone/>
            </a:pPr>
            <a:r>
              <a:rPr lang="pl-PL" u="sng" dirty="0">
                <a:solidFill>
                  <a:schemeClr val="bg1"/>
                </a:solidFill>
              </a:rPr>
              <a:t>Podsumowanie:</a:t>
            </a:r>
          </a:p>
          <a:p>
            <a:pPr marL="0" indent="0">
              <a:buNone/>
            </a:pPr>
            <a:r>
              <a:rPr lang="pl-PL" dirty="0">
                <a:solidFill>
                  <a:schemeClr val="bg1"/>
                </a:solidFill>
              </a:rPr>
              <a:t>nie istnieje jedno najlepsze źródło finansowania dla każdej firmy, wybór zależy od etapu rozwoju przedsiębiorstwa, celu finansowania oraz poziomu ryzyka, jaki właściciele są gotowi zaakceptować, w praktyce przedsiębiorstwa często korzystają z kilku źródeł finansowania jednocześnie (np. kredytu na zakup maszyn i kredytu obrotowego na bieżącą działalność).</a:t>
            </a:r>
          </a:p>
        </p:txBody>
      </p:sp>
    </p:spTree>
    <p:extLst>
      <p:ext uri="{BB962C8B-B14F-4D97-AF65-F5344CB8AC3E}">
        <p14:creationId xmlns:p14="http://schemas.microsoft.com/office/powerpoint/2010/main" val="2179747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27422" y="57536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169980" y="1133007"/>
            <a:ext cx="10718800" cy="359009"/>
          </a:xfrm>
          <a:prstGeom prst="rect">
            <a:avLst/>
          </a:prstGeom>
        </p:spPr>
        <p:txBody>
          <a:bodyPr wrap="square" lIns="0" tIns="0" rIns="0" bIns="0" rtlCol="0" anchor="t">
            <a:spAutoFit/>
          </a:bodyPr>
          <a:lstStyle/>
          <a:p>
            <a:pPr>
              <a:spcBef>
                <a:spcPct val="0"/>
              </a:spcBef>
            </a:pPr>
            <a:r>
              <a:rPr lang="pl-PL" sz="2333" b="1" spc="616" dirty="0">
                <a:solidFill>
                  <a:srgbClr val="231F20"/>
                </a:solidFill>
                <a:latin typeface="Arial" panose="020B0604020202020204" pitchFamily="34" charset="0"/>
                <a:cs typeface="Arial" panose="020B0604020202020204" pitchFamily="34" charset="0"/>
              </a:rPr>
              <a:t>PODSUMOWANIE: </a:t>
            </a:r>
            <a:r>
              <a:rPr lang="pl-PL" sz="2333" b="1" spc="616" dirty="0">
                <a:solidFill>
                  <a:schemeClr val="tx2">
                    <a:lumMod val="50000"/>
                    <a:lumOff val="50000"/>
                  </a:schemeClr>
                </a:solidFill>
                <a:latin typeface="Arial" panose="020B0604020202020204" pitchFamily="34" charset="0"/>
                <a:cs typeface="Arial" panose="020B0604020202020204" pitchFamily="34" charset="0"/>
              </a:rPr>
              <a:t>KLUCZOWE ZASADY </a:t>
            </a:r>
            <a:r>
              <a:rPr lang="pl-PL" sz="2333" b="1" spc="616" dirty="0">
                <a:solidFill>
                  <a:srgbClr val="231F20"/>
                </a:solidFill>
                <a:latin typeface="Arial" panose="020B0604020202020204" pitchFamily="34" charset="0"/>
                <a:cs typeface="Arial" panose="020B0604020202020204" pitchFamily="34" charset="0"/>
              </a:rPr>
              <a:t>-</a:t>
            </a:r>
            <a:endParaRPr lang="en-US" sz="2333" b="1" spc="616" dirty="0">
              <a:solidFill>
                <a:srgbClr val="231F2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419986" y="1791897"/>
            <a:ext cx="9462977" cy="3803413"/>
          </a:xfrm>
          <a:prstGeom prst="rect">
            <a:avLst/>
          </a:prstGeom>
        </p:spPr>
        <p:txBody>
          <a:bodyPr wrap="square" lIns="0" tIns="0" rIns="0" bIns="0" rtlCol="0" anchor="t">
            <a:spAutoFit/>
          </a:bodyPr>
          <a:lstStyle/>
          <a:p>
            <a:pPr marL="285750" indent="-285750">
              <a:lnSpc>
                <a:spcPct val="200000"/>
              </a:lnSpc>
              <a:buFont typeface="Arial" panose="020B0604020202020204" pitchFamily="34" charset="0"/>
              <a:buChar char="•"/>
            </a:pPr>
            <a:r>
              <a:rPr lang="pl-PL" kern="100" dirty="0">
                <a:cs typeface="Arial" panose="020B0604020202020204" pitchFamily="34" charset="0"/>
              </a:rPr>
              <a:t>Zasada dopasowania (</a:t>
            </a:r>
            <a:r>
              <a:rPr lang="pl-PL" b="1" kern="100" dirty="0">
                <a:cs typeface="Arial" panose="020B0604020202020204" pitchFamily="34" charset="0"/>
              </a:rPr>
              <a:t>Matching Principle</a:t>
            </a:r>
            <a:r>
              <a:rPr lang="pl-PL" kern="100" dirty="0">
                <a:cs typeface="Arial" panose="020B0604020202020204" pitchFamily="34" charset="0"/>
              </a:rPr>
              <a:t>): aktywa trwałe finansuj kapitałem długoterminowym (kredyt inwestycyjny, obligacje), a obrotowe – krótkoterminowym (kredyt w rachunku, faktoring).</a:t>
            </a:r>
          </a:p>
          <a:p>
            <a:pPr marL="285750" indent="-285750">
              <a:lnSpc>
                <a:spcPct val="200000"/>
              </a:lnSpc>
              <a:buFont typeface="Arial" panose="020B0604020202020204" pitchFamily="34" charset="0"/>
              <a:buChar char="•"/>
            </a:pPr>
            <a:r>
              <a:rPr lang="pl-PL" kern="100" dirty="0"/>
              <a:t>Wykorzystaj </a:t>
            </a:r>
            <a:r>
              <a:rPr lang="pl-PL" b="1" kern="100" dirty="0"/>
              <a:t>„tani” dług</a:t>
            </a:r>
            <a:r>
              <a:rPr lang="pl-PL" kern="100" dirty="0"/>
              <a:t>: dzięki tarczy podatkowej kredyt jest tańszy niż kapitał własny, o ile firma generuje dodatni EBIT.</a:t>
            </a:r>
            <a:r>
              <a:rPr lang="pl-PL" kern="100" dirty="0">
                <a:cs typeface="Arial" panose="020B0604020202020204" pitchFamily="34" charset="0"/>
              </a:rPr>
              <a:t> </a:t>
            </a:r>
          </a:p>
          <a:p>
            <a:pPr marL="285750" indent="-285750">
              <a:lnSpc>
                <a:spcPct val="200000"/>
              </a:lnSpc>
              <a:buFont typeface="Arial" panose="020B0604020202020204" pitchFamily="34" charset="0"/>
              <a:buChar char="•"/>
            </a:pPr>
            <a:r>
              <a:rPr lang="pl-PL" kern="100" dirty="0"/>
              <a:t>Buduj wiarygodność wewnętrzną (zoptymalizuj samofinansowanie zanim pójdziesz do banku) i dywersyfikuj źródła – poleganie na jednym banku jest ryzykowne.</a:t>
            </a:r>
            <a:r>
              <a:rPr lang="pl-PL" kern="100" dirty="0">
                <a:cs typeface="Arial" panose="020B0604020202020204" pitchFamily="34" charset="0"/>
              </a:rPr>
              <a:t> </a:t>
            </a:r>
            <a:endParaRPr lang="en-US" kern="100" dirty="0">
              <a:cs typeface="Arial" panose="020B0604020202020204" pitchFamily="34" charset="0"/>
            </a:endParaRPr>
          </a:p>
        </p:txBody>
      </p:sp>
    </p:spTree>
    <p:extLst>
      <p:ext uri="{BB962C8B-B14F-4D97-AF65-F5344CB8AC3E}">
        <p14:creationId xmlns:p14="http://schemas.microsoft.com/office/powerpoint/2010/main" val="526289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77585C-6760-79ED-EC55-D1A5A9292D55}"/>
              </a:ext>
            </a:extLst>
          </p:cNvPr>
          <p:cNvSpPr>
            <a:spLocks noGrp="1"/>
          </p:cNvSpPr>
          <p:nvPr>
            <p:ph type="title"/>
          </p:nvPr>
        </p:nvSpPr>
        <p:spPr/>
        <p:txBody>
          <a:bodyPr/>
          <a:lstStyle/>
          <a:p>
            <a:r>
              <a:rPr lang="pl-PL" dirty="0"/>
              <a:t>PYTANIA I DEBATA</a:t>
            </a:r>
          </a:p>
        </p:txBody>
      </p:sp>
      <p:sp>
        <p:nvSpPr>
          <p:cNvPr id="3" name="Symbol zastępczy zawartości 2">
            <a:extLst>
              <a:ext uri="{FF2B5EF4-FFF2-40B4-BE49-F238E27FC236}">
                <a16:creationId xmlns:a16="http://schemas.microsoft.com/office/drawing/2014/main" id="{790DD72A-A9CC-E743-5BDF-B74AE1D56B49}"/>
              </a:ext>
            </a:extLst>
          </p:cNvPr>
          <p:cNvSpPr>
            <a:spLocks noGrp="1"/>
          </p:cNvSpPr>
          <p:nvPr>
            <p:ph idx="1"/>
          </p:nvPr>
        </p:nvSpPr>
        <p:spPr>
          <a:xfrm>
            <a:off x="838200" y="1825625"/>
            <a:ext cx="7431505" cy="4351338"/>
          </a:xfrm>
        </p:spPr>
        <p:txBody>
          <a:bodyPr>
            <a:normAutofit/>
          </a:bodyPr>
          <a:lstStyle/>
          <a:p>
            <a:pPr marL="0" indent="0">
              <a:buNone/>
            </a:pPr>
            <a:r>
              <a:rPr lang="pl-PL" sz="1800" dirty="0"/>
              <a:t>Pytanie 1. Dlaczego kredyt kupiecki jest uznawany za najpopularniejszą, a zarazem ryzykowną formę finansowania? </a:t>
            </a:r>
          </a:p>
          <a:p>
            <a:pPr marL="0" indent="0">
              <a:buNone/>
            </a:pPr>
            <a:r>
              <a:rPr lang="pl-PL" sz="1800" dirty="0"/>
              <a:t>	(Brak formalności vs. ryzyko zatorów płatniczych.)</a:t>
            </a:r>
          </a:p>
          <a:p>
            <a:pPr marL="0" indent="0">
              <a:buNone/>
            </a:pPr>
            <a:r>
              <a:rPr lang="pl-PL" sz="1800" dirty="0"/>
              <a:t>Pytanie 2. Jak stopa podatkowa wpływa na chęć firm do zadłużania się? 	(Im wyższa stopa, tym większa korzyść z tarczy podatkowej.)</a:t>
            </a:r>
          </a:p>
          <a:p>
            <a:pPr marL="0" indent="0">
              <a:buNone/>
            </a:pPr>
            <a:endParaRPr lang="pl-PL" sz="1800" dirty="0"/>
          </a:p>
          <a:p>
            <a:pPr marL="0" indent="0">
              <a:buNone/>
            </a:pPr>
            <a:r>
              <a:rPr lang="pl-PL" sz="1800" dirty="0"/>
              <a:t>Temat debaty:</a:t>
            </a:r>
          </a:p>
          <a:p>
            <a:pPr marL="0" indent="0">
              <a:buNone/>
            </a:pPr>
            <a:r>
              <a:rPr lang="pl-PL" sz="1800" dirty="0"/>
              <a:t>„Czy w obliczu kryzysu finansowego bezpieczniej jest finansować rozwój poprzez dług bankowy wsparty gwarancjami państwowymi (np. BGK), czy poprzez wprowadzenie Anioła Biznesu, co wiąże się z utratą części kontroli, ale brakiem konieczności spłaty rat?”</a:t>
            </a:r>
          </a:p>
          <a:p>
            <a:pPr marL="0" indent="0">
              <a:buNone/>
            </a:pPr>
            <a:r>
              <a:rPr lang="pl-PL" sz="1800" dirty="0"/>
              <a:t> </a:t>
            </a:r>
          </a:p>
        </p:txBody>
      </p:sp>
      <p:sp>
        <p:nvSpPr>
          <p:cNvPr id="4" name="Freeform 19">
            <a:extLst>
              <a:ext uri="{FF2B5EF4-FFF2-40B4-BE49-F238E27FC236}">
                <a16:creationId xmlns:a16="http://schemas.microsoft.com/office/drawing/2014/main" id="{1176AD79-AE23-6853-BFA9-9FE90386C365}"/>
              </a:ext>
            </a:extLst>
          </p:cNvPr>
          <p:cNvSpPr/>
          <p:nvPr/>
        </p:nvSpPr>
        <p:spPr>
          <a:xfrm rot="887923">
            <a:off x="8274042" y="-579797"/>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a:p>
        </p:txBody>
      </p:sp>
      <p:grpSp>
        <p:nvGrpSpPr>
          <p:cNvPr id="5" name="Group 21">
            <a:extLst>
              <a:ext uri="{FF2B5EF4-FFF2-40B4-BE49-F238E27FC236}">
                <a16:creationId xmlns:a16="http://schemas.microsoft.com/office/drawing/2014/main" id="{0CB38AAB-7160-330D-4A62-E43CAE641506}"/>
              </a:ext>
            </a:extLst>
          </p:cNvPr>
          <p:cNvGrpSpPr/>
          <p:nvPr/>
        </p:nvGrpSpPr>
        <p:grpSpPr>
          <a:xfrm>
            <a:off x="10888780" y="5379627"/>
            <a:ext cx="1396463" cy="1585147"/>
            <a:chOff x="0" y="0"/>
            <a:chExt cx="551689" cy="626231"/>
          </a:xfrm>
        </p:grpSpPr>
        <p:sp>
          <p:nvSpPr>
            <p:cNvPr id="6" name="Freeform 22">
              <a:extLst>
                <a:ext uri="{FF2B5EF4-FFF2-40B4-BE49-F238E27FC236}">
                  <a16:creationId xmlns:a16="http://schemas.microsoft.com/office/drawing/2014/main" id="{75742D50-AD3F-F0D9-32FC-E1EDFF7EEB75}"/>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7" name="TextBox 23">
              <a:extLst>
                <a:ext uri="{FF2B5EF4-FFF2-40B4-BE49-F238E27FC236}">
                  <a16:creationId xmlns:a16="http://schemas.microsoft.com/office/drawing/2014/main" id="{E984A5E9-3CFB-5835-A8BB-29E062324E3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Tree>
    <p:extLst>
      <p:ext uri="{BB962C8B-B14F-4D97-AF65-F5344CB8AC3E}">
        <p14:creationId xmlns:p14="http://schemas.microsoft.com/office/powerpoint/2010/main" val="174966242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TotalTime>
  <Words>3114</Words>
  <Application>Microsoft Office PowerPoint</Application>
  <PresentationFormat>Panoramiczny</PresentationFormat>
  <Paragraphs>252</Paragraphs>
  <Slides>29</Slides>
  <Notes>0</Notes>
  <HiddenSlides>0</HiddenSlides>
  <MMClips>0</MMClips>
  <ScaleCrop>false</ScaleCrop>
  <HeadingPairs>
    <vt:vector size="6" baseType="variant">
      <vt:variant>
        <vt:lpstr>Używane czcionki</vt:lpstr>
      </vt:variant>
      <vt:variant>
        <vt:i4>11</vt:i4>
      </vt:variant>
      <vt:variant>
        <vt:lpstr>Motyw</vt:lpstr>
      </vt:variant>
      <vt:variant>
        <vt:i4>2</vt:i4>
      </vt:variant>
      <vt:variant>
        <vt:lpstr>Tytuły slajdów</vt:lpstr>
      </vt:variant>
      <vt:variant>
        <vt:i4>29</vt:i4>
      </vt:variant>
    </vt:vector>
  </HeadingPairs>
  <TitlesOfParts>
    <vt:vector size="42" baseType="lpstr">
      <vt:lpstr>Aptos</vt:lpstr>
      <vt:lpstr>Aptos Display</vt:lpstr>
      <vt:lpstr>Arial</vt:lpstr>
      <vt:lpstr>Calibri</vt:lpstr>
      <vt:lpstr>DM Sans</vt:lpstr>
      <vt:lpstr>DM Sans Bold</vt:lpstr>
      <vt:lpstr>firaregular</vt:lpstr>
      <vt:lpstr>Google Sans</vt:lpstr>
      <vt:lpstr>Oswald Bold</vt:lpstr>
      <vt:lpstr>Oswald Bold Italics</vt:lpstr>
      <vt:lpstr>Wingdings</vt:lpstr>
      <vt:lpstr>Motyw pakietu Office</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Ćwiczenie - zasady</vt:lpstr>
      <vt:lpstr>Ćwiczenie - studium przypadku</vt:lpstr>
      <vt:lpstr>Ćwiczenie – materiał dla nauczyciela</vt:lpstr>
      <vt:lpstr>Prezentacja programu PowerPoint</vt:lpstr>
      <vt:lpstr>PYTANIA I DEBATA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Urszula Anisiewicz</dc:creator>
  <cp:lastModifiedBy>Iwona Florek</cp:lastModifiedBy>
  <cp:revision>72</cp:revision>
  <dcterms:created xsi:type="dcterms:W3CDTF">2025-08-05T12:59:02Z</dcterms:created>
  <dcterms:modified xsi:type="dcterms:W3CDTF">2026-07-27T12:21:52Z</dcterms:modified>
</cp:coreProperties>
</file>