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80" r:id="rId7"/>
    <p:sldId id="260" r:id="rId8"/>
    <p:sldId id="278" r:id="rId9"/>
    <p:sldId id="281" r:id="rId10"/>
    <p:sldId id="301" r:id="rId11"/>
    <p:sldId id="338" r:id="rId12"/>
    <p:sldId id="302" r:id="rId13"/>
    <p:sldId id="339" r:id="rId14"/>
    <p:sldId id="303" r:id="rId15"/>
    <p:sldId id="340" r:id="rId16"/>
    <p:sldId id="305" r:id="rId17"/>
    <p:sldId id="341" r:id="rId18"/>
    <p:sldId id="327" r:id="rId19"/>
    <p:sldId id="342" r:id="rId20"/>
    <p:sldId id="328" r:id="rId21"/>
    <p:sldId id="343" r:id="rId22"/>
    <p:sldId id="329" r:id="rId23"/>
    <p:sldId id="344" r:id="rId24"/>
    <p:sldId id="311" r:id="rId25"/>
    <p:sldId id="345" r:id="rId26"/>
    <p:sldId id="346" r:id="rId27"/>
    <p:sldId id="291" r:id="rId28"/>
    <p:sldId id="347" r:id="rId29"/>
    <p:sldId id="277" r:id="rId30"/>
    <p:sldId id="348" r:id="rId31"/>
    <p:sldId id="315" r:id="rId32"/>
    <p:sldId id="349" r:id="rId33"/>
    <p:sldId id="316" r:id="rId34"/>
    <p:sldId id="350" r:id="rId35"/>
    <p:sldId id="332" r:id="rId36"/>
    <p:sldId id="351" r:id="rId37"/>
    <p:sldId id="333" r:id="rId38"/>
    <p:sldId id="352" r:id="rId39"/>
    <p:sldId id="335" r:id="rId40"/>
    <p:sldId id="353" r:id="rId41"/>
    <p:sldId id="336" r:id="rId42"/>
    <p:sldId id="355" r:id="rId43"/>
    <p:sldId id="337" r:id="rId44"/>
    <p:sldId id="354" r:id="rId45"/>
    <p:sldId id="265" r:id="rId46"/>
    <p:sldId id="356" r:id="rId47"/>
    <p:sldId id="263" r:id="rId48"/>
  </p:sldIdLst>
  <p:sldSz cx="18288000" cy="10287000"/>
  <p:notesSz cx="6858000" cy="9144000"/>
  <p:embeddedFontLst>
    <p:embeddedFont>
      <p:font typeface="DM Sans" pitchFamily="2" charset="-18"/>
      <p:regular r:id="rId49"/>
      <p:bold r:id="rId50"/>
      <p:italic r:id="rId51"/>
      <p:boldItalic r:id="rId52"/>
    </p:embeddedFont>
    <p:embeddedFont>
      <p:font typeface="DM Sans Bold" charset="-18"/>
      <p:regular r:id="rId53"/>
    </p:embeddedFont>
    <p:embeddedFont>
      <p:font typeface="DM Sans Italics" panose="020B0604020202020204" charset="-18"/>
      <p:regular r:id="rId54"/>
    </p:embeddedFont>
    <p:embeddedFont>
      <p:font typeface="Montserrat Classic Bold" panose="020B0604020202020204" charset="-18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94622" autoAdjust="0"/>
  </p:normalViewPr>
  <p:slideViewPr>
    <p:cSldViewPr>
      <p:cViewPr varScale="1">
        <p:scale>
          <a:sx n="69" d="100"/>
          <a:sy n="69" d="100"/>
        </p:scale>
        <p:origin x="7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2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3346912" y="2172975"/>
            <a:ext cx="10882287" cy="6014677"/>
            <a:chOff x="0" y="0"/>
            <a:chExt cx="189549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46913" y="2172975"/>
            <a:ext cx="10882286" cy="4040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b="1" spc="69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SCENARIUSZ LEKCJI</a:t>
            </a:r>
            <a:endParaRPr lang="pl-PL" sz="7063" b="1" spc="69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500" b="1" spc="69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500" b="1" spc="69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500" b="1" spc="69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500" b="1" spc="69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500" b="1" spc="69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500" b="1" spc="692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9748"/>
              </a:lnSpc>
            </a:pPr>
            <a:r>
              <a:rPr lang="pl-PL" sz="5400" b="1" spc="69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przedsiębiorcza we współczesnym świecie</a:t>
            </a:r>
            <a:endParaRPr lang="en-US" sz="5400" b="1" spc="692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09800" y="7400254"/>
            <a:ext cx="12848809" cy="42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 dirty="0">
                <a:solidFill>
                  <a:srgbClr val="231F20"/>
                </a:solidFill>
                <a:latin typeface="Montserrat Classic Bold"/>
              </a:rPr>
              <a:t>OPRACOWANIE:</a:t>
            </a:r>
            <a:r>
              <a:rPr lang="pl-PL" sz="2653" spc="140" dirty="0">
                <a:solidFill>
                  <a:srgbClr val="231F20"/>
                </a:solidFill>
                <a:latin typeface="Montserrat Classic Bold"/>
              </a:rPr>
              <a:t> MGR ILONA DAWIDOWICZ</a:t>
            </a:r>
            <a:endParaRPr lang="en-US" sz="2653" spc="140" dirty="0">
              <a:solidFill>
                <a:srgbClr val="231F20"/>
              </a:solidFill>
              <a:latin typeface="Montserrat Classic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733E2-C479-8A13-008F-A5A2DBF10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686D984F-EE1C-D866-EE97-2A0F8F05A11B}"/>
              </a:ext>
            </a:extLst>
          </p:cNvPr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A94E6CF-2002-69B7-BDE0-3AAF61966BFF}"/>
              </a:ext>
            </a:extLst>
          </p:cNvPr>
          <p:cNvSpPr/>
          <p:nvPr/>
        </p:nvSpPr>
        <p:spPr>
          <a:xfrm rot="887923">
            <a:off x="12652111" y="-3421882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E237F7B-87A0-A4C8-4A1F-12863DF69C71}"/>
              </a:ext>
            </a:extLst>
          </p:cNvPr>
          <p:cNvSpPr txBox="1"/>
          <p:nvPr/>
        </p:nvSpPr>
        <p:spPr>
          <a:xfrm>
            <a:off x="381000" y="1871730"/>
            <a:ext cx="14859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2:</a:t>
            </a:r>
            <a:r>
              <a:rPr lang="pl-PL" sz="35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CECHY OSOBY PRZEDSIĘBIORCZEJ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1716617-3CFD-79B2-9FD4-9607D516430F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C45F4AC-0319-46B9-DF57-451C1849E89A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CE13F99-F59F-F775-4B90-BAFEB6836E98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8FB4F1E-F834-83C7-9392-E3A4509DE2A3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A560E93-6325-808D-1211-A852D15067E9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5617B95-FF58-B5A5-A38C-A7867271D66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B3453D2-6C03-9FBC-2430-8B2F07FE7A38}"/>
              </a:ext>
            </a:extLst>
          </p:cNvPr>
          <p:cNvSpPr txBox="1"/>
          <p:nvPr/>
        </p:nvSpPr>
        <p:spPr>
          <a:xfrm>
            <a:off x="381000" y="2552700"/>
            <a:ext cx="14232526" cy="4359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Samodzielność i odpowiedzialność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Inicjatywa i aktywność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Kreatywność i otwartość na nowe rozwiązania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Odwaga w podejmowaniu decyzji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Wytrwałość mimo trudności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Umiejętność pracy zarówno indywidualnie i zespołowej</a:t>
            </a:r>
            <a:endParaRPr lang="en-US" sz="2893" spc="283" dirty="0"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9715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CB923-46A9-4706-79FA-A5A2441B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D7459563-DE30-BC53-03D8-D3F93B3B59C7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3472CA4-9658-6213-2B65-C3CCF38B1A43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CDDC301-3531-080E-78BE-ADF3D55FF372}"/>
              </a:ext>
            </a:extLst>
          </p:cNvPr>
          <p:cNvSpPr txBox="1"/>
          <p:nvPr/>
        </p:nvSpPr>
        <p:spPr>
          <a:xfrm>
            <a:off x="328961" y="2017148"/>
            <a:ext cx="151834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2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307FCD6-4BB7-C56F-F088-644F83990B19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BD7D070-4BC7-C13D-2199-B8059743CB4B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ECF6F533-0C8E-DDE6-5B72-8E90792B5784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3A9642D5-A46E-17EC-CB48-C961D1A28473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17FA180-CEA1-D3D6-AD16-48D9076AFFE9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BD908AF-2F2C-32E1-3DAF-BA98F74587C7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0D274FB-B976-F43A-1503-D846CAE28375}"/>
              </a:ext>
            </a:extLst>
          </p:cNvPr>
          <p:cNvSpPr txBox="1"/>
          <p:nvPr/>
        </p:nvSpPr>
        <p:spPr>
          <a:xfrm>
            <a:off x="313721" y="2501673"/>
            <a:ext cx="14496542" cy="7295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Osoba przedsiębiorcza wyróżnia się następującymi cechami: samodzielnością, czyli zdolnością do podejmowania decyzji i ponoszenia za nie odpowiedzialności; inicjatywą i aktywnością, czyli chęcią podejmowania działań bez zbędnej zwłoki; kreatywnością, czyli pomysłowością i gotowością do proponowania nowych rozwiązań; odwagą w podejmowaniu ryzyka; wytrwałością i konsekwencją – nie poddaje się mimo trudności; oraz umiejętnością efektywnej pracy zarówno indywidualnej, jak i zespołowej.</a:t>
            </a:r>
          </a:p>
          <a:p>
            <a:pPr>
              <a:lnSpc>
                <a:spcPct val="150000"/>
              </a:lnSpc>
            </a:pPr>
            <a:r>
              <a:rPr lang="pl-PL" sz="3200" i="1" dirty="0"/>
              <a:t>Omów znaczenie każdej cechy</a:t>
            </a:r>
          </a:p>
          <a:p>
            <a:pPr>
              <a:lnSpc>
                <a:spcPct val="150000"/>
              </a:lnSpc>
            </a:pPr>
            <a:r>
              <a:rPr lang="pl-PL" sz="3200" i="1" dirty="0"/>
              <a:t>Możesz zapytać uczniów, która cecha jest dla nich najważniejsza i dlaczego.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0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6152FA-58C2-0A25-DECE-52BE7F9F5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E72CC6F0-6F77-9808-600D-E49BBC2B876E}"/>
              </a:ext>
            </a:extLst>
          </p:cNvPr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E8D580B-1878-848D-2183-B6FC78D54369}"/>
              </a:ext>
            </a:extLst>
          </p:cNvPr>
          <p:cNvSpPr/>
          <p:nvPr/>
        </p:nvSpPr>
        <p:spPr>
          <a:xfrm rot="887923">
            <a:off x="12652111" y="-3421882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01BA594-8B94-741F-265C-4D55A5EC5709}"/>
              </a:ext>
            </a:extLst>
          </p:cNvPr>
          <p:cNvSpPr txBox="1"/>
          <p:nvPr/>
        </p:nvSpPr>
        <p:spPr>
          <a:xfrm>
            <a:off x="442676" y="1943100"/>
            <a:ext cx="154686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3: ZNANE OSOBY PRZEDSIĘBIORCZE</a:t>
            </a:r>
            <a:endParaRPr lang="en-US" sz="35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389F3C7E-0D1B-EC55-CD68-5EC2CA10DBBB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AC60DFC-472C-6748-5E2C-E4F624B7610B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64A542B-45CB-C066-025D-1CA12E60645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DCD80C1-8DA0-E10C-97E8-92A5D8C0625A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ECEAC3C-6AB1-84A2-BF3A-DAE9972D7F96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A6B2555B-E573-CF32-AD03-13237394AD4F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DE1B82-7A8A-212C-B549-AD565AB7BCAD}"/>
              </a:ext>
            </a:extLst>
          </p:cNvPr>
          <p:cNvSpPr txBox="1"/>
          <p:nvPr/>
        </p:nvSpPr>
        <p:spPr>
          <a:xfrm>
            <a:off x="685800" y="2705100"/>
            <a:ext cx="14496542" cy="5948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Elon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Musk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– twórca firm Tesla,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SpaceX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 popularyzator nowych technologii, wizjoner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Irena Eris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– założycielka polskiej firmy kosmetycznej, promuje innowacje w branży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beauty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Jan Kulczyk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– inwestor oraz przedsiębiorca, wspierający rozwój gospodarki w Polsce i na świecie</a:t>
            </a:r>
          </a:p>
          <a:p>
            <a:pPr marL="285750" indent="-285750" algn="just">
              <a:lnSpc>
                <a:spcPts val="3992"/>
              </a:lnSpc>
              <a:buFont typeface="Arial" panose="020B0604020202020204" pitchFamily="34" charset="0"/>
              <a:buChar char="•"/>
            </a:pPr>
            <a:endParaRPr lang="pl-PL" sz="1700" spc="283" dirty="0">
              <a:latin typeface="DM Sans"/>
            </a:endParaRPr>
          </a:p>
          <a:p>
            <a:pPr marL="457200" indent="-457200" algn="just">
              <a:lnSpc>
                <a:spcPts val="3992"/>
              </a:lnSpc>
              <a:buFont typeface="Arial" panose="020B0604020202020204" pitchFamily="34" charset="0"/>
              <a:buChar char="•"/>
            </a:pPr>
            <a:endParaRPr lang="pl-PL" sz="1700" spc="283" dirty="0">
              <a:latin typeface="DM Sans"/>
            </a:endParaRPr>
          </a:p>
          <a:p>
            <a:pPr marL="457200" indent="-457200" algn="just">
              <a:lnSpc>
                <a:spcPts val="3992"/>
              </a:lnSpc>
              <a:buFont typeface="Arial" panose="020B0604020202020204" pitchFamily="34" charset="0"/>
              <a:buChar char="•"/>
            </a:pPr>
            <a:endParaRPr lang="en-US" sz="2893" spc="283" dirty="0"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5355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05998-6E73-DD68-AF6D-F37E7B505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C54C7678-8FE7-797D-B6DD-9213A247C352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018CA3D-0AC7-4280-6ED8-C7C192A67A21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A6B21DB-5718-9ED6-95FD-82F2325ED11E}"/>
              </a:ext>
            </a:extLst>
          </p:cNvPr>
          <p:cNvSpPr txBox="1"/>
          <p:nvPr/>
        </p:nvSpPr>
        <p:spPr>
          <a:xfrm>
            <a:off x="313720" y="1876606"/>
            <a:ext cx="148786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3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701AE7E-D2D1-62CA-CE7D-185D0466AF77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A75DF62-0C5B-3A1E-4E1B-C4DAD5772B8B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277C7FC-DE6B-C728-5E71-2F7955B1C473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A30AF83-A303-62C0-31AE-96846B5D4D9A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403A89F-84AB-A466-D948-6A961BDA6DB9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B59E37A-743D-76AE-FFB4-C77D05DBBC16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491C6A-DA7E-CA76-90BD-3CEC71BCEDF2}"/>
              </a:ext>
            </a:extLst>
          </p:cNvPr>
          <p:cNvSpPr txBox="1"/>
          <p:nvPr/>
        </p:nvSpPr>
        <p:spPr>
          <a:xfrm>
            <a:off x="313720" y="2501673"/>
            <a:ext cx="16221679" cy="5173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Przykłady osób przedsiębiorczych to na przykład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Elon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Musk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, który stworzył firmy takie jak Tesla czy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SpaceX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; Irena Eris, założycielka polskiej firmy kosmetycznej, która wprowadza innowacje w branży </a:t>
            </a:r>
            <a:r>
              <a:rPr lang="pl-PL" sz="3200" dirty="0" err="1">
                <a:latin typeface="Arial" panose="020B0604020202020204" pitchFamily="34" charset="0"/>
                <a:cs typeface="Arial" panose="020B0604020202020204" pitchFamily="34" charset="0"/>
              </a:rPr>
              <a:t>beauty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; oraz Jan Kulczyk, polski inwestor i przedsiębiorca, który wywarł duży wpływ na gospodarkę kraju. Każda z tych osób wykazała się odwagą, pomysłowością i wytrwałością w osiąganiu swoich celów.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600" i="1" dirty="0"/>
              <a:t>Zachęć uczniów do podzielenia się przykładami osób przedsiębiorczych z ich otoczenia.</a:t>
            </a:r>
            <a:endParaRPr lang="pl-PL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2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1BCE9-6A1A-09E3-FFF2-30E45A9C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57CCBE10-95A6-73DA-FC93-A9075EDB9BB9}"/>
              </a:ext>
            </a:extLst>
          </p:cNvPr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6FB1FA1-5368-FA55-B119-5DB71C751A5B}"/>
              </a:ext>
            </a:extLst>
          </p:cNvPr>
          <p:cNvSpPr/>
          <p:nvPr/>
        </p:nvSpPr>
        <p:spPr>
          <a:xfrm rot="887923">
            <a:off x="12652111" y="-3421882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AB9041B-5084-AB75-8AC9-AD9395C052D0}"/>
              </a:ext>
            </a:extLst>
          </p:cNvPr>
          <p:cNvSpPr txBox="1"/>
          <p:nvPr/>
        </p:nvSpPr>
        <p:spPr>
          <a:xfrm>
            <a:off x="381000" y="1207516"/>
            <a:ext cx="16687800" cy="1518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4: </a:t>
            </a:r>
            <a:r>
              <a:rPr lang="pl-PL" sz="35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PRZEDSIĘBIORCZOŚCI WE WSPÓŁCZESNYM ŚWIECIE</a:t>
            </a:r>
            <a:endParaRPr lang="en-US" sz="35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78C4318-E970-CB45-D965-4E0F957FA3B0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83C450B-6983-2CA6-1B20-BAC52E5D7E54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3AD82D5A-109A-7EF4-5D1A-B1094CC39381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965761F-1264-B715-80F9-8F7E898DB466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7EA69EF-1DE2-BF7C-874C-55D4C5E55B81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008FA9E8-B9DC-D968-812D-B9E0D5F630E8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365B28-94CD-41CB-BC27-B36F4BD65A1F}"/>
              </a:ext>
            </a:extLst>
          </p:cNvPr>
          <p:cNvSpPr txBox="1"/>
          <p:nvPr/>
        </p:nvSpPr>
        <p:spPr>
          <a:xfrm>
            <a:off x="762000" y="2503429"/>
            <a:ext cx="13851526" cy="4260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Wprowadzają nowe produkty, usługi, rozwiązania technologiczne oraz pomagają rozwiązywać ważne problemy społeczne.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Stymulują rozwój gospodarczy i tworzą miejsca pracy.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Wzorem dla innych – inspirują i motywują do działania.</a:t>
            </a:r>
          </a:p>
        </p:txBody>
      </p:sp>
    </p:spTree>
    <p:extLst>
      <p:ext uri="{BB962C8B-B14F-4D97-AF65-F5344CB8AC3E}">
        <p14:creationId xmlns:p14="http://schemas.microsoft.com/office/powerpoint/2010/main" val="404918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DFB06-53EA-52F0-C57D-7E80672F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623D541D-8DB6-35BF-FE19-3BE04028A3D0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C3F0238-4E38-C600-B1F4-F77D3A795325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C3F9837-DADD-3775-E7DF-D001460243C4}"/>
              </a:ext>
            </a:extLst>
          </p:cNvPr>
          <p:cNvSpPr txBox="1"/>
          <p:nvPr/>
        </p:nvSpPr>
        <p:spPr>
          <a:xfrm>
            <a:off x="285146" y="1248002"/>
            <a:ext cx="142690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4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2DF4713-6401-1CBE-0A54-91DDA03056F4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B7B4D2C-23FA-9A86-7F9B-584B0242111C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0CE5DA2B-17EE-EF12-1DF3-6C3C998998AE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2D8EF02-3814-5315-1C02-74783BA1E71B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5D091BE-F7FC-5E40-7A8E-77CA2C1BC2DF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0A1F142-5078-D355-46A3-4D5B0CC6B05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F7B9BE-DEED-2EC3-0A9F-B11F379626FF}"/>
              </a:ext>
            </a:extLst>
          </p:cNvPr>
          <p:cNvSpPr txBox="1"/>
          <p:nvPr/>
        </p:nvSpPr>
        <p:spPr>
          <a:xfrm>
            <a:off x="313720" y="2501673"/>
            <a:ext cx="16221679" cy="581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Przedsiębiorczość pełni bardzo ważną rolę w gospodarce i społeczeństwie. Przedsiębiorcy tworzą nowe miejsca pracy, wdrażają innowacje, wpływają na rozwój technologiczny i jakości życia. Ich działania stymulują wzrost gospodarczy i kształtują otoczenie społeczne. Przedsiębiorczość pomaga również ludziom realizować własne marzenia i zdobywać niezależność.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Zaproś uczniów do dyskusji o tym, czy każda działalność gospodarcza jest przedsiębiorcza i dlaczego</a:t>
            </a:r>
          </a:p>
        </p:txBody>
      </p:sp>
    </p:spTree>
    <p:extLst>
      <p:ext uri="{BB962C8B-B14F-4D97-AF65-F5344CB8AC3E}">
        <p14:creationId xmlns:p14="http://schemas.microsoft.com/office/powerpoint/2010/main" val="66458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182DEF-994E-AC76-E0F0-F8B48E16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424C60E3-3FDD-929A-89B5-D64ED0D4EBC1}"/>
              </a:ext>
            </a:extLst>
          </p:cNvPr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72F3C8B-2C1A-13DF-81FF-35FF0BE6230A}"/>
              </a:ext>
            </a:extLst>
          </p:cNvPr>
          <p:cNvSpPr/>
          <p:nvPr/>
        </p:nvSpPr>
        <p:spPr>
          <a:xfrm rot="887923">
            <a:off x="12652111" y="-3421882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6ED818E-DC11-8C8E-1CD2-D913AEA98CDA}"/>
              </a:ext>
            </a:extLst>
          </p:cNvPr>
          <p:cNvSpPr txBox="1"/>
          <p:nvPr/>
        </p:nvSpPr>
        <p:spPr>
          <a:xfrm>
            <a:off x="381000" y="1207516"/>
            <a:ext cx="155448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5: KOMPETENCJE PRZEDSIĘBIORCZE – WIEDZA</a:t>
            </a:r>
            <a:endParaRPr lang="en-US" sz="35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0251FA4-C783-CE02-764E-7C4A282B16F3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9EEDA66-9ABA-E461-81BB-96531B19A2EB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5ACED041-73EC-0A90-BB54-C52F25519BA0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65FC092-56B7-1333-09C4-173088191ADE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3A33819-7D11-A5AA-362C-5058638BD38E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6DDE109-EC77-B6DC-E499-03E4F995267D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A32BBB-62F8-2524-5DE0-010D3A1B2026}"/>
              </a:ext>
            </a:extLst>
          </p:cNvPr>
          <p:cNvSpPr txBox="1"/>
          <p:nvPr/>
        </p:nvSpPr>
        <p:spPr>
          <a:xfrm>
            <a:off x="1447800" y="2503429"/>
            <a:ext cx="13165726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Znajomość ekonomii, prawa i mechanizmów rynku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Wiedza o funkcjonowaniu przedsiębiorstwa i ochronie konsumenta</a:t>
            </a:r>
          </a:p>
        </p:txBody>
      </p:sp>
    </p:spTree>
    <p:extLst>
      <p:ext uri="{BB962C8B-B14F-4D97-AF65-F5344CB8AC3E}">
        <p14:creationId xmlns:p14="http://schemas.microsoft.com/office/powerpoint/2010/main" val="100699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B6B62-7FEB-7F86-4DB8-8844E2DC5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39342624-4E13-60A8-F76D-5602AA6601B7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DCA37D6-D25E-C831-1675-3FE9D6D58D4B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AE8A578-5C62-B045-D2D7-64BC84AB79EE}"/>
              </a:ext>
            </a:extLst>
          </p:cNvPr>
          <p:cNvSpPr txBox="1"/>
          <p:nvPr/>
        </p:nvSpPr>
        <p:spPr>
          <a:xfrm>
            <a:off x="313720" y="1257300"/>
            <a:ext cx="1416428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5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8EBC42F-3BF3-4F21-33EB-177506F430AB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AE98A5-263F-B245-D0B0-DC342EC9FEA7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DA2E77D2-E941-3912-77A6-CA1F1FFB5C68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03E13E9-38B2-DBF4-44ED-D17B0126617F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CCE1197-717E-48C4-8DDF-327322AA7EDA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62FB199-CAEF-3C1C-99C4-FD8D00822099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CADEB8A-D99B-C61B-2DB6-7322CAFE9E08}"/>
              </a:ext>
            </a:extLst>
          </p:cNvPr>
          <p:cNvSpPr txBox="1"/>
          <p:nvPr/>
        </p:nvSpPr>
        <p:spPr>
          <a:xfrm>
            <a:off x="313720" y="2501673"/>
            <a:ext cx="16221679" cy="507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Wiedza to podstawowy element kompetencji przedsiębiorczych. Osoba przedsiębiorcza powinna znać mechanizmy działania gospodarki rynkowej, podstawy prawa i ekonomii, a także mieć świadomość praw konsumenta oraz działań instytucji, które je chronią. Taka wiedza pozwala lepiej rozumieć otaczający świat i podejmować świadome decyzje.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Możesz zaproponować krótkie pytania, np. co to jest hurt i detal, albo jakie prawa ma konsument.</a:t>
            </a:r>
          </a:p>
        </p:txBody>
      </p:sp>
    </p:spTree>
    <p:extLst>
      <p:ext uri="{BB962C8B-B14F-4D97-AF65-F5344CB8AC3E}">
        <p14:creationId xmlns:p14="http://schemas.microsoft.com/office/powerpoint/2010/main" val="295093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65593D-0AB5-AEAC-BB2F-4D48F9B4E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45B5B4B9-C432-3539-EC0D-AAC9A64C6A7F}"/>
              </a:ext>
            </a:extLst>
          </p:cNvPr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0CF8EC3-F875-24BE-2810-7A574EDCF509}"/>
              </a:ext>
            </a:extLst>
          </p:cNvPr>
          <p:cNvSpPr/>
          <p:nvPr/>
        </p:nvSpPr>
        <p:spPr>
          <a:xfrm rot="887923">
            <a:off x="14328510" y="-3265203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40019E4-AB1F-35A5-B233-8866CD9275AE}"/>
              </a:ext>
            </a:extLst>
          </p:cNvPr>
          <p:cNvSpPr txBox="1"/>
          <p:nvPr/>
        </p:nvSpPr>
        <p:spPr>
          <a:xfrm>
            <a:off x="381000" y="1207516"/>
            <a:ext cx="17526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6: KOMPETENCJE PRZEDSIĘBIORCZE – UMIEJĘTNOŚCI</a:t>
            </a:r>
            <a:endParaRPr lang="en-US" sz="35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0E32D912-C9C9-BCE1-D327-6B272BD59110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6573560-5CB1-5E6C-7261-B211D33040EF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0FC9D430-DBAF-608E-0A5C-477357B35DD4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B1A467F-0415-CD83-6FE3-EF3FB139DACE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38BDB83-A006-B75F-FB23-60322D5AD20D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4D32CC5D-4DFC-57D5-9AF1-B23D0CFB0B3D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337564-C14C-4EA9-C4DF-8B4FAA8B8633}"/>
              </a:ext>
            </a:extLst>
          </p:cNvPr>
          <p:cNvSpPr txBox="1"/>
          <p:nvPr/>
        </p:nvSpPr>
        <p:spPr>
          <a:xfrm>
            <a:off x="2971800" y="2659685"/>
            <a:ext cx="11032126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Planowanie i organizacja pracy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Komunikacja i współpraca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Rozwiązywanie problemów i podejmowanie decyzji</a:t>
            </a:r>
          </a:p>
          <a:p>
            <a:br>
              <a:rPr lang="pl-PL" sz="3200" dirty="0"/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2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4F06A-C4CE-E0D6-BDE6-2FFAB7E8B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A8763BE9-F775-5070-B84B-43E2EC420493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A225EDD9-9BA9-9CBF-D6CA-43917AE8586F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A9E0B1A-175F-3D8E-5E48-01DFA5EB68A9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6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0FA9C19-BDFA-CD67-3CB4-F48F84CD8E29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45F8B4D-829A-88B4-627F-15D835BE7FAC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BE293521-633C-1529-7EF3-349DEEA97B19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891C373-F2B2-CF97-9FF2-AF8C304AA837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4F61B35-662C-BE6C-DF90-3AB1C9EB276B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386C8BA-24EF-127E-CB06-BC4471C4DA11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1AD260-3113-2598-E425-0C152827DF92}"/>
              </a:ext>
            </a:extLst>
          </p:cNvPr>
          <p:cNvSpPr txBox="1"/>
          <p:nvPr/>
        </p:nvSpPr>
        <p:spPr>
          <a:xfrm>
            <a:off x="313720" y="2501673"/>
            <a:ext cx="16221679" cy="507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Umiejętności przedsiębiorcze obejmują m.in. efektywne planowanie i organizację działań, podejmowanie trafnych decyzji, skuteczną komunikację interpersonalną oraz rozwiązywanie problemów. Ważne jest też umiejętne analizowanie sytuacji i wyciąganie wniosków na podstawie obserwacji. Wszystkie te umiejętności pomagają w realizacji zamierzonych celów.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Zachęć uczniów do podania przykładów sytuacji, gdzie te umiejętności się przydały.</a:t>
            </a:r>
          </a:p>
        </p:txBody>
      </p:sp>
    </p:spTree>
    <p:extLst>
      <p:ext uri="{BB962C8B-B14F-4D97-AF65-F5344CB8AC3E}">
        <p14:creationId xmlns:p14="http://schemas.microsoft.com/office/powerpoint/2010/main" val="196073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5019320" y="2901697"/>
            <a:ext cx="1400485" cy="4533187"/>
            <a:chOff x="0" y="0"/>
            <a:chExt cx="368852" cy="17101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710137"/>
            </a:xfrm>
            <a:custGeom>
              <a:avLst/>
              <a:gdLst/>
              <a:ahLst/>
              <a:cxnLst/>
              <a:rect l="l" t="t" r="r" b="b"/>
              <a:pathLst>
                <a:path w="368852" h="1710137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0992" y="1036994"/>
            <a:ext cx="10440571" cy="1618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b="1" spc="97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ZAWARTOŚĆ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5231353" y="322518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1353" y="4022304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1353" y="4903461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1353" y="570058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0954" y="6492957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dirty="0">
                <a:solidFill>
                  <a:srgbClr val="3636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7430" y="3333137"/>
            <a:ext cx="5790503" cy="429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pl-PL" sz="2524" b="1" spc="247" dirty="0">
                <a:solidFill>
                  <a:srgbClr val="231F20"/>
                </a:solidFill>
                <a:latin typeface="DM Sans"/>
              </a:rPr>
              <a:t>CELE KSZTAŁCENIA</a:t>
            </a:r>
            <a:endParaRPr lang="en-US" sz="2524" b="1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07430" y="4127355"/>
            <a:ext cx="6076629" cy="429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pl-PL" sz="2524" spc="247" dirty="0">
                <a:solidFill>
                  <a:srgbClr val="231F20"/>
                </a:solidFill>
                <a:latin typeface="DM Sans"/>
              </a:rPr>
              <a:t>ZAGADNIENIA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607429" y="5005749"/>
            <a:ext cx="579050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pl-PL" sz="2524" spc="247" dirty="0">
                <a:solidFill>
                  <a:srgbClr val="231F20"/>
                </a:solidFill>
                <a:latin typeface="DM Sans"/>
              </a:rPr>
              <a:t>OŚ </a:t>
            </a:r>
            <a:r>
              <a:rPr lang="pl-PL" sz="2524" b="1" spc="247" dirty="0">
                <a:solidFill>
                  <a:srgbClr val="231F20"/>
                </a:solidFill>
                <a:latin typeface="DM Sans"/>
              </a:rPr>
              <a:t>CZASU</a:t>
            </a:r>
            <a:r>
              <a:rPr lang="pl-PL" sz="2524" spc="247" dirty="0">
                <a:solidFill>
                  <a:srgbClr val="231F20"/>
                </a:solidFill>
                <a:latin typeface="DM Sans"/>
              </a:rPr>
              <a:t> – PRZEBIEG LEKCJI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607429" y="5760026"/>
            <a:ext cx="927050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pl-PL" sz="2524" spc="247" dirty="0">
                <a:solidFill>
                  <a:srgbClr val="231F20"/>
                </a:solidFill>
                <a:latin typeface="DM Sans"/>
              </a:rPr>
              <a:t>SLAJDY I MATERIAŁY UZUPEŁNIAJĄCE DLA NAUCZYCIELA</a:t>
            </a:r>
            <a:endParaRPr lang="en-US" sz="2524" spc="24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607430" y="6701341"/>
            <a:ext cx="6076629" cy="429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pl-PL" sz="2524" b="1" spc="247" dirty="0">
                <a:solidFill>
                  <a:srgbClr val="231F20"/>
                </a:solidFill>
                <a:latin typeface="DM Sans"/>
              </a:rPr>
              <a:t>PRZYDATNA LITERATURA	</a:t>
            </a:r>
            <a:endParaRPr lang="en-US" sz="2524" b="1" spc="247" dirty="0">
              <a:solidFill>
                <a:srgbClr val="231F2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5EBEB0-366F-C930-15FC-4139BA442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BDCF490E-16C3-81EA-4FB3-C064DE53F502}"/>
              </a:ext>
            </a:extLst>
          </p:cNvPr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BC270CCC-FED1-38A6-020C-2204E5AEB8A5}"/>
              </a:ext>
            </a:extLst>
          </p:cNvPr>
          <p:cNvSpPr/>
          <p:nvPr/>
        </p:nvSpPr>
        <p:spPr>
          <a:xfrm rot="887923">
            <a:off x="14328510" y="-3265203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44FC109-53C5-9168-58F8-B2538D6994C3}"/>
              </a:ext>
            </a:extLst>
          </p:cNvPr>
          <p:cNvSpPr txBox="1"/>
          <p:nvPr/>
        </p:nvSpPr>
        <p:spPr>
          <a:xfrm>
            <a:off x="381000" y="1207516"/>
            <a:ext cx="17526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7: KOMPETENCJE PRZEDSIĘBIORCZE – </a:t>
            </a:r>
            <a:r>
              <a:rPr lang="pl-PL" sz="35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POSTAWY</a:t>
            </a:r>
            <a:endParaRPr lang="en-US" sz="35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AE754914-BAAC-202E-9B5F-26F137E8B040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94AFA14-44D4-A8BC-8B04-C41D059A61BE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74BB6385-C121-3BA3-BCC6-103059CABA1E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9E108AF-0AB4-21A6-A49F-C82BFB819839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E87F321-5DF2-5760-316B-FE20B1F5F533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FAE5F3B-7200-2DC4-4DF5-F9FE6D6FB513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4964F1E-8727-9867-4185-D82AE97017EE}"/>
              </a:ext>
            </a:extLst>
          </p:cNvPr>
          <p:cNvSpPr txBox="1"/>
          <p:nvPr/>
        </p:nvSpPr>
        <p:spPr>
          <a:xfrm>
            <a:off x="2971800" y="2659685"/>
            <a:ext cx="11032126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Otwartość na rozwój i zmiany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Odpowiedzialność i uczciwość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Kreatywność i inicjatywa</a:t>
            </a:r>
          </a:p>
          <a:p>
            <a:br>
              <a:rPr lang="pl-PL" sz="3200" dirty="0"/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9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C15FA-B127-CDE4-CDFD-A2F6AD90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57CEAB39-B835-34B9-608C-6EF00D885514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B4F6D0F6-4DF9-C611-5BAA-30C00FD5024D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C6513D7-1B2A-132F-4C6F-3D50372C2C65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7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8E69D31-5779-7A43-C6F1-52432FD7C5BF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F7149A7-2DB3-929E-2FDA-CBED115E8234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2715DC21-1F84-A314-BF5B-940FB02E1278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625409D-28C8-A936-6623-1331696A4402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681229E-75B5-86A4-E3D5-E32471FF81D3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4F07B6E-E8EB-66FB-4BF9-1EC8965241F9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663069-3641-0BEA-66CD-FEBA1AA4347C}"/>
              </a:ext>
            </a:extLst>
          </p:cNvPr>
          <p:cNvSpPr txBox="1"/>
          <p:nvPr/>
        </p:nvSpPr>
        <p:spPr>
          <a:xfrm>
            <a:off x="313720" y="2501673"/>
            <a:ext cx="16221679" cy="434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Postawy przedsiębiorcze to otwartość na zmiany i gotowość do nieustannego rozwoju, uczciwość oraz odpowiedzialność za podejmowane działania, a także elastyczność i umiejętność współpracy z innymi. Te pozytywne nastawienia ułatwiają radzenie sobie z trudnościami i budowanie dobrych relacji w życiu zawodowym i osobistym.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Poinformuj, jak można rozwijać postawy przez cele, nawyki i praktykę.</a:t>
            </a:r>
          </a:p>
        </p:txBody>
      </p:sp>
    </p:spTree>
    <p:extLst>
      <p:ext uri="{BB962C8B-B14F-4D97-AF65-F5344CB8AC3E}">
        <p14:creationId xmlns:p14="http://schemas.microsoft.com/office/powerpoint/2010/main" val="379710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7CD5E-E4B6-D949-4FA1-E3E263E77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76468878-A4B4-7363-57A7-6BD8EA4F1CA5}"/>
              </a:ext>
            </a:extLst>
          </p:cNvPr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2905A98C-D7EE-553F-2321-61BCD0B76956}"/>
              </a:ext>
            </a:extLst>
          </p:cNvPr>
          <p:cNvSpPr/>
          <p:nvPr/>
        </p:nvSpPr>
        <p:spPr>
          <a:xfrm rot="887923">
            <a:off x="10213712" y="-3448887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F78C781-6EDF-56B5-D34E-B87D25DE4B05}"/>
              </a:ext>
            </a:extLst>
          </p:cNvPr>
          <p:cNvSpPr txBox="1"/>
          <p:nvPr/>
        </p:nvSpPr>
        <p:spPr>
          <a:xfrm>
            <a:off x="381000" y="1207516"/>
            <a:ext cx="17526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8: ZALEŻNOŚĆ MIĘDZY WIEDZĄ, UMIEJĘTNOSCIAMI I POSTAWAMI</a:t>
            </a:r>
            <a:endParaRPr lang="en-US" sz="35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39ACB68-7FAD-A06C-CBD1-3E565522A778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7ADAEA4-D763-32F8-A815-EE608D18261D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76CFE12-88A8-ED48-25D8-32C14E890E9D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DA0FAAC-0E88-637B-6B85-A7FE41BA09FD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4A524B3-DF8F-1C37-E4E5-C5B15A540BA4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271F05F-1025-4C7D-A0C0-999D21C10B88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E8C74B6-D38F-79A8-D667-EFEFF666B32D}"/>
              </a:ext>
            </a:extLst>
          </p:cNvPr>
          <p:cNvSpPr txBox="1"/>
          <p:nvPr/>
        </p:nvSpPr>
        <p:spPr>
          <a:xfrm>
            <a:off x="2971800" y="2659685"/>
            <a:ext cx="11032126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Wiedza pomaga rozumieć świat i prawidłowo działać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Umiejętności umożliwiają stosowanie wiedzy w praktyce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Postawy motywują i kształtują zaangażowanie</a:t>
            </a:r>
          </a:p>
          <a:p>
            <a:br>
              <a:rPr lang="pl-PL" sz="3200" dirty="0"/>
            </a:b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4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A543DA-09F7-CF62-C881-9F2EE37B5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D46C065D-A4B8-9FB8-9740-A75F901ABDBC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F3874D5-64D9-883D-993F-B900C6F202FB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40FD6A1-96CF-2515-8FA2-3C02F9B216EA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8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C01AC48-EC36-E080-0862-5222FE1075D2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F0C1460-F715-DBD8-6F7B-6263396A41AF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89EE1CFB-4AEC-607E-0D98-38BAC84D7978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35B4A62-28E4-FA6D-AD75-637908A5ED6F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5B69A5F-82E2-E9E0-82AC-0397CB04201D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5788A6F-7E2B-DD71-9A30-11258A402B9E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F4CCD7-BAD0-50E4-8BAA-7FBF69DD55C8}"/>
              </a:ext>
            </a:extLst>
          </p:cNvPr>
          <p:cNvSpPr txBox="1"/>
          <p:nvPr/>
        </p:nvSpPr>
        <p:spPr>
          <a:xfrm>
            <a:off x="313720" y="2501673"/>
            <a:ext cx="17517080" cy="507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Wiedza, umiejętności i postawy tworzą integralną całość i wzajemnie się uzupełniają. Wiedza pozwala zrozumieć zasady działania świata, umiejętności pozwalają tę wiedzę skutecznie zastosować, a postawy sprawiają, że działamy z zaangażowaniem i konsekwencją. Aby być osobą przedsiębiorczą, wszystkie te elementy muszą współdziałać.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. Zachęć do refleksji, jak te elementy wpływają na sukces w działaniu.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1A882-7367-D54C-E091-A58E3E919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9F3DC37F-76D9-F0E6-C4DE-8E1A7D81FA9E}"/>
              </a:ext>
            </a:extLst>
          </p:cNvPr>
          <p:cNvSpPr/>
          <p:nvPr/>
        </p:nvSpPr>
        <p:spPr>
          <a:xfrm rot="887923">
            <a:off x="-4648533" y="8138487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05E08ED-C3A7-620C-8B8A-908BFF1A6E22}"/>
              </a:ext>
            </a:extLst>
          </p:cNvPr>
          <p:cNvSpPr/>
          <p:nvPr/>
        </p:nvSpPr>
        <p:spPr>
          <a:xfrm rot="887923">
            <a:off x="12076940" y="-3354783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20A4CDA-9C75-09C7-AE22-3509123ECBA4}"/>
              </a:ext>
            </a:extLst>
          </p:cNvPr>
          <p:cNvSpPr txBox="1"/>
          <p:nvPr/>
        </p:nvSpPr>
        <p:spPr>
          <a:xfrm>
            <a:off x="381000" y="1207516"/>
            <a:ext cx="1272540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pl-PL" sz="4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WŁASNYCH KOMPETENCJI PRZEDSIĘBIORCZYCH</a:t>
            </a:r>
            <a:endParaRPr lang="en-US" sz="4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42D90A03-23F2-5F46-9170-2C352048EE3F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80111A5-0E1D-42CE-6BBF-9929707DA680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5B1B72B-D2B6-756A-A8A1-6DAFA0239F7B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71C040-B636-4AE9-661B-84E304EF2397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latin typeface="Arial" panose="020B0604020202020204" pitchFamily="34" charset="0"/>
                <a:cs typeface="Arial" panose="020B0604020202020204" pitchFamily="34" charset="0"/>
              </a:rPr>
              <a:t>SLAJD 9</a:t>
            </a:r>
            <a:r>
              <a:rPr lang="pl-PL" sz="1800" b="1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a 4" descr="Pytania z wypełnieniem pełnym">
            <a:extLst>
              <a:ext uri="{FF2B5EF4-FFF2-40B4-BE49-F238E27FC236}">
                <a16:creationId xmlns:a16="http://schemas.microsoft.com/office/drawing/2014/main" id="{F144C96C-09E8-A1EA-2ABA-6C8A202D5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3600" y="3695701"/>
            <a:ext cx="3747360" cy="374736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ED2C5A8-3098-9534-A059-261E9D1FCC17}"/>
              </a:ext>
            </a:extLst>
          </p:cNvPr>
          <p:cNvSpPr txBox="1"/>
          <p:nvPr/>
        </p:nvSpPr>
        <p:spPr>
          <a:xfrm>
            <a:off x="6185760" y="4843706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FF0000"/>
                </a:solidFill>
              </a:rPr>
              <a:t>Określ swoje mocne strony i obszary do rozwoju</a:t>
            </a:r>
          </a:p>
        </p:txBody>
      </p:sp>
      <p:pic>
        <p:nvPicPr>
          <p:cNvPr id="7" name="Grafika 6" descr="Pytania z wypełnieniem pełnym">
            <a:extLst>
              <a:ext uri="{FF2B5EF4-FFF2-40B4-BE49-F238E27FC236}">
                <a16:creationId xmlns:a16="http://schemas.microsoft.com/office/drawing/2014/main" id="{6A8A5B81-660C-3AE4-88E3-2B3BC8320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05307" y="5874181"/>
            <a:ext cx="3747360" cy="374736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93E0AFA-ECF1-F044-E7B8-D1AC9E7F88CD}"/>
              </a:ext>
            </a:extLst>
          </p:cNvPr>
          <p:cNvSpPr txBox="1"/>
          <p:nvPr/>
        </p:nvSpPr>
        <p:spPr>
          <a:xfrm>
            <a:off x="8572500" y="7443061"/>
            <a:ext cx="9067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b="1" i="1" dirty="0">
                <a:solidFill>
                  <a:srgbClr val="FF0000"/>
                </a:solidFill>
                <a:effectLst/>
              </a:rPr>
              <a:t>Zastanów się, które cechy już posiadasz, a których chcesz się nauczyć</a:t>
            </a:r>
          </a:p>
        </p:txBody>
      </p:sp>
    </p:spTree>
    <p:extLst>
      <p:ext uri="{BB962C8B-B14F-4D97-AF65-F5344CB8AC3E}">
        <p14:creationId xmlns:p14="http://schemas.microsoft.com/office/powerpoint/2010/main" val="2267343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21150C-EF4D-D5E1-8F9E-42BFC00B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D1ACB18B-3ECD-CB78-B5B7-8325F263013B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18C5EAE3-E986-2EBE-9D64-A034C34688F3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D9214D1-67A4-FAF9-E75C-06AF7BDA7B49}"/>
              </a:ext>
            </a:extLst>
          </p:cNvPr>
          <p:cNvSpPr txBox="1"/>
          <p:nvPr/>
        </p:nvSpPr>
        <p:spPr>
          <a:xfrm>
            <a:off x="285146" y="1248002"/>
            <a:ext cx="142690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9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71607D0-63AE-D28A-BA0E-6DA88C186783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8BE7B09-6A4C-B8EE-784A-E2C08A3B88EA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69F4354E-37AD-6CFB-6951-28584EBBE295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516C26D-A4E8-47D4-7965-0B712F4FB595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FAEB7B0-876D-8ED9-2C43-758C342273F5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359AB74-76C1-BD83-57ED-BF05287E95C7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E7B015-8041-F2D9-FE06-571BA32F2BD2}"/>
              </a:ext>
            </a:extLst>
          </p:cNvPr>
          <p:cNvSpPr txBox="1"/>
          <p:nvPr/>
        </p:nvSpPr>
        <p:spPr>
          <a:xfrm>
            <a:off x="313720" y="2501673"/>
            <a:ext cx="17517080" cy="5325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Zachęcam was do zastanowienia się, jakie kompetencje przedsiębiorcze już posiadacie, a nad którymi musicie jeszcze popracować. Samoocena pozwoli uświadomić sobie mocne i słabe strony. Pomyślcie o sytuacjach, w których wykazaliście się inicjatywą lub odwagą. Zastanówcie się także, jakie przeszkody napotykacie i jak możecie je pokonać.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Pytania pomocnicze: „Co potrafię dobrze?”, „W czym mogę się poprawić?”, „Jakie sytuacje sprawiają mi trudność?” Zaproponuj krótką kartę samooceny lub ćwiczenie pisemne.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32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485F30-2FEA-5EB5-6E4E-A2550525B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E7218E28-D4E8-E919-04A0-7F5AA0144CE2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8F91C83A-5BAC-0A1F-5826-91A87AF771A5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653A8AB-662A-87D4-BE74-2EFB39E87CDC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9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1E271AB-DB54-B851-44C7-069F80A986B2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D37BD59-C12C-A617-FE5E-3557277D60EF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706D31D8-A09E-B4CE-0D8D-152AF5B310A1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359A76C-04BF-78B9-42EE-2A0C1AB3F41D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5CDF0C1-10E7-2852-A244-9EF41A21E036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E890A40-0F2C-FF80-8E2C-2BFDF512D7B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10" name="Obraz 9">
            <a:extLst>
              <a:ext uri="{FF2B5EF4-FFF2-40B4-BE49-F238E27FC236}">
                <a16:creationId xmlns:a16="http://schemas.microsoft.com/office/drawing/2014/main" id="{A4719340-4E73-5125-B795-DB101ABF9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709" y="1968367"/>
            <a:ext cx="8642512" cy="831863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6E14707-74B8-79E8-CDC3-3A7E4A7640CA}"/>
              </a:ext>
            </a:extLst>
          </p:cNvPr>
          <p:cNvSpPr txBox="1"/>
          <p:nvPr/>
        </p:nvSpPr>
        <p:spPr>
          <a:xfrm>
            <a:off x="1870276" y="4288764"/>
            <a:ext cx="13379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karta samooceny 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808638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70706" y="-3368517"/>
            <a:ext cx="4959890" cy="495989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6345956" y="-6056088"/>
            <a:ext cx="12110389" cy="12426705"/>
          </a:xfrm>
          <a:custGeom>
            <a:avLst/>
            <a:gdLst/>
            <a:ahLst/>
            <a:cxnLst/>
            <a:rect l="l" t="t" r="r" b="b"/>
            <a:pathLst>
              <a:path w="12110389" h="12426705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3401482" y="1779393"/>
            <a:ext cx="14886517" cy="2728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349"/>
              </a:lnSpc>
            </a:pPr>
            <a:r>
              <a:rPr lang="pl-PL" sz="6600" b="1" spc="80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ROZOJU KOMPETENCJI PRZEDSIĘBIORCZYCH</a:t>
            </a:r>
            <a:endParaRPr lang="en-US" sz="6600" b="1" spc="806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6248" y="5790551"/>
            <a:ext cx="12344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Ustal cele rozwojowe</a:t>
            </a:r>
            <a:endParaRPr lang="en-US" sz="2893" spc="283" dirty="0">
              <a:solidFill>
                <a:srgbClr val="F5FFF5"/>
              </a:solidFill>
              <a:latin typeface="DM San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C46F9BC-61FD-1FB2-0EAF-67D1F0D5FD43}"/>
              </a:ext>
            </a:extLst>
          </p:cNvPr>
          <p:cNvSpPr txBox="1"/>
          <p:nvPr/>
        </p:nvSpPr>
        <p:spPr>
          <a:xfrm>
            <a:off x="15011400" y="-216883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10</a:t>
            </a:r>
            <a:r>
              <a:rPr lang="pl-PL" sz="1800" b="1" spc="80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Strzałka: zakrzywiona w dół 12">
            <a:extLst>
              <a:ext uri="{FF2B5EF4-FFF2-40B4-BE49-F238E27FC236}">
                <a16:creationId xmlns:a16="http://schemas.microsoft.com/office/drawing/2014/main" id="{C4B24A26-9FAE-0B50-DB33-A061FD945DB0}"/>
              </a:ext>
            </a:extLst>
          </p:cNvPr>
          <p:cNvSpPr/>
          <p:nvPr/>
        </p:nvSpPr>
        <p:spPr>
          <a:xfrm rot="1846975">
            <a:off x="12036555" y="6174077"/>
            <a:ext cx="2206739" cy="1191143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C8BE8322-D6F2-6B28-B12A-07A798927AA6}"/>
              </a:ext>
            </a:extLst>
          </p:cNvPr>
          <p:cNvSpPr txBox="1"/>
          <p:nvPr/>
        </p:nvSpPr>
        <p:spPr>
          <a:xfrm>
            <a:off x="4672540" y="6874343"/>
            <a:ext cx="12344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Wybierz formy nauki i ćwiczenia praktyczne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941597B5-261D-1366-7B0A-B5CB12CC0901}"/>
              </a:ext>
            </a:extLst>
          </p:cNvPr>
          <p:cNvSpPr txBox="1"/>
          <p:nvPr/>
        </p:nvSpPr>
        <p:spPr>
          <a:xfrm>
            <a:off x="12725400" y="7985252"/>
            <a:ext cx="12344400" cy="104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Regularnie oceniaj postępy</a:t>
            </a:r>
          </a:p>
          <a:p>
            <a:pPr algn="ctr">
              <a:lnSpc>
                <a:spcPts val="3992"/>
              </a:lnSpc>
            </a:pPr>
            <a:endParaRPr lang="en-US" sz="2893" spc="283" dirty="0">
              <a:solidFill>
                <a:srgbClr val="F5FFF5"/>
              </a:solidFill>
              <a:latin typeface="DM Sans"/>
            </a:endParaRPr>
          </a:p>
        </p:txBody>
      </p:sp>
      <p:sp>
        <p:nvSpPr>
          <p:cNvPr id="17" name="Strzałka: zakrzywiona w dół 16">
            <a:extLst>
              <a:ext uri="{FF2B5EF4-FFF2-40B4-BE49-F238E27FC236}">
                <a16:creationId xmlns:a16="http://schemas.microsoft.com/office/drawing/2014/main" id="{24A2B10C-688F-3287-7A09-75BDB5EC7288}"/>
              </a:ext>
            </a:extLst>
          </p:cNvPr>
          <p:cNvSpPr/>
          <p:nvPr/>
        </p:nvSpPr>
        <p:spPr>
          <a:xfrm rot="1846975">
            <a:off x="5102354" y="5122671"/>
            <a:ext cx="2206739" cy="1191143"/>
          </a:xfrm>
          <a:prstGeom prst="curved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62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7CD5FD-87C4-EAF5-ABCB-457839523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42240570-BAE0-BD1F-C2D5-A8160080CF97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F430AC5-B51C-DACB-0D6F-97FD2933E63A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023A889-F339-8B2A-9AA0-7B3A6A6FE432}"/>
              </a:ext>
            </a:extLst>
          </p:cNvPr>
          <p:cNvSpPr txBox="1"/>
          <p:nvPr/>
        </p:nvSpPr>
        <p:spPr>
          <a:xfrm>
            <a:off x="285146" y="1248002"/>
            <a:ext cx="144214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10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31789DFA-078A-7000-BA85-055B2C09F7FF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86C1E49-6ED3-E843-955C-4DBD81596508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51059F7B-14F7-1911-CF6F-3211E5B5C7F6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F8CB4CC-D981-C6FC-DDA7-87D460D0530F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271FC3C-C90E-CF7D-4C10-563533E0F67E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2C550E5-A311-30B9-FFC0-FF0FCC40FA2F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1824212-703A-04AC-BE17-36015AC8B3B6}"/>
              </a:ext>
            </a:extLst>
          </p:cNvPr>
          <p:cNvSpPr txBox="1"/>
          <p:nvPr/>
        </p:nvSpPr>
        <p:spPr>
          <a:xfrm>
            <a:off x="313720" y="2501673"/>
            <a:ext cx="17517080" cy="4833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Rozwój kompetencji przedsiębiorczych wymaga planu. Ustalcie konkretne cele, które chcecie osiągnąć, na przykład poprawę komunikacji czy lepsze zarządzanie czasem. Wybierzcie sposoby nauki, takie jak udział w kursach, praktyczne doświadczenia czy czytanie literatury. Monitorujcie swoje postępy i szukajcie informacji zwrotnej, aby stale się doskonalić.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Zwróć uwagę na konieczność systematyczności i okresowego sprawdzania postępów.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5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818917" y="1101030"/>
            <a:ext cx="16162230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SKUTECZNA WSPÓŁPRACA W ZESPOLE</a:t>
            </a:r>
            <a:endParaRPr lang="en-US" sz="5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8917" y="3036798"/>
            <a:ext cx="11277600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Jasny podział obowiązków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Otwartość i szacunek w komunikacji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Wspólna odpowiedzialność za wyniki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DF724F-8381-393E-6EC0-D8283F4A973A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latin typeface="Arial" panose="020B0604020202020204" pitchFamily="34" charset="0"/>
                <a:cs typeface="Arial" panose="020B0604020202020204" pitchFamily="34" charset="0"/>
              </a:rPr>
              <a:t>SLAJD 11</a:t>
            </a:r>
            <a:r>
              <a:rPr lang="pl-PL" sz="1800" b="1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4CC45A9-ABF5-27B8-1588-605954620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965" y="4061072"/>
            <a:ext cx="6301103" cy="6168449"/>
          </a:xfrm>
          <a:prstGeom prst="rect">
            <a:avLst/>
          </a:prstGeom>
        </p:spPr>
      </p:pic>
      <p:sp>
        <p:nvSpPr>
          <p:cNvPr id="19" name="Freeform 19"/>
          <p:cNvSpPr/>
          <p:nvPr/>
        </p:nvSpPr>
        <p:spPr>
          <a:xfrm rot="887923">
            <a:off x="14911573" y="515996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67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776597" y="8652356"/>
            <a:ext cx="6046328" cy="5896883"/>
          </a:xfrm>
          <a:custGeom>
            <a:avLst/>
            <a:gdLst/>
            <a:ahLst/>
            <a:cxnLst/>
            <a:rect l="l" t="t" r="r" b="b"/>
            <a:pathLst>
              <a:path w="7673056" h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7956970" y="7739590"/>
            <a:ext cx="1271434" cy="1143001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8232024" y="7877876"/>
            <a:ext cx="817188" cy="774480"/>
          </a:xfrm>
          <a:custGeom>
            <a:avLst/>
            <a:gdLst/>
            <a:ahLst/>
            <a:cxnLst/>
            <a:rect l="l" t="t" r="r" b="b"/>
            <a:pathLst>
              <a:path w="960682" h="1052540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0311963" y="8717733"/>
            <a:ext cx="1323315" cy="1344342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5543116" y="8910989"/>
            <a:ext cx="1303947" cy="1271998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847555" y="9298950"/>
            <a:ext cx="695071" cy="620329"/>
          </a:xfrm>
          <a:custGeom>
            <a:avLst/>
            <a:gdLst/>
            <a:ahLst/>
            <a:cxnLst/>
            <a:rect l="l" t="t" r="r" b="b"/>
            <a:pathLst>
              <a:path w="1268693" h="1211025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0591076" y="9023432"/>
            <a:ext cx="754910" cy="732944"/>
          </a:xfrm>
          <a:custGeom>
            <a:avLst/>
            <a:gdLst/>
            <a:ahLst/>
            <a:cxnLst/>
            <a:rect l="l" t="t" r="r" b="b"/>
            <a:pathLst>
              <a:path w="1104804" h="1121111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-202269" y="1306496"/>
            <a:ext cx="5779733" cy="1166783"/>
            <a:chOff x="-33387" y="-31410"/>
            <a:chExt cx="948351" cy="2277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3387" y="-3141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pl-PL" sz="2981" spc="29" dirty="0">
                  <a:solidFill>
                    <a:srgbClr val="FFFFFF"/>
                  </a:solidFill>
                  <a:latin typeface="DM Sans Bold"/>
                </a:rPr>
                <a:t>WIEDZA</a:t>
              </a:r>
              <a:endParaRPr lang="en-US" sz="2981" spc="29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179317" y="258974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b="1" spc="36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 </a:t>
            </a:r>
            <a:r>
              <a:rPr lang="pl-PL" sz="6947" b="1" spc="36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KSZTAŁCENIA*</a:t>
            </a:r>
            <a:endParaRPr lang="en-US" sz="6947" b="1" spc="368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8600" y="2473280"/>
            <a:ext cx="5284286" cy="2441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Charakteryzowanie elementów kompetencji przedsiębiorczych, wyjaśnianie zależności zachodzących między nimi i rozumienie ich roli we współczesnym świecie.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Zaznajomienie się z prawami i instytucjami chroniącymi konsumenta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806065" y="1100652"/>
            <a:ext cx="6390467" cy="1919171"/>
            <a:chOff x="33379" y="-51293"/>
            <a:chExt cx="914964" cy="295208"/>
          </a:xfrm>
        </p:grpSpPr>
        <p:sp>
          <p:nvSpPr>
            <p:cNvPr id="16" name="Freeform 16"/>
            <p:cNvSpPr/>
            <p:nvPr/>
          </p:nvSpPr>
          <p:spPr>
            <a:xfrm>
              <a:off x="33379" y="1871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3379" y="-51293"/>
              <a:ext cx="914964" cy="295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lvl="0" algn="ctr">
                <a:lnSpc>
                  <a:spcPts val="4114"/>
                </a:lnSpc>
                <a:spcBef>
                  <a:spcPct val="0"/>
                </a:spcBef>
              </a:pPr>
              <a:r>
                <a:rPr lang="pl-PL" sz="2500" spc="29" dirty="0">
                  <a:solidFill>
                    <a:srgbClr val="FFFFFF"/>
                  </a:solidFill>
                  <a:latin typeface="DM Sans Bold"/>
                </a:rPr>
                <a:t>UMIEJĘTNOŚCI I STOSOWANIE WIEDZY W PRAKTYCE. </a:t>
              </a:r>
              <a:endParaRPr lang="en-US" sz="2500" spc="29" dirty="0">
                <a:solidFill>
                  <a:srgbClr val="FFFFFF"/>
                </a:solidFill>
                <a:latin typeface="DM Sans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921768" y="2200237"/>
            <a:ext cx="6254887" cy="342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pl-PL" sz="1300" spc="197" dirty="0">
                <a:solidFill>
                  <a:srgbClr val="231F20"/>
                </a:solidFill>
                <a:latin typeface="DM Sans"/>
              </a:rPr>
              <a:t>1. </a:t>
            </a:r>
            <a:r>
              <a:rPr lang="en-US" sz="2010" spc="197" dirty="0">
                <a:solidFill>
                  <a:srgbClr val="231F20"/>
                </a:solidFill>
                <a:latin typeface="DM Sans"/>
              </a:rPr>
              <a:t>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828744" y="1224495"/>
            <a:ext cx="4392456" cy="1482395"/>
            <a:chOff x="0" y="-33863"/>
            <a:chExt cx="914964" cy="2277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3863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lvl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 dirty="0">
                  <a:solidFill>
                    <a:srgbClr val="FFFFFF"/>
                  </a:solidFill>
                  <a:latin typeface="DM Sans Bold"/>
                </a:rPr>
                <a:t>KSZTAŁTOWANIE POSTAW 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2809208" y="2681994"/>
            <a:ext cx="4640592" cy="6141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Dostrzeganie znaczenia i konieczności ciągłego doskonalenia kompetencji przedsiębiorczych w życiu osobistym i społeczno-gospodarczym.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Dostrzeganie znaczenia kreatywnego myślenia w tworzeniu pomysłów na biznes oraz rozwiązywaniu problemów w życiu osobistym i zawodowym.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Docenianie roli przedsiębiorców budujących w sposób odpowiedzialny konkurencyjną gospodarkę oraz dostrzeganie znaczenia wolności gospodarczej i własności prywatnej jako filarów społecznej gospodarki rynkowej.</a:t>
            </a:r>
          </a:p>
          <a:p>
            <a:pPr lvl="0" algn="ctr">
              <a:lnSpc>
                <a:spcPts val="2774"/>
              </a:lnSpc>
              <a:spcBef>
                <a:spcPct val="0"/>
              </a:spcBef>
            </a:pPr>
            <a:r>
              <a:rPr lang="pl-PL" sz="1500" spc="197" dirty="0">
                <a:solidFill>
                  <a:srgbClr val="231F20"/>
                </a:solidFill>
                <a:latin typeface="DM Sans"/>
              </a:rPr>
              <a:t>.</a:t>
            </a:r>
            <a:endParaRPr lang="en-US" sz="1500" spc="19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489660" y="-4795674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 rot="-4176364">
            <a:off x="-2202295" y="8172077"/>
            <a:ext cx="6453526" cy="6086360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5" name="TextBox 22"/>
          <p:cNvSpPr txBox="1"/>
          <p:nvPr/>
        </p:nvSpPr>
        <p:spPr>
          <a:xfrm>
            <a:off x="5776596" y="2681994"/>
            <a:ext cx="6482327" cy="3272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Analiza własnych kompetencji przedsiębiorczych i przygotowanie planu działania zmierzającego do ich rozwoju.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Współpraca w zespole i skuteczne organizowanie pracy zespołu w celu realizacji określonego zadania.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Samodzielne obserwacje zjawisk zachodzących w gospodarce i wyciąganie wniosków na podstawie tych obserwacji.</a:t>
            </a:r>
            <a:r>
              <a:rPr lang="pl-PL" sz="1500" spc="197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46BFF05-9124-3538-EAB5-08A4B94F5FA0}"/>
              </a:ext>
            </a:extLst>
          </p:cNvPr>
          <p:cNvSpPr txBox="1"/>
          <p:nvPr/>
        </p:nvSpPr>
        <p:spPr>
          <a:xfrm>
            <a:off x="13792200" y="9062505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*Na podstawie Rozporządzenia Ministra Edukacji i Nauki z dnia 6 lutego 2023 (Dz.U. 2023 poz. 314)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1D6EB-EBF0-4E2B-88EE-5B70FF313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2007F9FB-8F9F-E888-E8A0-0DA81E518FB1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CF852583-6D78-EC18-8561-3F9C5DC0847D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6B2656B-2B05-78DB-9BBA-5A0361B23F14}"/>
              </a:ext>
            </a:extLst>
          </p:cNvPr>
          <p:cNvSpPr txBox="1"/>
          <p:nvPr/>
        </p:nvSpPr>
        <p:spPr>
          <a:xfrm>
            <a:off x="285146" y="1248002"/>
            <a:ext cx="146500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11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6A5BF15-ACD7-D026-969C-99907DEE4B62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B499201-273E-17B9-EF2F-618CB18CFC81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687EB583-E370-EEFC-5713-48C73D6A3B2D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E26409-0182-ECB1-5E5D-468A3A7DEA2D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80BF79D-E8C0-92D9-DB5B-0E30839C9FB6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FFBBBC2-8F0F-C469-34D0-B3ADF01948C9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1CF573F-C511-F51E-4318-089255303EF5}"/>
              </a:ext>
            </a:extLst>
          </p:cNvPr>
          <p:cNvSpPr txBox="1"/>
          <p:nvPr/>
        </p:nvSpPr>
        <p:spPr>
          <a:xfrm>
            <a:off x="313720" y="2501673"/>
            <a:ext cx="17517080" cy="7295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Współpraca to podstawa sukcesu zespołu. Ważne jest jasne rozdysponowanie zadań według kompetencji każdego członka, otwarta i uczciwa komunikacja oraz wzajemny szacunek. Odpowiedzialność za wspólną pracę powinna być podzielona między wszystkich uczestników. Takie działanie sprzyja osiąganiu lepszych rezultatów i budowaniu pozytywnych relacji.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Omów korzyści ze współpracy i jakimi zasadami się kierować: jasny podział obowiązków, otwarta komunikacja, wzajemny szacunek. Zaproponuj uczniom podanie przykładów sytuacji, gdy współpraca się udała lub nie.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78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665BE2-AD83-854B-6DB2-879FC90B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53B7FAC-7855-BAD2-D0F7-3F53272A2F62}"/>
              </a:ext>
            </a:extLst>
          </p:cNvPr>
          <p:cNvGrpSpPr/>
          <p:nvPr/>
        </p:nvGrpSpPr>
        <p:grpSpPr>
          <a:xfrm>
            <a:off x="-2770706" y="-3368517"/>
            <a:ext cx="4959890" cy="4959890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3931C80-4654-33A4-5EBC-E67CF1FB11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102E47E-5912-7C25-C655-CA0226D263FF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C069E67-19A5-7A35-B4AB-EF2A2AE163B5}"/>
              </a:ext>
            </a:extLst>
          </p:cNvPr>
          <p:cNvSpPr/>
          <p:nvPr/>
        </p:nvSpPr>
        <p:spPr>
          <a:xfrm>
            <a:off x="-7162800" y="-7283205"/>
            <a:ext cx="12110389" cy="12426705"/>
          </a:xfrm>
          <a:custGeom>
            <a:avLst/>
            <a:gdLst/>
            <a:ahLst/>
            <a:cxnLst/>
            <a:rect l="l" t="t" r="r" b="b"/>
            <a:pathLst>
              <a:path w="12110389" h="12426705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3C7967-FB96-0F08-FA45-00E9DE9D2D93}"/>
              </a:ext>
            </a:extLst>
          </p:cNvPr>
          <p:cNvSpPr/>
          <p:nvPr/>
        </p:nvSpPr>
        <p:spPr>
          <a:xfrm rot="-3986589">
            <a:off x="7398293" y="5956837"/>
            <a:ext cx="9894000" cy="10152425"/>
          </a:xfrm>
          <a:custGeom>
            <a:avLst/>
            <a:gdLst/>
            <a:ahLst/>
            <a:cxnLst/>
            <a:rect l="l" t="t" r="r" b="b"/>
            <a:pathLst>
              <a:path w="9894000" h="10152425">
                <a:moveTo>
                  <a:pt x="0" y="0"/>
                </a:moveTo>
                <a:lnTo>
                  <a:pt x="9894000" y="0"/>
                </a:lnTo>
                <a:lnTo>
                  <a:pt x="9894000" y="10152425"/>
                </a:lnTo>
                <a:lnTo>
                  <a:pt x="0" y="10152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3157C5C-6EDE-31C5-DA96-C57BEA815C7B}"/>
              </a:ext>
            </a:extLst>
          </p:cNvPr>
          <p:cNvSpPr txBox="1"/>
          <p:nvPr/>
        </p:nvSpPr>
        <p:spPr>
          <a:xfrm>
            <a:off x="1625928" y="1779393"/>
            <a:ext cx="1625480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6000" b="1" spc="80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 OSOBY PRZEDSIĘBIORCZEJ W ZESPOLE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C3CB8EB-9DBF-87DE-CE1B-5BE4E8819A4F}"/>
              </a:ext>
            </a:extLst>
          </p:cNvPr>
          <p:cNvSpPr txBox="1"/>
          <p:nvPr/>
        </p:nvSpPr>
        <p:spPr>
          <a:xfrm>
            <a:off x="776016" y="5143500"/>
            <a:ext cx="11415983" cy="2390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Inicjuje działania i inspiruje innych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Motywuje do wspólnego osiągania celów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Rozwiązuje konflikty i szuka kompromisów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2C69EB8-5C93-77C7-9163-3FB7F30DA473}"/>
              </a:ext>
            </a:extLst>
          </p:cNvPr>
          <p:cNvSpPr txBox="1"/>
          <p:nvPr/>
        </p:nvSpPr>
        <p:spPr>
          <a:xfrm>
            <a:off x="14706600" y="-254398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spc="80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12</a:t>
            </a:r>
            <a:r>
              <a:rPr lang="pl-PL" sz="1800" spc="80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0721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C3222-074D-E41A-D01B-63066AF0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11F5EE28-FC9B-5350-77D4-CCD7D91BF707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E8A613F-8282-1740-3210-4FF7432BDD0B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95A744D-4BD0-8682-B5D9-C032037BC349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12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01C28A52-E81F-4494-327A-455BAB85BA77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724CF10-2552-396F-A051-5A1EBBB61F91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A7C1C75-8F5A-8699-96E4-C7BACCC66B2D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E65F4BA-D719-3C66-243A-CF1CDAC68991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5AB3286-EDCB-B35C-47B0-184AC1A095F2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C1AF6BC-CF88-FB79-D046-5A33655D6FDC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BE53C2-F68B-A869-625F-CADD2950D341}"/>
              </a:ext>
            </a:extLst>
          </p:cNvPr>
          <p:cNvSpPr txBox="1"/>
          <p:nvPr/>
        </p:nvSpPr>
        <p:spPr>
          <a:xfrm>
            <a:off x="313720" y="2501673"/>
            <a:ext cx="17517080" cy="5079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Osoba przedsiębiorcza w zespole pełni często rolę lidera lub inicjatora działania. Motywuje innych do zaangażowania, pomaga rozwiązywać konflikty i dąży do realizacji wspólnych celów. Jest otwarta na pomysły innych i potrafi słuchać, co umacnia zespół i poprawia efektywność jego pracy.</a:t>
            </a: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sz="3200" i="1" dirty="0"/>
              <a:t>Jakie cechy lidera są dla uczniów najważniejsze.</a:t>
            </a: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64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36304-BD13-EC41-73FB-86742227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>
            <a:extLst>
              <a:ext uri="{FF2B5EF4-FFF2-40B4-BE49-F238E27FC236}">
                <a16:creationId xmlns:a16="http://schemas.microsoft.com/office/drawing/2014/main" id="{604D4846-A251-8824-BB65-9A4C60F04D6C}"/>
              </a:ext>
            </a:extLst>
          </p:cNvPr>
          <p:cNvSpPr txBox="1"/>
          <p:nvPr/>
        </p:nvSpPr>
        <p:spPr>
          <a:xfrm>
            <a:off x="373170" y="776231"/>
            <a:ext cx="16162230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INTERPERSONALNE</a:t>
            </a:r>
            <a:endParaRPr lang="en-US" sz="5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12106AC-6D9A-B92B-22DE-3E4AFB968636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31587D1-AFC8-287E-AF86-9F08C3777B54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5C9C6234-217A-8542-534A-6A0C5C6DF164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D4CB51-0399-982F-79DC-C30A931B1E13}"/>
              </a:ext>
            </a:extLst>
          </p:cNvPr>
          <p:cNvSpPr txBox="1"/>
          <p:nvPr/>
        </p:nvSpPr>
        <p:spPr>
          <a:xfrm>
            <a:off x="2362200" y="2705100"/>
            <a:ext cx="11152319" cy="2939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Aktywne słuchanie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Komunikacja werbalna i niewerbalna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Empatia i asertywność</a:t>
            </a:r>
          </a:p>
          <a:p>
            <a:pPr>
              <a:lnSpc>
                <a:spcPts val="3992"/>
              </a:lnSpc>
            </a:pPr>
            <a:endParaRPr lang="pl-PL" sz="1700" spc="283" dirty="0">
              <a:latin typeface="DM San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5EA7D3-AB27-3C30-0E20-1A2BB05A8595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latin typeface="Arial" panose="020B0604020202020204" pitchFamily="34" charset="0"/>
                <a:cs typeface="Arial" panose="020B0604020202020204" pitchFamily="34" charset="0"/>
              </a:rPr>
              <a:t>SLAJD 13</a:t>
            </a:r>
            <a:r>
              <a:rPr lang="pl-PL" sz="1800" b="1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CB48B59-1EFC-8061-F6BE-C8621261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32" y="4686300"/>
            <a:ext cx="10324951" cy="5581650"/>
          </a:xfrm>
          <a:prstGeom prst="rect">
            <a:avLst/>
          </a:prstGeom>
        </p:spPr>
      </p:pic>
      <p:sp>
        <p:nvSpPr>
          <p:cNvPr id="19" name="Freeform 19">
            <a:extLst>
              <a:ext uri="{FF2B5EF4-FFF2-40B4-BE49-F238E27FC236}">
                <a16:creationId xmlns:a16="http://schemas.microsoft.com/office/drawing/2014/main" id="{F7EBAD61-B648-1C41-CB08-12E72740FDB8}"/>
              </a:ext>
            </a:extLst>
          </p:cNvPr>
          <p:cNvSpPr/>
          <p:nvPr/>
        </p:nvSpPr>
        <p:spPr>
          <a:xfrm rot="887923">
            <a:off x="14911573" y="515996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5303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A113C1-FAAE-BDA4-54E0-A6C65BDC1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F47CF331-23DC-8042-1EDB-0BEEF4437C2F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332E15D-9301-7F08-3F9F-72FA987657A6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340D8BD-C807-FD2A-BB2C-C890B7A1AD3C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13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852FA60-BC79-9590-7518-176560398DA5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62658F9-6F94-6892-5590-51F9DA5BA3B2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FF7E1C5-0F29-C605-7D90-0EB812B7A9F7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9ED653A-50CA-3668-4A48-7A125E0B1F93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0E255C1-B341-54AE-3104-899DD2401455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C9C3B30-14E7-221F-1AF6-B707C5DF9B70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9E1AF2-899F-C699-909B-D3CF2D971FCF}"/>
              </a:ext>
            </a:extLst>
          </p:cNvPr>
          <p:cNvSpPr txBox="1"/>
          <p:nvPr/>
        </p:nvSpPr>
        <p:spPr>
          <a:xfrm>
            <a:off x="313720" y="2501673"/>
            <a:ext cx="17517080" cy="5818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Komunikacja interpersonalna to nie tylko słowa, ale także gesty, mimika i sposób słuchania. Aktywne słuchanie oznacza skupienie na rozmówcy i potwierdzanie zrozumienia. Empatia pomaga rozumieć uczucia innych, a asertywność pozwala wyrażać własne opinie w sposób spokojny i stanowczy. Te umiejętności są kluczowe do efektywnej współpracy.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sz="3200" i="1" dirty="0"/>
              <a:t>Zademonstruj przykłady aktywnego słuchania i asertywności. Zachęć do krótkich ćwiczeń np. rozmowy w parach, gdzie ćwiczą te umiejętności.</a:t>
            </a: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15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52C2D-3CB4-D7A4-D3D9-4B9F9D507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>
            <a:extLst>
              <a:ext uri="{FF2B5EF4-FFF2-40B4-BE49-F238E27FC236}">
                <a16:creationId xmlns:a16="http://schemas.microsoft.com/office/drawing/2014/main" id="{B7914BF8-BBD2-048C-0598-A21D20061DE5}"/>
              </a:ext>
            </a:extLst>
          </p:cNvPr>
          <p:cNvSpPr/>
          <p:nvPr/>
        </p:nvSpPr>
        <p:spPr>
          <a:xfrm rot="887923">
            <a:off x="14911573" y="515996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6639109A-D33D-976A-E6CB-69271383AC28}"/>
              </a:ext>
            </a:extLst>
          </p:cNvPr>
          <p:cNvSpPr txBox="1"/>
          <p:nvPr/>
        </p:nvSpPr>
        <p:spPr>
          <a:xfrm>
            <a:off x="373170" y="776231"/>
            <a:ext cx="16162230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TECHNIKI WYWIERANIA WPŁYWU</a:t>
            </a:r>
            <a:endParaRPr lang="en-US" sz="5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7C9A027-D49A-B66F-6FED-A9CEA9F64C63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B360599-3B0D-D590-E140-CD7457FF5FCE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37A000A-AD80-6945-75CE-CC33A51805D6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C01CDD-6E3A-30BE-541D-ADF81ED104FA}"/>
              </a:ext>
            </a:extLst>
          </p:cNvPr>
          <p:cNvSpPr txBox="1"/>
          <p:nvPr/>
        </p:nvSpPr>
        <p:spPr>
          <a:xfrm>
            <a:off x="8077200" y="2697132"/>
            <a:ext cx="8933942" cy="3209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4800" dirty="0"/>
              <a:t>Perswazja i argumentacja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4800" dirty="0"/>
              <a:t>Negocjacje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4800" dirty="0"/>
              <a:t>Autoprezentacja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8F60BE2-C463-A4CB-BDE1-0C3E69A414E0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spc="806" dirty="0">
                <a:latin typeface="Arial" panose="020B0604020202020204" pitchFamily="34" charset="0"/>
                <a:cs typeface="Arial" panose="020B0604020202020204" pitchFamily="34" charset="0"/>
              </a:rPr>
              <a:t>SLAJD 14</a:t>
            </a:r>
            <a:r>
              <a:rPr lang="pl-PL" sz="1800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 descr="Obraz zawierający kreskówka, clipart&#10;&#10;Zawartość wygenerowana przez AI może być niepoprawna.">
            <a:extLst>
              <a:ext uri="{FF2B5EF4-FFF2-40B4-BE49-F238E27FC236}">
                <a16:creationId xmlns:a16="http://schemas.microsoft.com/office/drawing/2014/main" id="{7BEF7E41-2510-EE2C-8D58-F2A8D13AB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0" y="2697132"/>
            <a:ext cx="8642512" cy="86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5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0E3A9-AD68-B322-D5A7-8EB968726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5AE6F067-A86B-04C9-DCBF-70DE1CE9D817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EBDC7CE0-E575-8C6F-2457-DA0E20D603A1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6327932B-AE10-26DB-AEFB-360E5E2099F4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14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0A8A4887-F388-E622-467C-8B0037488C24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348B7FE-FAD4-2C3D-ECF2-E2C3D53A2B32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320D6C32-45B2-39FC-1F16-97417C58E1A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3CDC118-5332-E3FA-A32A-73D6A34195F4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0D45C79-77C2-65EC-7719-36E395785C35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7A6FABCC-A016-CCE0-8587-C294BFCBE3E7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FF8C0B9-0A8A-DD92-952A-382C92C942F2}"/>
              </a:ext>
            </a:extLst>
          </p:cNvPr>
          <p:cNvSpPr txBox="1"/>
          <p:nvPr/>
        </p:nvSpPr>
        <p:spPr>
          <a:xfrm>
            <a:off x="313720" y="2501673"/>
            <a:ext cx="17517080" cy="655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Techniki wywierania wpływu to narzędzia pozwalające przekonywać innych do swojego punktu widzenia. Należą do nich argumentacja oparta na faktach i logice, perswazja czyli skuteczne zachęcanie, negocjacje polegające na szukaniu wspólnych rozwiązań oraz autoprezentacja – świadome budowanie swojego wizerunku. Umiejętne stosowanie tych technik zwiększa szanse na sukces.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sz="3200" i="1" dirty="0"/>
              <a:t>Omów techniki takie jak perswazja, negocjacje czy autoprezentacja. Podaj praktyczne wskazówki, np. jak przekonywać kogoś do swojego pomysłu przy użyciu argumentów i przykładów. Możesz zaproponować symulacje krótkich negocjacji.</a:t>
            </a: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9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EE4A5-7739-49C2-2011-5BB2C32EE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>
            <a:extLst>
              <a:ext uri="{FF2B5EF4-FFF2-40B4-BE49-F238E27FC236}">
                <a16:creationId xmlns:a16="http://schemas.microsoft.com/office/drawing/2014/main" id="{5E3B5DB6-9621-752D-0396-92FEC442368C}"/>
              </a:ext>
            </a:extLst>
          </p:cNvPr>
          <p:cNvSpPr/>
          <p:nvPr/>
        </p:nvSpPr>
        <p:spPr>
          <a:xfrm rot="887923">
            <a:off x="14911573" y="515996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E058A5D5-8E02-72D2-1AE3-399A8BE7F952}"/>
              </a:ext>
            </a:extLst>
          </p:cNvPr>
          <p:cNvSpPr txBox="1"/>
          <p:nvPr/>
        </p:nvSpPr>
        <p:spPr>
          <a:xfrm>
            <a:off x="373170" y="776231"/>
            <a:ext cx="16162230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OBRONA PRZED MANIPULACJĄ</a:t>
            </a:r>
            <a:endParaRPr lang="en-US" sz="5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E00C33D8-7CE2-5B26-8EA1-AC27D94710CD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242E321-E937-30A8-24B0-6E491E1034A2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B0423A1-A53C-B26F-83D2-82FB8D9564A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08FB96-E5A7-3D31-760F-A8A417D521F5}"/>
              </a:ext>
            </a:extLst>
          </p:cNvPr>
          <p:cNvSpPr txBox="1"/>
          <p:nvPr/>
        </p:nvSpPr>
        <p:spPr>
          <a:xfrm>
            <a:off x="8466777" y="2476500"/>
            <a:ext cx="8933942" cy="2139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Krytyczne myślenie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Zadawanie pytań i weryfikacja informacji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Odmowa i asertywne wyrażanie opinii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E336E2-ABB8-294D-E580-77BF71B33154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latin typeface="Arial" panose="020B0604020202020204" pitchFamily="34" charset="0"/>
                <a:cs typeface="Arial" panose="020B0604020202020204" pitchFamily="34" charset="0"/>
              </a:rPr>
              <a:t>SLAJD 15</a:t>
            </a:r>
            <a:r>
              <a:rPr lang="pl-PL" sz="1800" b="1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 descr="Obraz zawierający czarne, ciemność&#10;&#10;Zawartość wygenerowana przez AI może być niepoprawna.">
            <a:extLst>
              <a:ext uri="{FF2B5EF4-FFF2-40B4-BE49-F238E27FC236}">
                <a16:creationId xmlns:a16="http://schemas.microsoft.com/office/drawing/2014/main" id="{8349265C-8271-D6AA-0993-CD5970976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81300"/>
            <a:ext cx="6435524" cy="64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1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9A031-B0A9-2341-BA87-2A1E85526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C8A8D572-C860-42DA-C443-AC6178D25AB4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7BCEE4E-BD5B-855B-5C6E-DD15D696057C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C3A21135-34D5-79A0-1B37-2842A034B480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15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12C6E43-777A-6194-176F-DF9B21D90ACC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E1B0E70-E56D-EAD0-3D32-8ED66A5A3031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B6F76DFE-243A-DCE1-2746-9C7AC73BB9C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5AF9538-D566-0A11-11CA-1540E34CEDBC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07890BA-E0B3-CBC7-3A2B-C1D61B106B31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3948D68-6BC2-AE88-FECF-3C42ECABF922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9B883E-0F9D-6BAD-BA49-614C231B7FB2}"/>
              </a:ext>
            </a:extLst>
          </p:cNvPr>
          <p:cNvSpPr txBox="1"/>
          <p:nvPr/>
        </p:nvSpPr>
        <p:spPr>
          <a:xfrm>
            <a:off x="313720" y="2501673"/>
            <a:ext cx="17517080" cy="4352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Manipulacja to próba wywarcia wpływu w sposób nieświadomy lub bez naszej zgody. Aby się przed nią bronić, ważne jest krytyczne myślenie, czyli analizowanie i sprawdzanie informacji. Należy zadawać pytania, a także umieć odmówić i wyrażać swoje opinie asertywnie. Świadomość tych mechanizmów pozwala unikać niewłaściwych wpływów.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sz="3200" i="1" dirty="0"/>
              <a:t>Uświadom uczniom, że manipulacja to próba wpływu na ich decyzje bez pełnej informacji lub zgody.</a:t>
            </a: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7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61232-1BB0-67B8-C356-5878DC02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>
            <a:extLst>
              <a:ext uri="{FF2B5EF4-FFF2-40B4-BE49-F238E27FC236}">
                <a16:creationId xmlns:a16="http://schemas.microsoft.com/office/drawing/2014/main" id="{0F030B20-FDED-4846-B50D-0885FC2EE1C6}"/>
              </a:ext>
            </a:extLst>
          </p:cNvPr>
          <p:cNvSpPr/>
          <p:nvPr/>
        </p:nvSpPr>
        <p:spPr>
          <a:xfrm rot="887923">
            <a:off x="14911573" y="515996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EB7105A-6F97-786F-4F93-599FF2DE52FC}"/>
              </a:ext>
            </a:extLst>
          </p:cNvPr>
          <p:cNvSpPr txBox="1"/>
          <p:nvPr/>
        </p:nvSpPr>
        <p:spPr>
          <a:xfrm>
            <a:off x="373170" y="776231"/>
            <a:ext cx="16162230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ZARZĄDZANIE CZASEM</a:t>
            </a:r>
            <a:endParaRPr lang="en-US" sz="5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E2E8B24-4C3C-FDAC-69AB-938718052A0D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1C83052-780C-8AE7-5A38-0877E542CF49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F3208B3-C551-AB26-2B73-6CC01C0DAC9E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FF93B84-FE8E-831B-7498-8FABD5DD6FC6}"/>
              </a:ext>
            </a:extLst>
          </p:cNvPr>
          <p:cNvSpPr txBox="1"/>
          <p:nvPr/>
        </p:nvSpPr>
        <p:spPr>
          <a:xfrm>
            <a:off x="685800" y="2705100"/>
            <a:ext cx="15106142" cy="4348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Wyznaczanie priorytetów</a:t>
            </a:r>
          </a:p>
          <a:p>
            <a:pPr marL="457200" indent="-45720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Planowanie dnia i korzystanie z narzędzi (kalendarz, lista zadań)</a:t>
            </a:r>
          </a:p>
          <a:p>
            <a:pPr marL="457200" indent="-45720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Delegowanie zadań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48B2A20-C7B6-9B56-B250-D7B57EB10829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latin typeface="Arial" panose="020B0604020202020204" pitchFamily="34" charset="0"/>
                <a:cs typeface="Arial" panose="020B0604020202020204" pitchFamily="34" charset="0"/>
              </a:rPr>
              <a:t>SLAJD 17</a:t>
            </a:r>
            <a:r>
              <a:rPr lang="pl-PL" sz="1800" b="1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 descr="Obraz zawierający zegar, Zegar ścienny, Zegar Quartz, czas&#10;&#10;Zawartość wygenerowana przez AI może być niepoprawna.">
            <a:extLst>
              <a:ext uri="{FF2B5EF4-FFF2-40B4-BE49-F238E27FC236}">
                <a16:creationId xmlns:a16="http://schemas.microsoft.com/office/drawing/2014/main" id="{0F1B27A8-B798-065C-2D2D-615DE5EB6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717" y="4879445"/>
            <a:ext cx="6114990" cy="61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776597" y="8652356"/>
            <a:ext cx="6046328" cy="5896883"/>
          </a:xfrm>
          <a:custGeom>
            <a:avLst/>
            <a:gdLst/>
            <a:ahLst/>
            <a:cxnLst/>
            <a:rect l="l" t="t" r="r" b="b"/>
            <a:pathLst>
              <a:path w="7673056" h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7956970" y="7739590"/>
            <a:ext cx="1271434" cy="1143001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8" y="0"/>
                </a:lnTo>
                <a:lnTo>
                  <a:pt x="2238368" y="2238367"/>
                </a:lnTo>
                <a:lnTo>
                  <a:pt x="0" y="2238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8232024" y="7877876"/>
            <a:ext cx="817188" cy="774480"/>
          </a:xfrm>
          <a:custGeom>
            <a:avLst/>
            <a:gdLst/>
            <a:ahLst/>
            <a:cxnLst/>
            <a:rect l="l" t="t" r="r" b="b"/>
            <a:pathLst>
              <a:path w="960682" h="1052540">
                <a:moveTo>
                  <a:pt x="0" y="0"/>
                </a:moveTo>
                <a:lnTo>
                  <a:pt x="960682" y="0"/>
                </a:lnTo>
                <a:lnTo>
                  <a:pt x="960682" y="1052541"/>
                </a:lnTo>
                <a:lnTo>
                  <a:pt x="0" y="1052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0311963" y="8717733"/>
            <a:ext cx="1323315" cy="1344342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5543116" y="8910989"/>
            <a:ext cx="1303947" cy="1271998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5847555" y="9298950"/>
            <a:ext cx="695071" cy="620329"/>
          </a:xfrm>
          <a:custGeom>
            <a:avLst/>
            <a:gdLst/>
            <a:ahLst/>
            <a:cxnLst/>
            <a:rect l="l" t="t" r="r" b="b"/>
            <a:pathLst>
              <a:path w="1268693" h="1211025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0591076" y="9023432"/>
            <a:ext cx="754910" cy="732944"/>
          </a:xfrm>
          <a:custGeom>
            <a:avLst/>
            <a:gdLst/>
            <a:ahLst/>
            <a:cxnLst/>
            <a:rect l="l" t="t" r="r" b="b"/>
            <a:pathLst>
              <a:path w="1104804" h="1121111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1454654" y="647700"/>
            <a:ext cx="13872469" cy="7957590"/>
            <a:chOff x="13611" y="-28575"/>
            <a:chExt cx="915685" cy="227743"/>
          </a:xfrm>
        </p:grpSpPr>
        <p:sp>
          <p:nvSpPr>
            <p:cNvPr id="11" name="Freeform 11"/>
            <p:cNvSpPr/>
            <p:nvPr/>
          </p:nvSpPr>
          <p:spPr>
            <a:xfrm>
              <a:off x="14332" y="-234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611" y="-28575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342900" indent="-342900" algn="ctr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pl-PL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Charakterystyka osoby przedsiębiorczej i rola przedsiębiorczości we współczesnym świecie</a:t>
              </a:r>
            </a:p>
            <a:p>
              <a:pPr marL="342900" indent="-342900" algn="ctr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pl-PL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Kompetencje przedsiębiorcze – wiedza, umiejętności i postawy</a:t>
              </a:r>
            </a:p>
            <a:p>
              <a:pPr marL="342900" indent="-342900" algn="ctr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pl-PL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Umiejętności interpersonalne i praca zespołowa</a:t>
              </a:r>
            </a:p>
            <a:p>
              <a:pPr marL="342900" indent="-342900" algn="ctr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pl-PL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Zarządzanie sobą i podejmowanie decyzji</a:t>
              </a:r>
            </a:p>
            <a:p>
              <a:pPr lvl="0" algn="ctr">
                <a:lnSpc>
                  <a:spcPct val="150000"/>
                </a:lnSpc>
                <a:spcBef>
                  <a:spcPct val="0"/>
                </a:spcBef>
              </a:pPr>
              <a:endParaRPr lang="pl-PL" sz="3600" spc="197" dirty="0">
                <a:solidFill>
                  <a:schemeClr val="bg1"/>
                </a:solidFill>
                <a:latin typeface="DM Sans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19400" y="296854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pl-PL" sz="6947" b="1" spc="36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ZAGADNIENIA LEKCJI</a:t>
            </a:r>
            <a:endParaRPr lang="en-US" sz="6947" b="1" spc="368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489660" y="-4795674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 rot="-4176364">
            <a:off x="-2202295" y="8172077"/>
            <a:ext cx="6453526" cy="6086360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611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5FDE5-434F-F1BE-4C7E-7A0B7CE73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C1DE9C26-5793-59A1-7490-B33CFDF9477C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7823555-9581-2258-C68F-B85932E6F665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7E8917B-A926-BFF3-F2EC-D39DFAC47C60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17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0AE16DC-081F-4E05-0331-5D2C03D24427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E75EDD6-B5ED-7E26-9CCB-9720C9722F1A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EA8FDC1E-4B99-DC70-7F2C-1967B89A9177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850B12B-5DAE-66A5-814E-18FA8DBEB551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D629E87F-F5D9-F4B4-182E-A7173DA2E319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533C9A2-EA95-38BD-897E-387DCE405461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AAD19AB-1D65-CAA5-03BC-581878F6C090}"/>
              </a:ext>
            </a:extLst>
          </p:cNvPr>
          <p:cNvSpPr txBox="1"/>
          <p:nvPr/>
        </p:nvSpPr>
        <p:spPr>
          <a:xfrm>
            <a:off x="313720" y="2501673"/>
            <a:ext cx="17517080" cy="655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Czas jest cennym zasobem, dlatego ważne jest jego efektywne zarządzanie. Wyznaczanie priorytetów pozwala skupić się na najważniejszych zadaniach. Planowanie dnia z wykorzystaniem kalendarza lub listy rzeczy do zrobienia pomaga być bardziej produktywnym. Warto także uczyć się delegować zadania, aby nie przeciążać się pracą.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sz="3200" i="1" dirty="0"/>
              <a:t>Podkreśl, że dobrze zarządzany czas pozwala być bardziej efektywnym i redukuje stres. Omów proste narzędzia: lista zadań, kalendarz, metoda SMART do wyznaczania celów. Zachęć do refleksji, jak uczniowie organizują swój czas.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65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B9A7E8-6E59-5C0F-EDF4-EBC8E7FE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>
            <a:extLst>
              <a:ext uri="{FF2B5EF4-FFF2-40B4-BE49-F238E27FC236}">
                <a16:creationId xmlns:a16="http://schemas.microsoft.com/office/drawing/2014/main" id="{C59BEE14-F7AB-243B-FC20-A33DA9865E04}"/>
              </a:ext>
            </a:extLst>
          </p:cNvPr>
          <p:cNvSpPr/>
          <p:nvPr/>
        </p:nvSpPr>
        <p:spPr>
          <a:xfrm rot="887923">
            <a:off x="15740165" y="-78364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CE691CD-308F-8DC8-128E-1568670EEA90}"/>
              </a:ext>
            </a:extLst>
          </p:cNvPr>
          <p:cNvSpPr txBox="1"/>
          <p:nvPr/>
        </p:nvSpPr>
        <p:spPr>
          <a:xfrm>
            <a:off x="373170" y="776231"/>
            <a:ext cx="16162230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ETAPY PODEJMOWANIE DECYZJI</a:t>
            </a:r>
            <a:endParaRPr lang="en-US" sz="5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64E2E10-CC66-A31A-1148-DE0262BE3417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8E8DA21-6059-F147-3A62-A836C6EB2C6B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0BABA99-E575-F475-CA57-EF422FCD2765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60ECF28-AA36-6CCE-68C7-B6A458F2B889}"/>
              </a:ext>
            </a:extLst>
          </p:cNvPr>
          <p:cNvSpPr txBox="1"/>
          <p:nvPr/>
        </p:nvSpPr>
        <p:spPr>
          <a:xfrm>
            <a:off x="2057400" y="2476500"/>
            <a:ext cx="8933942" cy="427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3600" dirty="0"/>
              <a:t>Zbieranie informacji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3600" dirty="0"/>
              <a:t>Analiza opcji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3600" dirty="0"/>
              <a:t>Wybór najlepszego rozwiązania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3600" dirty="0"/>
              <a:t>Wdrażanie i weryfikacja efektów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19761C1-7A38-CAB3-5632-DEDD8D09AB9B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latin typeface="Arial" panose="020B0604020202020204" pitchFamily="34" charset="0"/>
                <a:cs typeface="Arial" panose="020B0604020202020204" pitchFamily="34" charset="0"/>
              </a:rPr>
              <a:t>SLAJD 18</a:t>
            </a:r>
            <a:r>
              <a:rPr lang="pl-PL" sz="1800" b="1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Obraz 2" descr="Obraz zawierający kwiat, żółty, kreskówka&#10;&#10;Zawartość wygenerowana przez AI może być niepoprawna.">
            <a:extLst>
              <a:ext uri="{FF2B5EF4-FFF2-40B4-BE49-F238E27FC236}">
                <a16:creationId xmlns:a16="http://schemas.microsoft.com/office/drawing/2014/main" id="{7A8576D3-C49D-DAF1-A74F-03DE16927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5372100"/>
            <a:ext cx="5733991" cy="57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95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35ED6-4915-2CC5-422E-A69B62A24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B1AA8376-729C-9E9A-E762-3BB9F92C5022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BE834A4-06F2-4499-518F-45F25817162C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E3CD38A-8A1F-2AFC-EA5B-97993BF1853D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18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BFC0406-C748-E4B3-2D89-463E74EAD36A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EF77F1C-07C0-D43A-0695-12C7EAB6566A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8F1F6832-AF2E-2923-DDA5-C436FBB9A954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BC37CA4-D254-37E8-A940-FDA3B5B3F344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1D7DBC5-F3B0-FD7D-C71D-ACD233BEFB0B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0B99A00-CC15-BAFD-5559-9680A56C020F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DEBE63-30F0-34DD-6552-7BEFBAEE73D8}"/>
              </a:ext>
            </a:extLst>
          </p:cNvPr>
          <p:cNvSpPr txBox="1"/>
          <p:nvPr/>
        </p:nvSpPr>
        <p:spPr>
          <a:xfrm>
            <a:off x="313720" y="2501673"/>
            <a:ext cx="17517080" cy="5356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Proces podejmowania decyzji składa się z kilku etapów. Najpierw zbieramy informacje potrzebne do analizy sytuacji. Następnie rozważamy dostępne opcje, porównując ich zalety i wady. Po dokonaniu wyboru wdrażamy rozwiązanie, a na końcu oceniamy jego efekty i ewentualnie wprowadzamy poprawki. Świadome podejmowanie decyzji zwiększa skuteczność działania.</a:t>
            </a: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Przedstaw każdy etap dokładnie i podaj przykłady: zbieranie informacji np. podczas wyboru szkoły, analiza opcjonalnych rozwiązań, wybór według kryteriów, wdrożenie planu i ocena rezultatów. Możesz zachęcić uczniów do podzielenia się przykładami własnych decyzji.</a:t>
            </a:r>
          </a:p>
          <a:p>
            <a:endParaRPr lang="pl-PL" dirty="0"/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25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754EC-2E6E-B787-1117-55708BDA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9">
            <a:extLst>
              <a:ext uri="{FF2B5EF4-FFF2-40B4-BE49-F238E27FC236}">
                <a16:creationId xmlns:a16="http://schemas.microsoft.com/office/drawing/2014/main" id="{3D21F68A-9819-9784-11E5-5B79D823AC86}"/>
              </a:ext>
            </a:extLst>
          </p:cNvPr>
          <p:cNvSpPr/>
          <p:nvPr/>
        </p:nvSpPr>
        <p:spPr>
          <a:xfrm rot="887923">
            <a:off x="-795234" y="6836361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9436AD9-89D3-EFC9-1AAD-17C765B18C6F}"/>
              </a:ext>
            </a:extLst>
          </p:cNvPr>
          <p:cNvSpPr txBox="1"/>
          <p:nvPr/>
        </p:nvSpPr>
        <p:spPr>
          <a:xfrm>
            <a:off x="373170" y="776231"/>
            <a:ext cx="17686230" cy="1396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MOTYWOWANIE ZESPOŁU DO DZIAŁANIA</a:t>
            </a:r>
            <a:endParaRPr lang="en-US" sz="5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CD3912FA-59AB-240C-908D-E157748AF699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6FAD8C9-906D-E1A1-4B52-2DCFB71C6574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2C7A2E9A-1038-AACE-F651-89B49D46592F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36F7ECC-F58B-D5DC-1B42-74A03E774FAE}"/>
              </a:ext>
            </a:extLst>
          </p:cNvPr>
          <p:cNvSpPr txBox="1"/>
          <p:nvPr/>
        </p:nvSpPr>
        <p:spPr>
          <a:xfrm>
            <a:off x="1870276" y="2914745"/>
            <a:ext cx="1283632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Wyznaczanie jasnych celów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Udzielanie informacji zwrotnej i docenianie wysiłków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Budowanie atmosfery współpracy i zaufania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9EC69E-C052-48EE-87B6-A63D71934102}"/>
              </a:ext>
            </a:extLst>
          </p:cNvPr>
          <p:cNvSpPr txBox="1"/>
          <p:nvPr/>
        </p:nvSpPr>
        <p:spPr>
          <a:xfrm>
            <a:off x="13716000" y="0"/>
            <a:ext cx="14338090" cy="126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349"/>
              </a:lnSpc>
            </a:pPr>
            <a:r>
              <a:rPr lang="pl-PL" sz="3000" b="1" spc="806" dirty="0">
                <a:latin typeface="Arial" panose="020B0604020202020204" pitchFamily="34" charset="0"/>
                <a:cs typeface="Arial" panose="020B0604020202020204" pitchFamily="34" charset="0"/>
              </a:rPr>
              <a:t>SLAJD 19</a:t>
            </a:r>
            <a:r>
              <a:rPr lang="pl-PL" sz="1800" b="1" spc="80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Obraz 8" descr="Obraz zawierający kreskówka&#10;&#10;Zawartość wygenerowana przez AI może być niepoprawna.">
            <a:extLst>
              <a:ext uri="{FF2B5EF4-FFF2-40B4-BE49-F238E27FC236}">
                <a16:creationId xmlns:a16="http://schemas.microsoft.com/office/drawing/2014/main" id="{E9199E54-9AD6-2599-0069-215EC8B26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640" y="4070762"/>
            <a:ext cx="5440007" cy="54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4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8C2B3-189A-8C33-A887-A8CC2FC93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>
            <a:extLst>
              <a:ext uri="{FF2B5EF4-FFF2-40B4-BE49-F238E27FC236}">
                <a16:creationId xmlns:a16="http://schemas.microsoft.com/office/drawing/2014/main" id="{6B4E8DD0-70DD-1733-064C-2C4B14F7C505}"/>
              </a:ext>
            </a:extLst>
          </p:cNvPr>
          <p:cNvSpPr/>
          <p:nvPr/>
        </p:nvSpPr>
        <p:spPr>
          <a:xfrm rot="887923">
            <a:off x="-3734132" y="954429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B414E35-4789-7D6A-0BDE-9CF954DF0B73}"/>
              </a:ext>
            </a:extLst>
          </p:cNvPr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0C653E25-5E4F-6798-A660-CCD046E19468}"/>
              </a:ext>
            </a:extLst>
          </p:cNvPr>
          <p:cNvSpPr txBox="1"/>
          <p:nvPr/>
        </p:nvSpPr>
        <p:spPr>
          <a:xfrm>
            <a:off x="285146" y="1248002"/>
            <a:ext cx="13126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19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62EA334-FABF-0392-E12F-A321BF69B338}"/>
              </a:ext>
            </a:extLst>
          </p:cNvPr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5EB54DE-BF70-1EA3-F9C7-7329B6D52299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2817E767-AC72-B3D4-AEC9-D3D8D8373034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67B53D4-3CB3-9241-250E-1A7A173785B7}"/>
              </a:ext>
            </a:extLst>
          </p:cNvPr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EA94671-A4D1-190D-C3C4-3FA1208202AA}"/>
                </a:ext>
              </a:extLst>
            </p:cNvPr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8918F296-239D-03B8-5C20-215BFB9EB441}"/>
                </a:ext>
              </a:extLst>
            </p:cNvPr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921BE2-AA1B-CA07-EF46-881BF5847951}"/>
              </a:ext>
            </a:extLst>
          </p:cNvPr>
          <p:cNvSpPr txBox="1"/>
          <p:nvPr/>
        </p:nvSpPr>
        <p:spPr>
          <a:xfrm>
            <a:off x="313720" y="2501673"/>
            <a:ext cx="17517080" cy="655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Motywacja jest kluczowa, aby zespół działał efektywnie. Wyznaczanie jasnych, wspólnych celów pomaga skupić uwagę i energię. Docenianie osiągnięć oraz konstruktywna informacja zwrotna podnoszą zaangażowanie. Dobry klimat oparty na zaufaniu i wsparciu sprzyja kreatywności i wytrwałości w realizacji zadań.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Omów motywację wewnętrzną i zewnętrzną, znaczenie jasnych celów i pozytywnej informacji zwrotnej. Pokaż, jak budować klimat zaufania i współpracy w grupie. Poproś uczniów o podanie sposobów, które ich motywują do nauki i działania.</a:t>
            </a:r>
          </a:p>
          <a:p>
            <a:pPr>
              <a:lnSpc>
                <a:spcPct val="150000"/>
              </a:lnSpc>
            </a:pPr>
            <a:endParaRPr lang="pl-PL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1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372600" y="-10706100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5943600" y="370583"/>
            <a:ext cx="12057353" cy="163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8"/>
              </a:lnSpc>
            </a:pPr>
            <a:r>
              <a:rPr lang="pl-PL" sz="10107" b="1" spc="9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Ćwiczenie 1</a:t>
            </a:r>
            <a:endParaRPr lang="en-US" sz="10107" b="1" spc="99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773400" y="-3843198"/>
            <a:ext cx="13515747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1066800" y="2442479"/>
            <a:ext cx="15420747" cy="714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Podzielcie się na grupy 3–4 osobowe.</a:t>
            </a:r>
          </a:p>
          <a:p>
            <a:pPr algn="just"/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Każda grupa losuje (lub otrzymuje od nauczyciela) krótki opis sytuacji z życia codziennego lub zawodowego, wymagającej przedsiębiorczego działania. Przykłady:</a:t>
            </a:r>
          </a:p>
          <a:p>
            <a:pPr algn="just"/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wycieczki klasowej.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Zorganizowanie szkolnej akcji charytatywnej.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pomysłu na szkolny sklepik lub mini-firmę (np. sprzedaż drobnych przekąsek podczas przerw).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Rozwiązanie problemu braku miejsca do nauki w szkole.</a:t>
            </a:r>
          </a:p>
          <a:p>
            <a:pPr algn="just"/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dla grupy: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Zidentyfikujcie, jakie cechy osoby przedsiębiorczej przydadzą się w tej sytuacji (np. inicjatywa, pomysłowość, wytrwałość, współpraca).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Określcie, jakie umiejętności są potrzebne, by osiągnąć cel (np. komunikacja, planowanie, rozwiązywanie problemów, organizacja pracy zespołu).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Wypiszcie, jakie kroki powinna podjąć osoba przedsiębiorcza, by skutecznie przeprowadzić dane przedsięwzięcie – od pomysłu do realizacji.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koniec: spróbujcie opracować krótki plan działania, wskazując podział ról w grupie i przewidywane trudności oraz pomysły na ich rozwiązanie.</a:t>
            </a:r>
          </a:p>
          <a:p>
            <a:pPr algn="just"/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 sytuacji do wykorzystania:</a:t>
            </a:r>
          </a:p>
          <a:p>
            <a:pPr algn="just"/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"Wyobraźcie sobie, że wasza klasa chce zorganizować kiermasz świąteczny. Musicie znaleźć pomysł na produkty, przygotować reklamy, zadbać o zgodę szkoły i podzielić się zadaniami."</a:t>
            </a:r>
          </a:p>
          <a:p>
            <a:pPr algn="just"/>
            <a:endParaRPr lang="pl-PL" sz="1600" dirty="0">
              <a:solidFill>
                <a:srgbClr val="F5FF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Wskazówka dla nauczyciela:</a:t>
            </a:r>
          </a:p>
          <a:p>
            <a:pPr algn="just"/>
            <a:r>
              <a:rPr lang="pl-PL" sz="1600" dirty="0">
                <a:solidFill>
                  <a:srgbClr val="F5FF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Możesz przygotować 3–4 scenariusze i rozlosować je wśród grup. Po wykonaniu zadania każda grupa przedstawia swój mini-projekt, omawiając wybrane kompetencje przedsiębiorcze i proponowany plan działania. Zadanie nawiązuje bezpośrednio do zagadnień lekcji: cech osoby przedsiębiorczej, przedsiębiorczości w praktyce, pracy zespołowej i kreatywności.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BBADA-6E84-3FA8-17CC-D9F1D9A7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C8FACA-4665-4F73-0475-815E76C6CCE1}"/>
              </a:ext>
            </a:extLst>
          </p:cNvPr>
          <p:cNvSpPr/>
          <p:nvPr/>
        </p:nvSpPr>
        <p:spPr>
          <a:xfrm>
            <a:off x="-9372600" y="-10706100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21AA137-2592-0822-2B97-6901206BFC79}"/>
              </a:ext>
            </a:extLst>
          </p:cNvPr>
          <p:cNvSpPr txBox="1"/>
          <p:nvPr/>
        </p:nvSpPr>
        <p:spPr>
          <a:xfrm>
            <a:off x="5943600" y="370583"/>
            <a:ext cx="12057353" cy="163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8"/>
              </a:lnSpc>
            </a:pPr>
            <a:r>
              <a:rPr lang="pl-PL" sz="10107" b="1" spc="9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Ćwiczenie 2</a:t>
            </a:r>
            <a:endParaRPr lang="en-US" sz="10107" b="1" spc="99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4C91530-DAC7-F66F-550C-30F791646815}"/>
              </a:ext>
            </a:extLst>
          </p:cNvPr>
          <p:cNvSpPr/>
          <p:nvPr/>
        </p:nvSpPr>
        <p:spPr>
          <a:xfrm>
            <a:off x="15773400" y="-3843198"/>
            <a:ext cx="13515747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F0FDCDF-0A3E-3DC8-DDF4-27CCDACCA8DD}"/>
              </a:ext>
            </a:extLst>
          </p:cNvPr>
          <p:cNvSpPr txBox="1"/>
          <p:nvPr/>
        </p:nvSpPr>
        <p:spPr>
          <a:xfrm>
            <a:off x="1066800" y="2442479"/>
            <a:ext cx="15420747" cy="7228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Ćwiczenie grupowe: 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„Portret idealnej osoby przedsiębiorczej”</a:t>
            </a:r>
          </a:p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Cel: </a:t>
            </a: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Rozwijanie kreatywności, współpracy w grupie i refleksji nad kluczowymi cechami osoby przedsiębiorczej.</a:t>
            </a:r>
          </a:p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Przebieg ćwiczenia:</a:t>
            </a:r>
          </a:p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Podział na grupy:</a:t>
            </a:r>
            <a:b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Podziel klasę na kilkuosobowe zespoły (3–5 osób).</a:t>
            </a:r>
          </a:p>
          <a:p>
            <a:pPr>
              <a:lnSpc>
                <a:spcPct val="150000"/>
              </a:lnSpc>
            </a:pPr>
            <a:endParaRPr lang="pl-PL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Zadanie dla każdej grupy:</a:t>
            </a:r>
            <a:b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Waszym zadaniem jest stworzenie „portretu idealnej osoby przedsiębiorczej”. Wybierzcie formę (np. plakat, plakat cyfrowy, kolaż, mapa myśli lub listę cech na arkuszu papieru).</a:t>
            </a:r>
          </a:p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Wypiszcie/wyrysujcie: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Najważniejsze cechy charakteru (np. kreatywność, wytrwałość, samodzielność, inicjatywa, odwaga).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umiejętności (np. rozwiązywanie problemów, współpraca, komunikacja, zarządzanie czasem).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Postawy i wartości (np. otwartość na zmiany, odpowiedzialność, uczciwość).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Skojarzenia – możecie dodać inspirujące hasła, symbole, rysunki lub przykłady osób z życia publicznego.</a:t>
            </a:r>
          </a:p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Prezentacja:</a:t>
            </a:r>
            <a:b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upływie ustalonego czasu każda grupa prezentuje swój „portret” na forum klasy, krótko uzasadniając wybrane cechy i pomysły.</a:t>
            </a:r>
          </a:p>
          <a:p>
            <a:pPr>
              <a:lnSpc>
                <a:spcPct val="150000"/>
              </a:lnSpc>
            </a:pPr>
            <a:r>
              <a:rPr lang="pl-PL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Dyskusja:</a:t>
            </a:r>
            <a:b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Porównajcie wspólnie stworzone portrety. Zastanówcie się: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są wspólne cechy, które pojawiły się w każdej pracy?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Czemu niektóre cechy uznaliście za najważniejsze?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jaki sposób przedstawione cechy i postawy mogą przełożyć się na sukces w życiu osobistym oraz zawodowym?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każdy może być przedsiębiorczy? Dlaczego?</a:t>
            </a:r>
          </a:p>
        </p:txBody>
      </p:sp>
    </p:spTree>
    <p:extLst>
      <p:ext uri="{BB962C8B-B14F-4D97-AF65-F5344CB8AC3E}">
        <p14:creationId xmlns:p14="http://schemas.microsoft.com/office/powerpoint/2010/main" val="2110234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10580377">
            <a:off x="15273243" y="-9122520"/>
            <a:ext cx="18164289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304800" y="1666713"/>
            <a:ext cx="14630400" cy="6590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Brian Tracy, Przedsiębiorczość. Jak założyć i rozwijać własną firmę, tłum. Leszek Sielicki, Helion, Gliwice 2021.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Paul </a:t>
            </a:r>
            <a:r>
              <a:rPr lang="pl-PL" sz="2400" dirty="0" err="1"/>
              <a:t>Westhead</a:t>
            </a:r>
            <a:r>
              <a:rPr lang="pl-PL" sz="2400" dirty="0"/>
              <a:t>, Mike Wright, Przedsiębiorczość. Krótkie wprowadzenie, Wydawnictwo Uniwersytetu Jagiellońskiego, Kraków 2024.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Zbigniew J. Makieła, Przedsiębiorczość, Wydawnictwo C.H. Beck, Warszawa 2018.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Teresa Piecuch, Rozwój przedsiębiorczości korporacyjnej – perspektywa indywidualna i organizacyjna, Oficyna Wydawnicza Politechniki Rzeszowskiej, Rzeszów 2017.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Peter F. Drucker, </a:t>
            </a:r>
            <a:r>
              <a:rPr lang="pl-PL" sz="2400" dirty="0" err="1"/>
              <a:t>Innovation</a:t>
            </a:r>
            <a:r>
              <a:rPr lang="pl-PL" sz="2400" dirty="0"/>
              <a:t> and </a:t>
            </a:r>
            <a:r>
              <a:rPr lang="pl-PL" sz="2400" dirty="0" err="1"/>
              <a:t>Entrepreneurship</a:t>
            </a:r>
            <a:r>
              <a:rPr lang="pl-PL" sz="2400" dirty="0"/>
              <a:t>. </a:t>
            </a:r>
            <a:r>
              <a:rPr lang="pl-PL" sz="2400" dirty="0" err="1"/>
              <a:t>HarperBusiness</a:t>
            </a:r>
            <a:r>
              <a:rPr lang="pl-PL" sz="2400" dirty="0"/>
              <a:t>, New York 1985.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 err="1"/>
              <a:t>Eric</a:t>
            </a:r>
            <a:r>
              <a:rPr lang="pl-PL" sz="2400" dirty="0"/>
              <a:t> </a:t>
            </a:r>
            <a:r>
              <a:rPr lang="pl-PL" sz="2400" dirty="0" err="1"/>
              <a:t>Ries</a:t>
            </a:r>
            <a:r>
              <a:rPr lang="pl-PL" sz="2400" dirty="0"/>
              <a:t>, The Lean Startup: How </a:t>
            </a:r>
            <a:r>
              <a:rPr lang="pl-PL" sz="2400" dirty="0" err="1"/>
              <a:t>Today’s</a:t>
            </a:r>
            <a:r>
              <a:rPr lang="pl-PL" sz="2400" dirty="0"/>
              <a:t> </a:t>
            </a:r>
            <a:r>
              <a:rPr lang="pl-PL" sz="2400" dirty="0" err="1"/>
              <a:t>Entrepreneurs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 </a:t>
            </a:r>
            <a:r>
              <a:rPr lang="pl-PL" sz="2400" dirty="0" err="1"/>
              <a:t>Continuous</a:t>
            </a:r>
            <a:r>
              <a:rPr lang="pl-PL" sz="2400" dirty="0"/>
              <a:t> </a:t>
            </a:r>
            <a:r>
              <a:rPr lang="pl-PL" sz="2400" dirty="0" err="1"/>
              <a:t>Innovation</a:t>
            </a:r>
            <a:r>
              <a:rPr lang="pl-PL" sz="2400" dirty="0"/>
              <a:t> to </a:t>
            </a:r>
            <a:r>
              <a:rPr lang="pl-PL" sz="2400" dirty="0" err="1"/>
              <a:t>Create</a:t>
            </a:r>
            <a:r>
              <a:rPr lang="pl-PL" sz="2400" dirty="0"/>
              <a:t> </a:t>
            </a:r>
            <a:r>
              <a:rPr lang="pl-PL" sz="2400" dirty="0" err="1"/>
              <a:t>Radically</a:t>
            </a:r>
            <a:r>
              <a:rPr lang="pl-PL" sz="2400" dirty="0"/>
              <a:t> </a:t>
            </a:r>
            <a:r>
              <a:rPr lang="pl-PL" sz="2400" dirty="0" err="1"/>
              <a:t>Successful</a:t>
            </a:r>
            <a:r>
              <a:rPr lang="pl-PL" sz="2400" dirty="0"/>
              <a:t> </a:t>
            </a:r>
            <a:r>
              <a:rPr lang="pl-PL" sz="2400" dirty="0" err="1"/>
              <a:t>Businesses</a:t>
            </a:r>
            <a:r>
              <a:rPr lang="pl-PL" sz="2400" dirty="0"/>
              <a:t>, Crown Business, New York 2011.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Michael E. Gerber, Mit przedsiębiorczości („The E-</a:t>
            </a:r>
            <a:r>
              <a:rPr lang="pl-PL" sz="2400" dirty="0" err="1"/>
              <a:t>Myth</a:t>
            </a:r>
            <a:r>
              <a:rPr lang="pl-PL" sz="2400" dirty="0"/>
              <a:t> </a:t>
            </a:r>
            <a:r>
              <a:rPr lang="pl-PL" sz="2400" dirty="0" err="1"/>
              <a:t>Revisited</a:t>
            </a:r>
            <a:r>
              <a:rPr lang="pl-PL" sz="2400" dirty="0"/>
              <a:t>”), wyd. MT Biznes, Warszawa 2022.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Simon </a:t>
            </a:r>
            <a:r>
              <a:rPr lang="pl-PL" sz="2400" dirty="0" err="1"/>
              <a:t>Sinek</a:t>
            </a:r>
            <a:r>
              <a:rPr lang="pl-PL" sz="2400" dirty="0"/>
              <a:t>, Zaczynaj od dlaczego („Start With </a:t>
            </a:r>
            <a:r>
              <a:rPr lang="pl-PL" sz="2400" dirty="0" err="1"/>
              <a:t>Why</a:t>
            </a:r>
            <a:r>
              <a:rPr lang="pl-PL" sz="2400" dirty="0"/>
              <a:t>”), wyd. </a:t>
            </a:r>
            <a:r>
              <a:rPr lang="pl-PL" sz="2400" dirty="0" err="1"/>
              <a:t>OnePress</a:t>
            </a:r>
            <a:r>
              <a:rPr lang="pl-PL" sz="2400" dirty="0"/>
              <a:t>, Gliwice 2018.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Robert T. </a:t>
            </a:r>
            <a:r>
              <a:rPr lang="pl-PL" sz="2400" dirty="0" err="1"/>
              <a:t>Kiyosaki</a:t>
            </a:r>
            <a:r>
              <a:rPr lang="pl-PL" sz="2400" dirty="0"/>
              <a:t>, Bogaty ojciec, biedny ojciec, Instytut Praktycznej Edukacji, Warszawa 2018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7200" y="266700"/>
            <a:ext cx="12420600" cy="1525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9431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en-US" sz="9431" b="1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-4629363" y="8238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-6872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2779206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2035253">
            <a:off x="15331117" y="481748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>
            <a:off x="1589541" y="5472067"/>
            <a:ext cx="15108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3542437" y="5240576"/>
            <a:ext cx="501082" cy="5010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59451" y="6503141"/>
            <a:ext cx="3204526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/>
              <a:t>Zapoznanie uczniów z tematem lekcji i jej celami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/>
              <a:t>Wskazanie 4 głównych zagadnień lekcji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dirty="0"/>
              <a:t>Krótka rozmowa wprowadzająca: Co to znaczy być przedsiębiorczym?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79206" y="2339199"/>
            <a:ext cx="2027545" cy="106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 dirty="0">
                <a:solidFill>
                  <a:srgbClr val="FFF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9451" y="5941547"/>
            <a:ext cx="3467055" cy="35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100" spc="205" dirty="0">
                <a:solidFill>
                  <a:srgbClr val="231F20"/>
                </a:solidFill>
                <a:latin typeface="DM Sans Bold"/>
              </a:rPr>
              <a:t>1-5 MINUTA LEKCJI</a:t>
            </a:r>
          </a:p>
        </p:txBody>
      </p:sp>
      <p:sp>
        <p:nvSpPr>
          <p:cNvPr id="12" name="Freeform 12"/>
          <p:cNvSpPr/>
          <p:nvPr/>
        </p:nvSpPr>
        <p:spPr>
          <a:xfrm>
            <a:off x="6267505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7030737" y="5240576"/>
            <a:ext cx="501082" cy="50108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267505" y="2339199"/>
            <a:ext cx="2027545" cy="106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 dirty="0">
                <a:solidFill>
                  <a:srgbClr val="FFF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7" name="Freeform 17"/>
          <p:cNvSpPr/>
          <p:nvPr/>
        </p:nvSpPr>
        <p:spPr>
          <a:xfrm>
            <a:off x="9758062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8" name="Group 18"/>
          <p:cNvGrpSpPr/>
          <p:nvPr/>
        </p:nvGrpSpPr>
        <p:grpSpPr>
          <a:xfrm>
            <a:off x="10521294" y="5240576"/>
            <a:ext cx="501082" cy="50108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758062" y="2339199"/>
            <a:ext cx="2027545" cy="106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 dirty="0">
                <a:solidFill>
                  <a:srgbClr val="FFF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Freeform 22"/>
          <p:cNvSpPr/>
          <p:nvPr/>
        </p:nvSpPr>
        <p:spPr>
          <a:xfrm>
            <a:off x="13248619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3" name="Group 23"/>
          <p:cNvGrpSpPr/>
          <p:nvPr/>
        </p:nvGrpSpPr>
        <p:grpSpPr>
          <a:xfrm>
            <a:off x="14011851" y="5240576"/>
            <a:ext cx="501082" cy="501082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248619" y="2339199"/>
            <a:ext cx="2027545" cy="106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 dirty="0">
                <a:solidFill>
                  <a:srgbClr val="FFFB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75029" y="6654995"/>
            <a:ext cx="346660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Krótka rozmowa wprowadzająca: „Co to znaczy być przedsiębiorczym?”,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Omówienie definicji i charakterystyki osoby przedsiębiorczej (m.in. inicjatywa, samodzielność, kreatywność, wytrwałość).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Przykłady znanych przedsiębiorców.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89722" y="5941547"/>
            <a:ext cx="2709833" cy="121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100" spc="205" dirty="0">
                <a:solidFill>
                  <a:srgbClr val="231F20"/>
                </a:solidFill>
                <a:latin typeface="DM Sans Bold"/>
              </a:rPr>
              <a:t>6-15 MINUTA LEKCJI</a:t>
            </a:r>
          </a:p>
          <a:p>
            <a:pPr algn="ctr">
              <a:lnSpc>
                <a:spcPts val="4073"/>
              </a:lnSpc>
            </a:pPr>
            <a:endParaRPr lang="en-US" sz="2100" spc="205" dirty="0">
              <a:solidFill>
                <a:srgbClr val="231F20"/>
              </a:solidFill>
              <a:latin typeface="DM Sa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169010" y="6735906"/>
            <a:ext cx="3338157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Praca indywidualna lub w parach z kartą samooceny, refleksja nad mocnymi i słabymi stronami, omówienie kompetencji (wiedza, umiejętności, postawy),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dyskusja na temat rozwoju przedsiębiorczości w życiu codziennym.</a:t>
            </a:r>
            <a:endParaRPr lang="en-US" sz="1600" spc="180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581007" y="5966030"/>
            <a:ext cx="2709833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100" spc="205" dirty="0">
                <a:solidFill>
                  <a:srgbClr val="231F20"/>
                </a:solidFill>
                <a:latin typeface="DM Sans Bold"/>
              </a:rPr>
              <a:t>15-30 MINUTA LEKCJI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660128" y="6735906"/>
            <a:ext cx="390909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Ćwiczenie kreatywne „Portret idealnej osoby przedsiębiorczej”, prezentacja wyników, dyskusja o roli przedsiębiorczości w życiu osobistym i zawodowym.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70836" y="5942960"/>
            <a:ext cx="2709833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100" spc="205" dirty="0">
                <a:solidFill>
                  <a:srgbClr val="231F20"/>
                </a:solidFill>
                <a:latin typeface="DM Sans Bold"/>
              </a:rPr>
              <a:t>31-45 MINUTA LEKCJI</a:t>
            </a:r>
          </a:p>
        </p:txBody>
      </p:sp>
      <p:sp>
        <p:nvSpPr>
          <p:cNvPr id="33" name="Freeform 33"/>
          <p:cNvSpPr/>
          <p:nvPr/>
        </p:nvSpPr>
        <p:spPr>
          <a:xfrm rot="-10799999">
            <a:off x="-2729621" y="-7074240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6" y="0"/>
                </a:lnTo>
                <a:lnTo>
                  <a:pt x="7835076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97434" y="-114300"/>
            <a:ext cx="18637834" cy="1067398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197434" y="1933822"/>
            <a:ext cx="9202219" cy="6964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Niniejszy scenariusz lekcji został skonstruowany w taki sposób, aby nauczyciel mógł: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samodzielnie dostosowywać wybrane fragmenty tekstów stanowiących uzupełnienie prezentacji multimedialnej,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regulować tempo pracy zależnie od poziomu klasy i wiedzy uczniów biorących udział w lekcji.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Każdy slajd prezentacji opatrzono tekstem uzupełniającym, który stanowi materiał pomocniczy dla nauczyciela.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Nauczyciel może przeczytać tekst uzupełniający wprost lub podsumować go hasłowo, naprowadzając uczniów na samodzielne odnalezienie i sformułowanie wiedzy.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 każdym bloku treści nauczyciel sprawdza nabycie określonych umiejętności i wiedzy przez uczniów (np. krótkim pytaniem, ćwiczeniem lub mini-podsumowaniem).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Możliwa jest również indywidualizacja pracy – nauczyciel może wybrać, czy korzysta z całego przygotowanego materiału, czy tylko z jego fragmentów.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To elastyczne podejście pozwala dostosować lekcję do konkretnej grupy uczniowskiej, sprzyja większemu zaangażowaniu uczniów oraz wspiera rozwój kluczowych kompetencji przedsiębiorczych, sprawdzając i utrwalając nowe treści na bieżąco podczas zajęć.</a:t>
            </a:r>
          </a:p>
          <a:p>
            <a:pPr lvl="0" algn="just">
              <a:lnSpc>
                <a:spcPts val="2774"/>
              </a:lnSpc>
              <a:spcBef>
                <a:spcPct val="0"/>
              </a:spcBef>
            </a:pPr>
            <a:endParaRPr lang="pl-PL" sz="1400" b="1" spc="197" dirty="0">
              <a:solidFill>
                <a:srgbClr val="231F20"/>
              </a:solidFill>
              <a:latin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266700"/>
            <a:ext cx="9202220" cy="1400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5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NAUCZYCIELA</a:t>
            </a:r>
            <a:endParaRPr lang="en-US" sz="5000" b="1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-4953000" y="7886700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53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887923">
            <a:off x="-2577860" y="8277205"/>
            <a:ext cx="13776632" cy="13622586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 rot="887923">
            <a:off x="12076940" y="-3354783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/>
          <p:cNvSpPr txBox="1"/>
          <p:nvPr/>
        </p:nvSpPr>
        <p:spPr>
          <a:xfrm>
            <a:off x="1219200" y="980243"/>
            <a:ext cx="12191999" cy="1430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pl-PL" sz="60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MINUTA LEKCJI</a:t>
            </a:r>
            <a:endParaRPr lang="en-US" sz="6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2" name="TextBox 4"/>
          <p:cNvSpPr txBox="1"/>
          <p:nvPr/>
        </p:nvSpPr>
        <p:spPr>
          <a:xfrm>
            <a:off x="1186070" y="2450941"/>
            <a:ext cx="14206330" cy="6331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Nauczyciel wita się z uczniami, sprawdza obecność w klasie według ustalonych zasad.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Nauczyciel przedstawia temat oraz cele lekcji: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przedsiębiorcza we współczesnym świecie</a:t>
            </a:r>
            <a:endParaRPr lang="pl-PL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Nauczyciel określa 4 główne zagadnienia lekcji: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Cechy osoby przedsiębiorczej i znaczenie przedsiębiorczości we współczesnym świecie.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Kompetencje przedsiębiorcze – wiedza, umiejętności i postawy.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Umiejętności interpersonalne i praca w zespole.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Zarządzanie sobą w czasie, kreatywność i podejmowanie decyzji.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Nauczyciel wyjaśnia, że podczas lekcji zostanie omówione, kim jest osoba przedsiębiorcza, jakie cechy i kompetencje ją wyróżniają, jaka jest rola przedsiębiorczości w obecnych realiach społeczno-gospodarczych oraz jakie metody i umiejętności pomagają rozwijać swoją przedsiębiorczość.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Następnie nauczyciel zachęca uczniów do krótkiej rozmowy wprowadzającej – prosi, aby odpowiedzieli na pytanie: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Czym według Was jest przedsiębiorczość i czy każdy może być przedsiębiorczy?</a:t>
            </a:r>
          </a:p>
          <a:p>
            <a:br>
              <a:rPr lang="pl-PL" dirty="0"/>
            </a:br>
            <a:endParaRPr lang="en-US" sz="2744" dirty="0">
              <a:solidFill>
                <a:srgbClr val="000000"/>
              </a:solidFill>
              <a:latin typeface="DM Sans Itali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887923">
            <a:off x="-2591133" y="8630408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 rot="887923">
            <a:off x="12652111" y="-3421882"/>
            <a:ext cx="6579291" cy="6843762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/>
          <p:cNvSpPr txBox="1"/>
          <p:nvPr/>
        </p:nvSpPr>
        <p:spPr>
          <a:xfrm>
            <a:off x="254969" y="2137407"/>
            <a:ext cx="160782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500" b="1" u="none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 1: </a:t>
            </a:r>
            <a:r>
              <a:rPr lang="pl-PL" sz="35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PRZEDSIĘBIORCZOŚĆ DEFINICJA</a:t>
            </a:r>
            <a:endParaRPr lang="en-US" sz="35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984" y="2503429"/>
            <a:ext cx="17409016" cy="5756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Przedsiębiorczość to umiejętność dostrzegania szans, podejmowania inicjatywy oraz efektywnego rozwiązywania problemów.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Osoba przedsiębiorcza nie boi się zmian, potrafi działać samodzielnie i skutecznie realizować zamierzone cele.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Przedsiębiorczość jest ważna w życiu osobistym, zawodowym oraz społecznym – pomaga osiągać sukcesy i rozwijać się</a:t>
            </a:r>
            <a:r>
              <a:rPr lang="pl-PL" sz="3200" spc="283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spc="2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8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887923">
            <a:off x="-3657934" y="8824287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 rot="887923">
            <a:off x="13578382" y="-4328600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/>
          <p:cNvSpPr txBox="1"/>
          <p:nvPr/>
        </p:nvSpPr>
        <p:spPr>
          <a:xfrm>
            <a:off x="285146" y="1248002"/>
            <a:ext cx="1419285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l-PL" sz="3000" b="1" spc="92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 uzupełniający dla nauczyciela- slajd 1</a:t>
            </a:r>
            <a:endParaRPr lang="en-US" sz="3000" b="1" u="none" spc="92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3720" y="2501673"/>
            <a:ext cx="15840679" cy="5090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Przedsiębiorczość to gotowość i umiejętność podejmowania inicjatywy, wykorzystywania dostępnych zasobów oraz efektywnego rozwiązywania problemów w różnych sferach życia: osobistej, społecznej i gospodarczej.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Osoba przedsiębiorcza potrafi dostrzegać szanse i szukać nowych rozwiązań, działa proaktywnie i nie boi się zmian. Przedsiębiorczość to nie tylko prowadzenie własnej firmy, ale postawa, która pozwala radzić sobie w zmieniającym się świecie</a:t>
            </a:r>
          </a:p>
          <a:p>
            <a:pPr>
              <a:lnSpc>
                <a:spcPct val="150000"/>
              </a:lnSpc>
            </a:pP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800" i="1" dirty="0">
                <a:latin typeface="Arial" panose="020B0604020202020204" pitchFamily="34" charset="0"/>
                <a:cs typeface="Arial" panose="020B0604020202020204" pitchFamily="34" charset="0"/>
              </a:rPr>
              <a:t>Zachęć uczniów do zastanowienia się, w jakich sytuacjach sami wykazali przedsiębiorczość.</a:t>
            </a:r>
          </a:p>
        </p:txBody>
      </p:sp>
    </p:spTree>
    <p:extLst>
      <p:ext uri="{BB962C8B-B14F-4D97-AF65-F5344CB8AC3E}">
        <p14:creationId xmlns:p14="http://schemas.microsoft.com/office/powerpoint/2010/main" val="370748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3180</Words>
  <Application>Microsoft Office PowerPoint</Application>
  <PresentationFormat>Niestandardowy</PresentationFormat>
  <Paragraphs>295</Paragraphs>
  <Slides>47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5" baseType="lpstr">
      <vt:lpstr>DM Sans Bold</vt:lpstr>
      <vt:lpstr>Wingdings</vt:lpstr>
      <vt:lpstr>Montserrat Classic Bold</vt:lpstr>
      <vt:lpstr>Arial</vt:lpstr>
      <vt:lpstr>DM Sans Italics</vt:lpstr>
      <vt:lpstr>DM Sans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</dc:title>
  <dc:creator>Marta Bojaruniec</dc:creator>
  <cp:lastModifiedBy>Urszula Anisiewicz</cp:lastModifiedBy>
  <cp:revision>44</cp:revision>
  <dcterms:created xsi:type="dcterms:W3CDTF">2006-08-16T00:00:00Z</dcterms:created>
  <dcterms:modified xsi:type="dcterms:W3CDTF">2025-08-05T13:59:15Z</dcterms:modified>
  <dc:identifier>DAF76Wthai4</dc:identifier>
</cp:coreProperties>
</file>